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39"/>
  </p:notesMasterIdLst>
  <p:handoutMasterIdLst>
    <p:handoutMasterId r:id="rId40"/>
  </p:handoutMasterIdLst>
  <p:sldIdLst>
    <p:sldId id="280" r:id="rId5"/>
    <p:sldId id="618" r:id="rId6"/>
    <p:sldId id="621" r:id="rId7"/>
    <p:sldId id="586" r:id="rId8"/>
    <p:sldId id="617" r:id="rId9"/>
    <p:sldId id="584" r:id="rId10"/>
    <p:sldId id="581" r:id="rId11"/>
    <p:sldId id="619" r:id="rId12"/>
    <p:sldId id="620" r:id="rId13"/>
    <p:sldId id="290" r:id="rId14"/>
    <p:sldId id="608" r:id="rId15"/>
    <p:sldId id="291" r:id="rId16"/>
    <p:sldId id="589" r:id="rId17"/>
    <p:sldId id="590" r:id="rId18"/>
    <p:sldId id="587" r:id="rId19"/>
    <p:sldId id="596" r:id="rId20"/>
    <p:sldId id="600" r:id="rId21"/>
    <p:sldId id="609" r:id="rId22"/>
    <p:sldId id="605" r:id="rId23"/>
    <p:sldId id="622" r:id="rId24"/>
    <p:sldId id="623" r:id="rId25"/>
    <p:sldId id="610" r:id="rId26"/>
    <p:sldId id="611" r:id="rId27"/>
    <p:sldId id="583" r:id="rId28"/>
    <p:sldId id="612" r:id="rId29"/>
    <p:sldId id="613" r:id="rId30"/>
    <p:sldId id="614" r:id="rId31"/>
    <p:sldId id="615" r:id="rId32"/>
    <p:sldId id="616" r:id="rId33"/>
    <p:sldId id="624" r:id="rId34"/>
    <p:sldId id="625" r:id="rId35"/>
    <p:sldId id="607" r:id="rId36"/>
    <p:sldId id="283" r:id="rId37"/>
    <p:sldId id="594" r:id="rId3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875" autoAdjust="0"/>
    <p:restoredTop sz="91992" autoAdjust="0"/>
  </p:normalViewPr>
  <p:slideViewPr>
    <p:cSldViewPr>
      <p:cViewPr varScale="1">
        <p:scale>
          <a:sx n="120" d="100"/>
          <a:sy n="120" d="100"/>
        </p:scale>
        <p:origin x="208" y="33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102" d="100"/>
          <a:sy n="102" d="100"/>
        </p:scale>
        <p:origin x="-347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F7823CC-30B2-4FB3-8699-3C12FD001514}" type="datetimeFigureOut">
              <a:rPr lang="fr-FR" smtClean="0"/>
              <a:t>19/05/2021</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6A47C2D-5FE8-48DC-B1CC-B346B5037279}" type="slidenum">
              <a:rPr lang="fr-FR" smtClean="0"/>
              <a:t>‹#›</a:t>
            </a:fld>
            <a:endParaRPr lang="fr-FR"/>
          </a:p>
        </p:txBody>
      </p:sp>
    </p:spTree>
    <p:extLst>
      <p:ext uri="{BB962C8B-B14F-4D97-AF65-F5344CB8AC3E}">
        <p14:creationId xmlns:p14="http://schemas.microsoft.com/office/powerpoint/2010/main" val="1984447338"/>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2.tiff>
</file>

<file path=ppt/media/image13.tiff>
</file>

<file path=ppt/media/image15.jpeg>
</file>

<file path=ppt/media/image16.jpeg>
</file>

<file path=ppt/media/image17.jpeg>
</file>

<file path=ppt/media/image18.jpeg>
</file>

<file path=ppt/media/image2.png>
</file>

<file path=ppt/media/image21.tiff>
</file>

<file path=ppt/media/image3.png>
</file>

<file path=ppt/media/image4.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215295D-F49F-4754-B91E-30BF8F0CADC9}" type="datetimeFigureOut">
              <a:rPr lang="fr-FR" smtClean="0"/>
              <a:t>19/05/2021</a:t>
            </a:fld>
            <a:endParaRPr lang="fr-FR"/>
          </a:p>
        </p:txBody>
      </p:sp>
      <p:sp>
        <p:nvSpPr>
          <p:cNvPr id="4" name="Espace réservé de l'image des diapositives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2B39EB8-65E4-4832-97E0-41E9148F0F08}" type="slidenum">
              <a:rPr lang="fr-FR" smtClean="0"/>
              <a:t>‹#›</a:t>
            </a:fld>
            <a:endParaRPr lang="fr-FR"/>
          </a:p>
        </p:txBody>
      </p:sp>
    </p:spTree>
    <p:extLst>
      <p:ext uri="{BB962C8B-B14F-4D97-AF65-F5344CB8AC3E}">
        <p14:creationId xmlns:p14="http://schemas.microsoft.com/office/powerpoint/2010/main" val="320985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2B39EB8-65E4-4832-97E0-41E9148F0F08}" type="slidenum">
              <a:rPr lang="fr-FR" smtClean="0"/>
              <a:t>6</a:t>
            </a:fld>
            <a:endParaRPr lang="fr-FR"/>
          </a:p>
        </p:txBody>
      </p:sp>
    </p:spTree>
    <p:extLst>
      <p:ext uri="{BB962C8B-B14F-4D97-AF65-F5344CB8AC3E}">
        <p14:creationId xmlns:p14="http://schemas.microsoft.com/office/powerpoint/2010/main" val="19751640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2B39EB8-65E4-4832-97E0-41E9148F0F08}" type="slidenum">
              <a:rPr lang="fr-FR" smtClean="0"/>
              <a:t>24</a:t>
            </a:fld>
            <a:endParaRPr lang="fr-FR"/>
          </a:p>
        </p:txBody>
      </p:sp>
    </p:spTree>
    <p:extLst>
      <p:ext uri="{BB962C8B-B14F-4D97-AF65-F5344CB8AC3E}">
        <p14:creationId xmlns:p14="http://schemas.microsoft.com/office/powerpoint/2010/main" val="3446710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For </a:t>
            </a:r>
            <a:r>
              <a:rPr lang="fr-FR" dirty="0" err="1"/>
              <a:t>any</a:t>
            </a:r>
            <a:r>
              <a:rPr lang="fr-FR" dirty="0"/>
              <a:t> </a:t>
            </a:r>
            <a:r>
              <a:rPr lang="fr-FR" dirty="0" err="1"/>
              <a:t>quetions</a:t>
            </a:r>
            <a:r>
              <a:rPr lang="fr-FR" dirty="0"/>
              <a:t>, do not </a:t>
            </a:r>
            <a:r>
              <a:rPr lang="fr-FR" dirty="0" err="1"/>
              <a:t>hesitate</a:t>
            </a:r>
            <a:r>
              <a:rPr lang="fr-FR" dirty="0"/>
              <a:t> to contact me.</a:t>
            </a:r>
          </a:p>
        </p:txBody>
      </p:sp>
      <p:sp>
        <p:nvSpPr>
          <p:cNvPr id="4" name="Espace réservé du numéro de diapositive 3"/>
          <p:cNvSpPr>
            <a:spLocks noGrp="1"/>
          </p:cNvSpPr>
          <p:nvPr>
            <p:ph type="sldNum" sz="quarter" idx="5"/>
          </p:nvPr>
        </p:nvSpPr>
        <p:spPr/>
        <p:txBody>
          <a:bodyPr/>
          <a:lstStyle/>
          <a:p>
            <a:fld id="{92B39EB8-65E4-4832-97E0-41E9148F0F08}" type="slidenum">
              <a:rPr lang="fr-FR" smtClean="0"/>
              <a:t>33</a:t>
            </a:fld>
            <a:endParaRPr lang="fr-FR"/>
          </a:p>
        </p:txBody>
      </p:sp>
    </p:spTree>
    <p:extLst>
      <p:ext uri="{BB962C8B-B14F-4D97-AF65-F5344CB8AC3E}">
        <p14:creationId xmlns:p14="http://schemas.microsoft.com/office/powerpoint/2010/main" val="192699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re 1_CEA Tech">
    <p:spTree>
      <p:nvGrpSpPr>
        <p:cNvPr id="1" name=""/>
        <p:cNvGrpSpPr/>
        <p:nvPr/>
      </p:nvGrpSpPr>
      <p:grpSpPr>
        <a:xfrm>
          <a:off x="0" y="0"/>
          <a:ext cx="0" cy="0"/>
          <a:chOff x="0" y="0"/>
          <a:chExt cx="0" cy="0"/>
        </a:xfrm>
      </p:grpSpPr>
      <p:sp>
        <p:nvSpPr>
          <p:cNvPr id="16" name="Rectangle 15"/>
          <p:cNvSpPr/>
          <p:nvPr/>
        </p:nvSpPr>
        <p:spPr>
          <a:xfrm>
            <a:off x="1" y="2601050"/>
            <a:ext cx="12192000" cy="1080000"/>
          </a:xfrm>
          <a:prstGeom prst="rect">
            <a:avLst/>
          </a:prstGeom>
          <a:gradFill flip="none" rotWithShape="1">
            <a:gsLst>
              <a:gs pos="0">
                <a:srgbClr val="0A6E28">
                  <a:lumMod val="100000"/>
                </a:srgbClr>
              </a:gs>
              <a:gs pos="40000">
                <a:srgbClr val="91C30A">
                  <a:alpha val="80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solidFill>
                <a:prstClr val="white"/>
              </a:solidFill>
            </a:endParaRPr>
          </a:p>
        </p:txBody>
      </p:sp>
      <p:sp>
        <p:nvSpPr>
          <p:cNvPr id="9" name="Espace réservé du pied de page 12"/>
          <p:cNvSpPr>
            <a:spLocks noGrp="1"/>
          </p:cNvSpPr>
          <p:nvPr>
            <p:ph type="ftr" sz="quarter" idx="16"/>
          </p:nvPr>
        </p:nvSpPr>
        <p:spPr>
          <a:xfrm>
            <a:off x="4723314" y="3829441"/>
            <a:ext cx="6972789" cy="184666"/>
          </a:xfrm>
          <a:prstGeom prst="rect">
            <a:avLst/>
          </a:prstGeom>
        </p:spPr>
        <p:txBody>
          <a:bodyPr anchor="ctr" anchorCtr="0"/>
          <a:lstStyle>
            <a:lvl1pPr algn="l">
              <a:defRPr sz="1200" cap="none" baseline="0">
                <a:solidFill>
                  <a:schemeClr val="accent5"/>
                </a:solidFill>
              </a:defRPr>
            </a:lvl1pPr>
          </a:lstStyle>
          <a:p>
            <a:pPr algn="r"/>
            <a:r>
              <a:rPr lang="fr-FR" dirty="0"/>
              <a:t>Nom événement | Nom Prénom | Date</a:t>
            </a:r>
          </a:p>
        </p:txBody>
      </p:sp>
      <p:sp>
        <p:nvSpPr>
          <p:cNvPr id="2" name="Titre 1"/>
          <p:cNvSpPr>
            <a:spLocks noGrp="1"/>
          </p:cNvSpPr>
          <p:nvPr>
            <p:ph type="ctrTitle"/>
          </p:nvPr>
        </p:nvSpPr>
        <p:spPr>
          <a:xfrm>
            <a:off x="-8217" y="3102869"/>
            <a:ext cx="11704320" cy="720000"/>
          </a:xfrm>
          <a:prstGeom prst="rect">
            <a:avLst/>
          </a:prstGeom>
        </p:spPr>
        <p:txBody>
          <a:bodyPr lIns="0" tIns="0" rIns="0" bIns="0" anchor="ctr" anchorCtr="0"/>
          <a:lstStyle>
            <a:lvl1pPr algn="r">
              <a:lnSpc>
                <a:spcPts val="2400"/>
              </a:lnSpc>
              <a:defRPr sz="2400" b="1" cap="all" baseline="0">
                <a:solidFill>
                  <a:schemeClr val="bg2"/>
                </a:solidFill>
              </a:defRPr>
            </a:lvl1pPr>
          </a:lstStyle>
          <a:p>
            <a:r>
              <a:rPr lang="fr-FR" dirty="0"/>
              <a:t>Modifiez le style du titre</a:t>
            </a:r>
          </a:p>
        </p:txBody>
      </p:sp>
      <p:sp>
        <p:nvSpPr>
          <p:cNvPr id="13" name="Rectangle 12"/>
          <p:cNvSpPr/>
          <p:nvPr userDrawn="1"/>
        </p:nvSpPr>
        <p:spPr>
          <a:xfrm>
            <a:off x="1" y="6750000"/>
            <a:ext cx="12191996" cy="108000"/>
          </a:xfrm>
          <a:prstGeom prst="rect">
            <a:avLst/>
          </a:prstGeom>
          <a:gradFill flip="none" rotWithShape="1">
            <a:gsLst>
              <a:gs pos="0">
                <a:schemeClr val="tx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solidFill>
                <a:prstClr val="white"/>
              </a:solidFill>
            </a:endParaRPr>
          </a:p>
        </p:txBody>
      </p:sp>
      <p:pic>
        <p:nvPicPr>
          <p:cNvPr id="10" name="Picture 7"/>
          <p:cNvPicPr>
            <a:picLocks noChangeAspect="1" noChangeArrowheads="1"/>
          </p:cNvPicPr>
          <p:nvPr userDrawn="1"/>
        </p:nvPicPr>
        <p:blipFill rotWithShape="1">
          <a:blip r:embed="rId2" cstate="print">
            <a:extLst>
              <a:ext uri="{28A0092B-C50C-407E-A947-70E740481C1C}">
                <a14:useLocalDpi xmlns:a14="http://schemas.microsoft.com/office/drawing/2010/main"/>
              </a:ext>
            </a:extLst>
          </a:blip>
          <a:srcRect l="19795"/>
          <a:stretch/>
        </p:blipFill>
        <p:spPr bwMode="auto">
          <a:xfrm>
            <a:off x="5473699" y="-31032"/>
            <a:ext cx="6814867" cy="19570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7"/>
          <p:cNvPicPr>
            <a:picLocks noChangeAspect="1" noChangeArrowheads="1"/>
          </p:cNvPicPr>
          <p:nvPr userDrawn="1"/>
        </p:nvPicPr>
        <p:blipFill rotWithShape="1">
          <a:blip r:embed="rId2" cstate="print">
            <a:extLst>
              <a:ext uri="{28A0092B-C50C-407E-A947-70E740481C1C}">
                <a14:useLocalDpi xmlns:a14="http://schemas.microsoft.com/office/drawing/2010/main"/>
              </a:ext>
            </a:extLst>
          </a:blip>
          <a:srcRect r="35544"/>
          <a:stretch/>
        </p:blipFill>
        <p:spPr bwMode="auto">
          <a:xfrm>
            <a:off x="-3057" y="-31032"/>
            <a:ext cx="5476756" cy="19570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Image 1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424268" y="5373218"/>
            <a:ext cx="8767733" cy="1402655"/>
          </a:xfrm>
          <a:prstGeom prst="rect">
            <a:avLst/>
          </a:prstGeom>
          <a:noFill/>
          <a:ln>
            <a:noFill/>
          </a:ln>
        </p:spPr>
      </p:pic>
      <p:pic>
        <p:nvPicPr>
          <p:cNvPr id="14" name="Image 13"/>
          <p:cNvPicPr>
            <a:picLocks noChangeAspect="1"/>
          </p:cNvPicPr>
          <p:nvPr userDrawn="1"/>
        </p:nvPicPr>
        <p:blipFill rotWithShape="1">
          <a:blip r:embed="rId3" cstate="print">
            <a:extLst>
              <a:ext uri="{28A0092B-C50C-407E-A947-70E740481C1C}">
                <a14:useLocalDpi xmlns:a14="http://schemas.microsoft.com/office/drawing/2010/main"/>
              </a:ext>
            </a:extLst>
          </a:blip>
          <a:srcRect r="60348"/>
          <a:stretch/>
        </p:blipFill>
        <p:spPr>
          <a:xfrm>
            <a:off x="-3057" y="5373218"/>
            <a:ext cx="3476508" cy="1402655"/>
          </a:xfrm>
          <a:prstGeom prst="rect">
            <a:avLst/>
          </a:prstGeom>
          <a:noFill/>
          <a:ln>
            <a:noFill/>
          </a:ln>
        </p:spPr>
      </p:pic>
      <p:pic>
        <p:nvPicPr>
          <p:cNvPr id="15" name="Image 14">
            <a:extLst>
              <a:ext uri="{FF2B5EF4-FFF2-40B4-BE49-F238E27FC236}">
                <a16:creationId xmlns:a16="http://schemas.microsoft.com/office/drawing/2014/main" id="{ED9AAB0D-28BB-CE46-A8CE-1DC8B61B016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65773" y="360000"/>
            <a:ext cx="1337739" cy="1064518"/>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OMMAIRE">
    <p:spTree>
      <p:nvGrpSpPr>
        <p:cNvPr id="1" name=""/>
        <p:cNvGrpSpPr/>
        <p:nvPr/>
      </p:nvGrpSpPr>
      <p:grpSpPr>
        <a:xfrm>
          <a:off x="0" y="0"/>
          <a:ext cx="0" cy="0"/>
          <a:chOff x="0" y="0"/>
          <a:chExt cx="0" cy="0"/>
        </a:xfrm>
      </p:grpSpPr>
      <p:sp>
        <p:nvSpPr>
          <p:cNvPr id="7" name="Espace réservé du pied de page 12"/>
          <p:cNvSpPr>
            <a:spLocks noGrp="1"/>
          </p:cNvSpPr>
          <p:nvPr>
            <p:ph type="ftr" sz="quarter" idx="3"/>
          </p:nvPr>
        </p:nvSpPr>
        <p:spPr>
          <a:xfrm>
            <a:off x="2" y="6569440"/>
            <a:ext cx="11568607" cy="161583"/>
          </a:xfrm>
          <a:prstGeom prst="rect">
            <a:avLst/>
          </a:prstGeom>
        </p:spPr>
        <p:txBody>
          <a:bodyPr/>
          <a:lstStyle>
            <a:lvl1pPr algn="r">
              <a:defRPr sz="1050" cap="none" baseline="0">
                <a:solidFill>
                  <a:schemeClr val="accent5"/>
                </a:solidFill>
              </a:defRPr>
            </a:lvl1pPr>
          </a:lstStyle>
          <a:p>
            <a:r>
              <a:rPr lang="fr-FR" dirty="0"/>
              <a:t>Nom événement | Nom Prénom | Date</a:t>
            </a:r>
          </a:p>
        </p:txBody>
      </p:sp>
      <p:sp>
        <p:nvSpPr>
          <p:cNvPr id="25" name="ZoneTexte 24"/>
          <p:cNvSpPr txBox="1"/>
          <p:nvPr userDrawn="1"/>
        </p:nvSpPr>
        <p:spPr>
          <a:xfrm>
            <a:off x="2042160" y="211500"/>
            <a:ext cx="9687989" cy="769228"/>
          </a:xfrm>
          <a:prstGeom prst="rect">
            <a:avLst/>
          </a:prstGeom>
          <a:noFill/>
        </p:spPr>
        <p:txBody>
          <a:bodyPr wrap="square" lIns="0" tIns="0" rIns="0" bIns="0" rtlCol="0" anchor="ctr" anchorCtr="0">
            <a:noAutofit/>
          </a:bodyPr>
          <a:lstStyle/>
          <a:p>
            <a:r>
              <a:rPr lang="fr-FR" sz="2000" b="1" kern="1200" cap="all" baseline="0" dirty="0">
                <a:solidFill>
                  <a:schemeClr val="tx2"/>
                </a:solidFill>
                <a:latin typeface="+mn-lt"/>
                <a:ea typeface="+mn-ea"/>
                <a:cs typeface="+mn-cs"/>
              </a:rPr>
              <a:t>sommaire</a:t>
            </a:r>
          </a:p>
        </p:txBody>
      </p:sp>
      <p:sp>
        <p:nvSpPr>
          <p:cNvPr id="50" name="Espace réservé du contenu 16"/>
          <p:cNvSpPr>
            <a:spLocks noGrp="1"/>
          </p:cNvSpPr>
          <p:nvPr>
            <p:ph sz="quarter" idx="18"/>
          </p:nvPr>
        </p:nvSpPr>
        <p:spPr>
          <a:xfrm>
            <a:off x="2639616" y="1628800"/>
            <a:ext cx="6912769" cy="432048"/>
          </a:xfrm>
          <a:prstGeom prst="rect">
            <a:avLst/>
          </a:prstGeom>
        </p:spPr>
        <p:txBody>
          <a:bodyPr lIns="0" tIns="0" rIns="0" bIns="0" anchor="ctr" anchorCtr="0"/>
          <a:lstStyle>
            <a:lvl1pPr marL="0" indent="0">
              <a:buClr>
                <a:schemeClr val="accent2"/>
              </a:buClr>
              <a:buSzPct val="125000"/>
              <a:buFont typeface="Arial" pitchFamily="34" charset="0"/>
              <a:buNone/>
              <a:defRPr sz="1600" b="0">
                <a:solidFill>
                  <a:schemeClr val="accent5"/>
                </a:solidFill>
              </a:defRPr>
            </a:lvl1pPr>
            <a:lvl2pPr marL="441325" indent="0">
              <a:buClr>
                <a:schemeClr val="accent5"/>
              </a:buClr>
              <a:buSzPct val="125000"/>
              <a:buFont typeface="Arial" panose="020B0604020202020204" pitchFamily="34" charset="0"/>
              <a:buNone/>
              <a:defRPr sz="1400" b="0"/>
            </a:lvl2pPr>
            <a:lvl3pPr marL="885825" indent="0">
              <a:buClr>
                <a:schemeClr val="accent2"/>
              </a:buClr>
              <a:buSzPct val="125000"/>
              <a:buFont typeface="Arial" panose="020B0604020202020204" pitchFamily="34" charset="0"/>
              <a:buNone/>
              <a:defRPr sz="1200" b="0"/>
            </a:lvl3pPr>
            <a:lvl4pPr marL="1417637" indent="0">
              <a:buClr>
                <a:schemeClr val="accent6"/>
              </a:buClr>
              <a:buSzPct val="125000"/>
              <a:buFont typeface="Arial" pitchFamily="34" charset="0"/>
              <a:buNone/>
              <a:defRPr sz="1100" b="0">
                <a:solidFill>
                  <a:schemeClr val="accent5"/>
                </a:solidFill>
              </a:defRPr>
            </a:lvl4pPr>
            <a:lvl5pPr marL="2038350" indent="0">
              <a:buSzPct val="125000"/>
              <a:buFont typeface="Arial" panose="020B0604020202020204" pitchFamily="34" charset="0"/>
              <a:buNone/>
              <a:defRPr sz="1050" b="0" baseline="0"/>
            </a:lvl5pPr>
            <a:lvl6pPr>
              <a:defRPr/>
            </a:lvl6pPr>
          </a:lstStyle>
          <a:p>
            <a:pPr lvl="0"/>
            <a:r>
              <a:rPr lang="fr-FR"/>
              <a:t>Modifiez les styles du texte du masque</a:t>
            </a:r>
          </a:p>
        </p:txBody>
      </p:sp>
      <p:sp>
        <p:nvSpPr>
          <p:cNvPr id="52" name="Espace réservé du contenu 16"/>
          <p:cNvSpPr>
            <a:spLocks noGrp="1"/>
          </p:cNvSpPr>
          <p:nvPr>
            <p:ph sz="quarter" idx="19"/>
          </p:nvPr>
        </p:nvSpPr>
        <p:spPr>
          <a:xfrm>
            <a:off x="2639616" y="4581128"/>
            <a:ext cx="6912769" cy="432048"/>
          </a:xfrm>
          <a:prstGeom prst="rect">
            <a:avLst/>
          </a:prstGeom>
        </p:spPr>
        <p:txBody>
          <a:bodyPr lIns="0" tIns="0" rIns="0" bIns="0" anchor="ctr" anchorCtr="0"/>
          <a:lstStyle>
            <a:lvl1pPr marL="0" indent="0">
              <a:buClr>
                <a:schemeClr val="accent2"/>
              </a:buClr>
              <a:buSzPct val="125000"/>
              <a:buFont typeface="Arial" pitchFamily="34" charset="0"/>
              <a:buNone/>
              <a:defRPr sz="1600" b="0">
                <a:solidFill>
                  <a:schemeClr val="accent5"/>
                </a:solidFill>
              </a:defRPr>
            </a:lvl1pPr>
            <a:lvl2pPr marL="441325" indent="0">
              <a:buClr>
                <a:schemeClr val="accent5"/>
              </a:buClr>
              <a:buSzPct val="125000"/>
              <a:buFont typeface="Arial" panose="020B0604020202020204" pitchFamily="34" charset="0"/>
              <a:buNone/>
              <a:defRPr sz="1400" b="0"/>
            </a:lvl2pPr>
            <a:lvl3pPr marL="885825" indent="0">
              <a:buClr>
                <a:schemeClr val="accent2"/>
              </a:buClr>
              <a:buSzPct val="125000"/>
              <a:buFont typeface="Arial" panose="020B0604020202020204" pitchFamily="34" charset="0"/>
              <a:buNone/>
              <a:defRPr sz="1200" b="0"/>
            </a:lvl3pPr>
            <a:lvl4pPr marL="1417637" indent="0">
              <a:buClr>
                <a:schemeClr val="accent6"/>
              </a:buClr>
              <a:buSzPct val="125000"/>
              <a:buFont typeface="Arial" pitchFamily="34" charset="0"/>
              <a:buNone/>
              <a:defRPr sz="1100" b="0">
                <a:solidFill>
                  <a:schemeClr val="accent5"/>
                </a:solidFill>
              </a:defRPr>
            </a:lvl4pPr>
            <a:lvl5pPr marL="2038350" indent="0">
              <a:buSzPct val="125000"/>
              <a:buFont typeface="Arial" panose="020B0604020202020204" pitchFamily="34" charset="0"/>
              <a:buNone/>
              <a:defRPr sz="1050" b="0" baseline="0"/>
            </a:lvl5pPr>
            <a:lvl6pPr>
              <a:defRPr/>
            </a:lvl6pPr>
          </a:lstStyle>
          <a:p>
            <a:pPr lvl="0"/>
            <a:r>
              <a:rPr lang="fr-FR"/>
              <a:t>Modifiez les styles du texte du masque</a:t>
            </a:r>
          </a:p>
        </p:txBody>
      </p:sp>
      <p:sp>
        <p:nvSpPr>
          <p:cNvPr id="53" name="Espace réservé du contenu 16"/>
          <p:cNvSpPr>
            <a:spLocks noGrp="1"/>
          </p:cNvSpPr>
          <p:nvPr>
            <p:ph sz="quarter" idx="20"/>
          </p:nvPr>
        </p:nvSpPr>
        <p:spPr>
          <a:xfrm>
            <a:off x="2639616" y="3990664"/>
            <a:ext cx="6912769" cy="432048"/>
          </a:xfrm>
          <a:prstGeom prst="rect">
            <a:avLst/>
          </a:prstGeom>
        </p:spPr>
        <p:txBody>
          <a:bodyPr lIns="0" tIns="0" rIns="0" bIns="0" anchor="ctr" anchorCtr="0"/>
          <a:lstStyle>
            <a:lvl1pPr marL="0" indent="0">
              <a:buClr>
                <a:schemeClr val="accent2"/>
              </a:buClr>
              <a:buSzPct val="125000"/>
              <a:buFont typeface="Arial" pitchFamily="34" charset="0"/>
              <a:buNone/>
              <a:defRPr sz="1600" b="0">
                <a:solidFill>
                  <a:schemeClr val="accent5"/>
                </a:solidFill>
              </a:defRPr>
            </a:lvl1pPr>
            <a:lvl2pPr marL="441325" indent="0">
              <a:buClr>
                <a:schemeClr val="accent5"/>
              </a:buClr>
              <a:buSzPct val="125000"/>
              <a:buFont typeface="Arial" panose="020B0604020202020204" pitchFamily="34" charset="0"/>
              <a:buNone/>
              <a:defRPr sz="1400" b="0"/>
            </a:lvl2pPr>
            <a:lvl3pPr marL="885825" indent="0">
              <a:buClr>
                <a:schemeClr val="accent2"/>
              </a:buClr>
              <a:buSzPct val="125000"/>
              <a:buFont typeface="Arial" panose="020B0604020202020204" pitchFamily="34" charset="0"/>
              <a:buNone/>
              <a:defRPr sz="1200" b="0"/>
            </a:lvl3pPr>
            <a:lvl4pPr marL="1417637" indent="0">
              <a:buClr>
                <a:schemeClr val="accent6"/>
              </a:buClr>
              <a:buSzPct val="125000"/>
              <a:buFont typeface="Arial" pitchFamily="34" charset="0"/>
              <a:buNone/>
              <a:defRPr sz="1100" b="0">
                <a:solidFill>
                  <a:schemeClr val="accent5"/>
                </a:solidFill>
              </a:defRPr>
            </a:lvl4pPr>
            <a:lvl5pPr marL="2038350" indent="0">
              <a:buSzPct val="125000"/>
              <a:buFont typeface="Arial" panose="020B0604020202020204" pitchFamily="34" charset="0"/>
              <a:buNone/>
              <a:defRPr sz="1050" b="0" baseline="0"/>
            </a:lvl5pPr>
            <a:lvl6pPr>
              <a:defRPr/>
            </a:lvl6pPr>
          </a:lstStyle>
          <a:p>
            <a:pPr lvl="0"/>
            <a:r>
              <a:rPr lang="fr-FR"/>
              <a:t>Modifiez les styles du texte du masque</a:t>
            </a:r>
          </a:p>
        </p:txBody>
      </p:sp>
      <p:sp>
        <p:nvSpPr>
          <p:cNvPr id="54" name="Espace réservé du contenu 16"/>
          <p:cNvSpPr>
            <a:spLocks noGrp="1"/>
          </p:cNvSpPr>
          <p:nvPr>
            <p:ph sz="quarter" idx="21"/>
          </p:nvPr>
        </p:nvSpPr>
        <p:spPr>
          <a:xfrm>
            <a:off x="2639616" y="3400198"/>
            <a:ext cx="6912769" cy="432048"/>
          </a:xfrm>
          <a:prstGeom prst="rect">
            <a:avLst/>
          </a:prstGeom>
        </p:spPr>
        <p:txBody>
          <a:bodyPr lIns="0" tIns="0" rIns="0" bIns="0" anchor="ctr" anchorCtr="0"/>
          <a:lstStyle>
            <a:lvl1pPr marL="0" indent="0">
              <a:buClr>
                <a:schemeClr val="accent2"/>
              </a:buClr>
              <a:buSzPct val="125000"/>
              <a:buFont typeface="Arial" pitchFamily="34" charset="0"/>
              <a:buNone/>
              <a:defRPr sz="1600" b="0">
                <a:solidFill>
                  <a:schemeClr val="accent5"/>
                </a:solidFill>
              </a:defRPr>
            </a:lvl1pPr>
            <a:lvl2pPr marL="441325" indent="0">
              <a:buClr>
                <a:schemeClr val="accent5"/>
              </a:buClr>
              <a:buSzPct val="125000"/>
              <a:buFont typeface="Arial" panose="020B0604020202020204" pitchFamily="34" charset="0"/>
              <a:buNone/>
              <a:defRPr sz="1400" b="0"/>
            </a:lvl2pPr>
            <a:lvl3pPr marL="885825" indent="0">
              <a:buClr>
                <a:schemeClr val="accent2"/>
              </a:buClr>
              <a:buSzPct val="125000"/>
              <a:buFont typeface="Arial" panose="020B0604020202020204" pitchFamily="34" charset="0"/>
              <a:buNone/>
              <a:defRPr sz="1200" b="0"/>
            </a:lvl3pPr>
            <a:lvl4pPr marL="1417637" indent="0">
              <a:buClr>
                <a:schemeClr val="accent6"/>
              </a:buClr>
              <a:buSzPct val="125000"/>
              <a:buFont typeface="Arial" pitchFamily="34" charset="0"/>
              <a:buNone/>
              <a:defRPr sz="1100" b="0">
                <a:solidFill>
                  <a:schemeClr val="accent5"/>
                </a:solidFill>
              </a:defRPr>
            </a:lvl4pPr>
            <a:lvl5pPr marL="2038350" indent="0">
              <a:buSzPct val="125000"/>
              <a:buFont typeface="Arial" panose="020B0604020202020204" pitchFamily="34" charset="0"/>
              <a:buNone/>
              <a:defRPr sz="1050" b="0" baseline="0"/>
            </a:lvl5pPr>
            <a:lvl6pPr>
              <a:defRPr/>
            </a:lvl6pPr>
          </a:lstStyle>
          <a:p>
            <a:pPr lvl="0"/>
            <a:r>
              <a:rPr lang="fr-FR"/>
              <a:t>Modifiez les styles du texte du masque</a:t>
            </a:r>
          </a:p>
        </p:txBody>
      </p:sp>
      <p:sp>
        <p:nvSpPr>
          <p:cNvPr id="55" name="Espace réservé du contenu 16"/>
          <p:cNvSpPr>
            <a:spLocks noGrp="1"/>
          </p:cNvSpPr>
          <p:nvPr>
            <p:ph sz="quarter" idx="22"/>
          </p:nvPr>
        </p:nvSpPr>
        <p:spPr>
          <a:xfrm>
            <a:off x="2639616" y="2809732"/>
            <a:ext cx="6912769" cy="432048"/>
          </a:xfrm>
          <a:prstGeom prst="rect">
            <a:avLst/>
          </a:prstGeom>
        </p:spPr>
        <p:txBody>
          <a:bodyPr lIns="0" tIns="0" rIns="0" bIns="0" anchor="ctr" anchorCtr="0"/>
          <a:lstStyle>
            <a:lvl1pPr marL="0" indent="0">
              <a:buClr>
                <a:schemeClr val="accent2"/>
              </a:buClr>
              <a:buSzPct val="125000"/>
              <a:buFont typeface="Arial" pitchFamily="34" charset="0"/>
              <a:buNone/>
              <a:defRPr sz="1600" b="0">
                <a:solidFill>
                  <a:schemeClr val="accent5"/>
                </a:solidFill>
              </a:defRPr>
            </a:lvl1pPr>
            <a:lvl2pPr marL="441325" indent="0">
              <a:buClr>
                <a:schemeClr val="accent5"/>
              </a:buClr>
              <a:buSzPct val="125000"/>
              <a:buFont typeface="Arial" panose="020B0604020202020204" pitchFamily="34" charset="0"/>
              <a:buNone/>
              <a:defRPr sz="1400" b="0"/>
            </a:lvl2pPr>
            <a:lvl3pPr marL="885825" indent="0">
              <a:buClr>
                <a:schemeClr val="accent2"/>
              </a:buClr>
              <a:buSzPct val="125000"/>
              <a:buFont typeface="Arial" panose="020B0604020202020204" pitchFamily="34" charset="0"/>
              <a:buNone/>
              <a:defRPr sz="1200" b="0"/>
            </a:lvl3pPr>
            <a:lvl4pPr marL="1417637" indent="0">
              <a:buClr>
                <a:schemeClr val="accent6"/>
              </a:buClr>
              <a:buSzPct val="125000"/>
              <a:buFont typeface="Arial" pitchFamily="34" charset="0"/>
              <a:buNone/>
              <a:defRPr sz="1100" b="0">
                <a:solidFill>
                  <a:schemeClr val="accent5"/>
                </a:solidFill>
              </a:defRPr>
            </a:lvl4pPr>
            <a:lvl5pPr marL="2038350" indent="0">
              <a:buSzPct val="125000"/>
              <a:buFont typeface="Arial" panose="020B0604020202020204" pitchFamily="34" charset="0"/>
              <a:buNone/>
              <a:defRPr sz="1050" b="0" baseline="0"/>
            </a:lvl5pPr>
            <a:lvl6pPr>
              <a:defRPr/>
            </a:lvl6pPr>
          </a:lstStyle>
          <a:p>
            <a:pPr lvl="0"/>
            <a:r>
              <a:rPr lang="fr-FR"/>
              <a:t>Modifiez les styles du texte du masque</a:t>
            </a:r>
          </a:p>
        </p:txBody>
      </p:sp>
      <p:sp>
        <p:nvSpPr>
          <p:cNvPr id="56" name="Espace réservé du contenu 16"/>
          <p:cNvSpPr>
            <a:spLocks noGrp="1"/>
          </p:cNvSpPr>
          <p:nvPr>
            <p:ph sz="quarter" idx="23"/>
          </p:nvPr>
        </p:nvSpPr>
        <p:spPr>
          <a:xfrm>
            <a:off x="2639616" y="2219266"/>
            <a:ext cx="6912769" cy="432048"/>
          </a:xfrm>
          <a:prstGeom prst="rect">
            <a:avLst/>
          </a:prstGeom>
        </p:spPr>
        <p:txBody>
          <a:bodyPr lIns="0" tIns="0" rIns="0" bIns="0" anchor="ctr" anchorCtr="0"/>
          <a:lstStyle>
            <a:lvl1pPr marL="0" indent="0">
              <a:buClr>
                <a:schemeClr val="accent2"/>
              </a:buClr>
              <a:buSzPct val="125000"/>
              <a:buFont typeface="Arial" pitchFamily="34" charset="0"/>
              <a:buNone/>
              <a:defRPr sz="1600" b="0">
                <a:solidFill>
                  <a:schemeClr val="accent5"/>
                </a:solidFill>
              </a:defRPr>
            </a:lvl1pPr>
            <a:lvl2pPr marL="441325" indent="0">
              <a:buClr>
                <a:schemeClr val="accent5"/>
              </a:buClr>
              <a:buSzPct val="125000"/>
              <a:buFont typeface="Arial" panose="020B0604020202020204" pitchFamily="34" charset="0"/>
              <a:buNone/>
              <a:defRPr sz="1400" b="0"/>
            </a:lvl2pPr>
            <a:lvl3pPr marL="885825" indent="0">
              <a:buClr>
                <a:schemeClr val="accent2"/>
              </a:buClr>
              <a:buSzPct val="125000"/>
              <a:buFont typeface="Arial" panose="020B0604020202020204" pitchFamily="34" charset="0"/>
              <a:buNone/>
              <a:defRPr sz="1200" b="0"/>
            </a:lvl3pPr>
            <a:lvl4pPr marL="1417637" indent="0">
              <a:buClr>
                <a:schemeClr val="accent6"/>
              </a:buClr>
              <a:buSzPct val="125000"/>
              <a:buFont typeface="Arial" pitchFamily="34" charset="0"/>
              <a:buNone/>
              <a:defRPr sz="1100" b="0">
                <a:solidFill>
                  <a:schemeClr val="accent5"/>
                </a:solidFill>
              </a:defRPr>
            </a:lvl4pPr>
            <a:lvl5pPr marL="2038350" indent="0">
              <a:buSzPct val="125000"/>
              <a:buFont typeface="Arial" panose="020B0604020202020204" pitchFamily="34" charset="0"/>
              <a:buNone/>
              <a:defRPr sz="1050" b="0" baseline="0"/>
            </a:lvl5pPr>
            <a:lvl6pPr>
              <a:defRPr/>
            </a:lvl6pPr>
          </a:lstStyle>
          <a:p>
            <a:pPr lvl="0"/>
            <a:r>
              <a:rPr lang="fr-FR"/>
              <a:t>Modifiez les styles du texte du masque</a:t>
            </a:r>
          </a:p>
        </p:txBody>
      </p:sp>
    </p:spTree>
    <p:extLst>
      <p:ext uri="{BB962C8B-B14F-4D97-AF65-F5344CB8AC3E}">
        <p14:creationId xmlns:p14="http://schemas.microsoft.com/office/powerpoint/2010/main" val="1295805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re seul">
    <p:spTree>
      <p:nvGrpSpPr>
        <p:cNvPr id="1" name=""/>
        <p:cNvGrpSpPr/>
        <p:nvPr/>
      </p:nvGrpSpPr>
      <p:grpSpPr>
        <a:xfrm>
          <a:off x="0" y="0"/>
          <a:ext cx="0" cy="0"/>
          <a:chOff x="0" y="0"/>
          <a:chExt cx="0" cy="0"/>
        </a:xfrm>
      </p:grpSpPr>
      <p:sp>
        <p:nvSpPr>
          <p:cNvPr id="7" name="Espace réservé du pied de page 12"/>
          <p:cNvSpPr>
            <a:spLocks noGrp="1"/>
          </p:cNvSpPr>
          <p:nvPr>
            <p:ph type="ftr" sz="quarter" idx="3"/>
          </p:nvPr>
        </p:nvSpPr>
        <p:spPr>
          <a:xfrm>
            <a:off x="2" y="6569440"/>
            <a:ext cx="11568607" cy="161583"/>
          </a:xfrm>
          <a:prstGeom prst="rect">
            <a:avLst/>
          </a:prstGeom>
        </p:spPr>
        <p:txBody>
          <a:bodyPr/>
          <a:lstStyle>
            <a:lvl1pPr algn="r">
              <a:defRPr sz="1050" cap="none" baseline="0">
                <a:solidFill>
                  <a:schemeClr val="accent5"/>
                </a:solidFill>
              </a:defRPr>
            </a:lvl1pPr>
          </a:lstStyle>
          <a:p>
            <a:r>
              <a:rPr lang="fr-FR" dirty="0"/>
              <a:t>Nom événement | Nom Prénom | </a:t>
            </a:r>
            <a:fld id="{D1D7BEA8-01E1-4959-96CB-6D75F0A01795}" type="datetime1">
              <a:rPr lang="fr-FR" smtClean="0"/>
              <a:pPr/>
              <a:t>19/05/2021</a:t>
            </a:fld>
            <a:endParaRPr lang="fr-FR" dirty="0"/>
          </a:p>
        </p:txBody>
      </p:sp>
      <p:sp>
        <p:nvSpPr>
          <p:cNvPr id="8" name="Espace réservé du texte 3"/>
          <p:cNvSpPr>
            <a:spLocks noGrp="1"/>
          </p:cNvSpPr>
          <p:nvPr>
            <p:ph type="body" sz="quarter" idx="20" hasCustomPrompt="1"/>
          </p:nvPr>
        </p:nvSpPr>
        <p:spPr>
          <a:xfrm>
            <a:off x="1930401" y="205740"/>
            <a:ext cx="9780600" cy="774988"/>
          </a:xfrm>
          <a:prstGeom prst="rect">
            <a:avLst/>
          </a:prstGeom>
        </p:spPr>
        <p:txBody>
          <a:bodyPr lIns="0" tIns="0" rIns="0" bIns="0" anchor="ctr"/>
          <a:lstStyle>
            <a:lvl1pPr algn="l">
              <a:defRPr lang="fr-FR" sz="2000" b="1" kern="1200" cap="all" baseline="0" dirty="0">
                <a:solidFill>
                  <a:schemeClr val="tx2"/>
                </a:solidFill>
                <a:latin typeface="+mn-lt"/>
                <a:ea typeface="+mn-ea"/>
                <a:cs typeface="+mn-cs"/>
              </a:defRPr>
            </a:lvl1pPr>
          </a:lstStyle>
          <a:p>
            <a:pPr lvl="0"/>
            <a:r>
              <a:rPr lang="fr-FR" dirty="0"/>
              <a:t>Modifiez le style du titre</a:t>
            </a:r>
          </a:p>
        </p:txBody>
      </p:sp>
    </p:spTree>
    <p:extLst>
      <p:ext uri="{BB962C8B-B14F-4D97-AF65-F5344CB8AC3E}">
        <p14:creationId xmlns:p14="http://schemas.microsoft.com/office/powerpoint/2010/main" val="18475614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exte_CEA Tech">
    <p:spTree>
      <p:nvGrpSpPr>
        <p:cNvPr id="1" name=""/>
        <p:cNvGrpSpPr/>
        <p:nvPr/>
      </p:nvGrpSpPr>
      <p:grpSpPr>
        <a:xfrm>
          <a:off x="0" y="0"/>
          <a:ext cx="0" cy="0"/>
          <a:chOff x="0" y="0"/>
          <a:chExt cx="0" cy="0"/>
        </a:xfrm>
      </p:grpSpPr>
      <p:sp>
        <p:nvSpPr>
          <p:cNvPr id="7" name="Espace réservé du pied de page 12"/>
          <p:cNvSpPr>
            <a:spLocks noGrp="1"/>
          </p:cNvSpPr>
          <p:nvPr>
            <p:ph type="ftr" sz="quarter" idx="3"/>
          </p:nvPr>
        </p:nvSpPr>
        <p:spPr>
          <a:xfrm>
            <a:off x="2" y="6569440"/>
            <a:ext cx="11568607" cy="161583"/>
          </a:xfrm>
          <a:prstGeom prst="rect">
            <a:avLst/>
          </a:prstGeom>
        </p:spPr>
        <p:txBody>
          <a:bodyPr/>
          <a:lstStyle>
            <a:lvl1pPr algn="r">
              <a:defRPr sz="1050" cap="none" baseline="0">
                <a:solidFill>
                  <a:schemeClr val="accent5"/>
                </a:solidFill>
              </a:defRPr>
            </a:lvl1pPr>
          </a:lstStyle>
          <a:p>
            <a:endParaRPr lang="fr-FR" dirty="0"/>
          </a:p>
        </p:txBody>
      </p:sp>
      <p:sp>
        <p:nvSpPr>
          <p:cNvPr id="5" name="Espace réservé du contenu 16"/>
          <p:cNvSpPr>
            <a:spLocks noGrp="1"/>
          </p:cNvSpPr>
          <p:nvPr>
            <p:ph sz="quarter" idx="18"/>
          </p:nvPr>
        </p:nvSpPr>
        <p:spPr>
          <a:xfrm>
            <a:off x="551384" y="1412776"/>
            <a:ext cx="11449271" cy="5040560"/>
          </a:xfrm>
          <a:prstGeom prst="rect">
            <a:avLst/>
          </a:prstGeom>
        </p:spPr>
        <p:txBody>
          <a:bodyPr lIns="0" tIns="0" rIns="0" bIns="0">
            <a:normAutofit/>
          </a:bodyPr>
          <a:lstStyle>
            <a:lvl1pPr marL="263525" indent="-263525">
              <a:buClr>
                <a:schemeClr val="accent2"/>
              </a:buClr>
              <a:buSzPct val="125000"/>
              <a:buFont typeface="Arial" pitchFamily="34" charset="0"/>
              <a:buChar char="•"/>
              <a:defRPr sz="2400" b="0">
                <a:solidFill>
                  <a:schemeClr val="tx1"/>
                </a:solidFill>
                <a:latin typeface="Calibri" panose="020F0502020204030204" pitchFamily="34" charset="0"/>
                <a:cs typeface="Calibri" panose="020F0502020204030204" pitchFamily="34" charset="0"/>
              </a:defRPr>
            </a:lvl1pPr>
            <a:lvl2pPr marL="538163" indent="-274638">
              <a:buClr>
                <a:schemeClr val="accent5"/>
              </a:buClr>
              <a:buSzPct val="125000"/>
              <a:buFont typeface="Arial" panose="020B0604020202020204" pitchFamily="34" charset="0"/>
              <a:buChar char="•"/>
              <a:defRPr sz="2000">
                <a:solidFill>
                  <a:schemeClr val="tx1"/>
                </a:solidFill>
                <a:latin typeface="Calibri" panose="020F0502020204030204" pitchFamily="34" charset="0"/>
                <a:cs typeface="Calibri" panose="020F0502020204030204" pitchFamily="34" charset="0"/>
              </a:defRPr>
            </a:lvl2pPr>
            <a:lvl3pPr marL="803275" indent="-265113">
              <a:buClr>
                <a:schemeClr val="accent2"/>
              </a:buClr>
              <a:buSzPct val="125000"/>
              <a:buFont typeface="Arial" panose="020B0604020202020204" pitchFamily="34" charset="0"/>
              <a:buChar char="•"/>
              <a:defRPr sz="1800">
                <a:latin typeface="Calibri" panose="020F0502020204030204" pitchFamily="34" charset="0"/>
                <a:cs typeface="Calibri" panose="020F0502020204030204" pitchFamily="34" charset="0"/>
              </a:defRPr>
            </a:lvl3pPr>
            <a:lvl4pPr marL="985838" indent="-182563">
              <a:buClr>
                <a:schemeClr val="accent6"/>
              </a:buClr>
              <a:buSzPct val="125000"/>
              <a:buFont typeface="Arial" pitchFamily="34" charset="0"/>
              <a:buChar char="•"/>
              <a:defRPr sz="1600" i="1">
                <a:solidFill>
                  <a:schemeClr val="tx1"/>
                </a:solidFill>
                <a:latin typeface="Calibri" panose="020F0502020204030204" pitchFamily="34" charset="0"/>
                <a:cs typeface="Calibri" panose="020F0502020204030204" pitchFamily="34" charset="0"/>
              </a:defRPr>
            </a:lvl4pPr>
            <a:lvl5pPr marL="1168400" indent="-182563">
              <a:buSzPct val="125000"/>
              <a:buFont typeface="Arial" panose="020B0604020202020204" pitchFamily="34" charset="0"/>
              <a:buChar char="•"/>
              <a:defRPr sz="1400" i="1" baseline="0">
                <a:latin typeface="Calibri" panose="020F0502020204030204" pitchFamily="34" charset="0"/>
                <a:cs typeface="Calibri" panose="020F0502020204030204" pitchFamily="34" charset="0"/>
              </a:defRPr>
            </a:lvl5pPr>
            <a:lvl6pPr marL="1341438" indent="-173038">
              <a:defRPr sz="1400">
                <a:latin typeface="Calibri" panose="020F0502020204030204" pitchFamily="34" charset="0"/>
                <a:cs typeface="Calibri" panose="020F0502020204030204" pitchFamily="34" charset="0"/>
              </a:defRPr>
            </a:lvl6pPr>
            <a:lvl7pPr marL="1524000" indent="-182563">
              <a:defRPr sz="1400">
                <a:latin typeface="Calibri" panose="020F0502020204030204" pitchFamily="34" charset="0"/>
                <a:cs typeface="Calibri" panose="020F0502020204030204" pitchFamily="34" charset="0"/>
              </a:defRPr>
            </a:lvl7pPr>
          </a:lstStyle>
          <a:p>
            <a:pPr lvl="0"/>
            <a:r>
              <a:rPr lang="en-US" noProof="0" dirty="0" err="1"/>
              <a:t>Modifiez</a:t>
            </a:r>
            <a:r>
              <a:rPr lang="en-US" noProof="0" dirty="0"/>
              <a:t> les styles du </a:t>
            </a:r>
            <a:r>
              <a:rPr lang="en-US" noProof="0" dirty="0" err="1"/>
              <a:t>texte</a:t>
            </a:r>
            <a:r>
              <a:rPr lang="en-US" noProof="0" dirty="0"/>
              <a:t> du masque</a:t>
            </a:r>
          </a:p>
          <a:p>
            <a:pPr lvl="1"/>
            <a:r>
              <a:rPr lang="en-US" noProof="0" dirty="0" err="1"/>
              <a:t>Deuxième</a:t>
            </a:r>
            <a:r>
              <a:rPr lang="en-US" noProof="0" dirty="0"/>
              <a:t> </a:t>
            </a:r>
            <a:r>
              <a:rPr lang="en-US" noProof="0" dirty="0" err="1"/>
              <a:t>niveau</a:t>
            </a:r>
            <a:endParaRPr lang="en-US" noProof="0" dirty="0"/>
          </a:p>
          <a:p>
            <a:pPr lvl="2"/>
            <a:r>
              <a:rPr lang="en-US" noProof="0" dirty="0" err="1"/>
              <a:t>Troisième</a:t>
            </a:r>
            <a:r>
              <a:rPr lang="en-US" noProof="0" dirty="0"/>
              <a:t> </a:t>
            </a:r>
            <a:r>
              <a:rPr lang="en-US" noProof="0" dirty="0" err="1"/>
              <a:t>niveau</a:t>
            </a:r>
            <a:endParaRPr lang="en-US" noProof="0" dirty="0"/>
          </a:p>
          <a:p>
            <a:pPr lvl="3"/>
            <a:r>
              <a:rPr lang="en-US" noProof="0" dirty="0" err="1"/>
              <a:t>Quatrième</a:t>
            </a:r>
            <a:r>
              <a:rPr lang="en-US" noProof="0" dirty="0"/>
              <a:t> </a:t>
            </a:r>
            <a:r>
              <a:rPr lang="en-US" noProof="0" dirty="0" err="1"/>
              <a:t>niveau</a:t>
            </a:r>
            <a:endParaRPr lang="en-US" noProof="0" dirty="0"/>
          </a:p>
          <a:p>
            <a:pPr lvl="4"/>
            <a:r>
              <a:rPr lang="en-US" noProof="0" dirty="0" err="1"/>
              <a:t>Cinquième</a:t>
            </a:r>
            <a:r>
              <a:rPr lang="en-US" noProof="0" dirty="0"/>
              <a:t> </a:t>
            </a:r>
            <a:r>
              <a:rPr lang="en-US" noProof="0" dirty="0" err="1"/>
              <a:t>niveau</a:t>
            </a:r>
            <a:endParaRPr lang="en-US" noProof="0" dirty="0"/>
          </a:p>
          <a:p>
            <a:pPr lvl="5"/>
            <a:r>
              <a:rPr lang="en-US" noProof="0" dirty="0" err="1"/>
              <a:t>Sixième</a:t>
            </a:r>
            <a:r>
              <a:rPr lang="en-US" noProof="0" dirty="0"/>
              <a:t> </a:t>
            </a:r>
            <a:r>
              <a:rPr lang="en-US" noProof="0" dirty="0" err="1"/>
              <a:t>niveau</a:t>
            </a:r>
            <a:endParaRPr lang="en-US" noProof="0" dirty="0"/>
          </a:p>
          <a:p>
            <a:pPr lvl="6"/>
            <a:r>
              <a:rPr lang="en-US" noProof="0" dirty="0" err="1"/>
              <a:t>Septième</a:t>
            </a:r>
            <a:r>
              <a:rPr lang="en-US" noProof="0" dirty="0"/>
              <a:t> </a:t>
            </a:r>
            <a:r>
              <a:rPr lang="en-US" noProof="0" dirty="0" err="1"/>
              <a:t>niveau</a:t>
            </a:r>
            <a:endParaRPr lang="en-US" noProof="0" dirty="0"/>
          </a:p>
        </p:txBody>
      </p:sp>
      <p:sp>
        <p:nvSpPr>
          <p:cNvPr id="2" name="Titre 1"/>
          <p:cNvSpPr>
            <a:spLocks noGrp="1"/>
          </p:cNvSpPr>
          <p:nvPr>
            <p:ph type="title"/>
          </p:nvPr>
        </p:nvSpPr>
        <p:spPr>
          <a:xfrm>
            <a:off x="2063551" y="188641"/>
            <a:ext cx="9937103" cy="720080"/>
          </a:xfrm>
          <a:prstGeom prst="rect">
            <a:avLst/>
          </a:prstGeom>
        </p:spPr>
        <p:txBody>
          <a:bodyPr/>
          <a:lstStyle>
            <a:lvl1pPr>
              <a:defRPr sz="4000" cap="none" baseline="0">
                <a:solidFill>
                  <a:srgbClr val="C00000"/>
                </a:solidFill>
                <a:latin typeface="Calibri" panose="020F0502020204030204" pitchFamily="34" charset="0"/>
                <a:cs typeface="Calibri" panose="020F0502020204030204" pitchFamily="34" charset="0"/>
              </a:defRPr>
            </a:lvl1pPr>
          </a:lstStyle>
          <a:p>
            <a:r>
              <a:rPr lang="en-US" noProof="0" dirty="0" err="1"/>
              <a:t>Modifiez</a:t>
            </a:r>
            <a:r>
              <a:rPr lang="en-US" noProof="0" dirty="0"/>
              <a:t> le style du </a:t>
            </a:r>
            <a:r>
              <a:rPr lang="en-US" noProof="0" dirty="0" err="1"/>
              <a:t>titre</a:t>
            </a:r>
            <a:endParaRPr lang="en-US" noProof="0" dirty="0"/>
          </a:p>
        </p:txBody>
      </p:sp>
    </p:spTree>
    <p:extLst>
      <p:ext uri="{BB962C8B-B14F-4D97-AF65-F5344CB8AC3E}">
        <p14:creationId xmlns:p14="http://schemas.microsoft.com/office/powerpoint/2010/main" val="30742780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re 2 visuel_CEA Tech">
    <p:spTree>
      <p:nvGrpSpPr>
        <p:cNvPr id="1" name=""/>
        <p:cNvGrpSpPr/>
        <p:nvPr/>
      </p:nvGrpSpPr>
      <p:grpSpPr>
        <a:xfrm>
          <a:off x="0" y="0"/>
          <a:ext cx="0" cy="0"/>
          <a:chOff x="0" y="0"/>
          <a:chExt cx="0" cy="0"/>
        </a:xfrm>
      </p:grpSpPr>
      <p:sp>
        <p:nvSpPr>
          <p:cNvPr id="20" name="Espace réservé pour une image  4"/>
          <p:cNvSpPr>
            <a:spLocks noGrp="1"/>
          </p:cNvSpPr>
          <p:nvPr>
            <p:ph type="pic" sz="quarter" idx="18"/>
          </p:nvPr>
        </p:nvSpPr>
        <p:spPr>
          <a:xfrm>
            <a:off x="6566323" y="1923733"/>
            <a:ext cx="5127836" cy="2278800"/>
          </a:xfrm>
          <a:prstGeom prst="rect">
            <a:avLst/>
          </a:prstGeom>
          <a:solidFill>
            <a:schemeClr val="bg2">
              <a:lumMod val="85000"/>
            </a:schemeClr>
          </a:solidFill>
        </p:spPr>
        <p:txBody>
          <a:bodyPr/>
          <a:lstStyle>
            <a:lvl1pPr algn="l">
              <a:defRPr lang="fr-FR" sz="800" b="0">
                <a:solidFill>
                  <a:schemeClr val="accent5"/>
                </a:solidFill>
              </a:defRPr>
            </a:lvl1pPr>
          </a:lstStyle>
          <a:p>
            <a:pPr lvl="0" algn="ctr"/>
            <a:r>
              <a:rPr lang="fr-FR"/>
              <a:t>Cliquez sur l'icône pour ajouter une image</a:t>
            </a:r>
            <a:endParaRPr lang="fr-FR" dirty="0"/>
          </a:p>
        </p:txBody>
      </p:sp>
      <p:sp>
        <p:nvSpPr>
          <p:cNvPr id="8" name="Rectangle 7"/>
          <p:cNvSpPr/>
          <p:nvPr userDrawn="1"/>
        </p:nvSpPr>
        <p:spPr>
          <a:xfrm>
            <a:off x="0" y="4302710"/>
            <a:ext cx="12192000" cy="970330"/>
          </a:xfrm>
          <a:prstGeom prst="rect">
            <a:avLst/>
          </a:prstGeom>
          <a:gradFill flip="none" rotWithShape="1">
            <a:gsLst>
              <a:gs pos="0">
                <a:srgbClr val="0A6E28">
                  <a:lumMod val="100000"/>
                </a:srgbClr>
              </a:gs>
              <a:gs pos="40000">
                <a:srgbClr val="91C30A">
                  <a:alpha val="80000"/>
                </a:srgb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solidFill>
                <a:prstClr val="white"/>
              </a:solidFill>
            </a:endParaRPr>
          </a:p>
        </p:txBody>
      </p:sp>
      <p:sp>
        <p:nvSpPr>
          <p:cNvPr id="9" name="Espace réservé du pied de page 12"/>
          <p:cNvSpPr>
            <a:spLocks noGrp="1"/>
          </p:cNvSpPr>
          <p:nvPr>
            <p:ph type="ftr" sz="quarter" idx="16"/>
          </p:nvPr>
        </p:nvSpPr>
        <p:spPr>
          <a:xfrm>
            <a:off x="4751851" y="5301208"/>
            <a:ext cx="6972789" cy="184666"/>
          </a:xfrm>
          <a:prstGeom prst="rect">
            <a:avLst/>
          </a:prstGeom>
        </p:spPr>
        <p:txBody>
          <a:bodyPr anchor="ctr" anchorCtr="0"/>
          <a:lstStyle>
            <a:lvl1pPr algn="l">
              <a:defRPr sz="1200" cap="none" baseline="0">
                <a:solidFill>
                  <a:schemeClr val="accent5"/>
                </a:solidFill>
              </a:defRPr>
            </a:lvl1pPr>
          </a:lstStyle>
          <a:p>
            <a:pPr algn="r"/>
            <a:r>
              <a:rPr lang="fr-FR" dirty="0"/>
              <a:t>Nom événement | Nom Prénom | </a:t>
            </a:r>
            <a:fld id="{5257C5D0-44D4-4B55-A2DD-8BF9430B2761}" type="datetime1">
              <a:rPr lang="fr-FR" smtClean="0"/>
              <a:pPr algn="r"/>
              <a:t>19/05/2021</a:t>
            </a:fld>
            <a:endParaRPr lang="fr-FR" dirty="0"/>
          </a:p>
        </p:txBody>
      </p:sp>
      <p:sp>
        <p:nvSpPr>
          <p:cNvPr id="11" name="Titre 1"/>
          <p:cNvSpPr>
            <a:spLocks noGrp="1"/>
          </p:cNvSpPr>
          <p:nvPr>
            <p:ph type="ctrTitle"/>
          </p:nvPr>
        </p:nvSpPr>
        <p:spPr>
          <a:xfrm>
            <a:off x="-14897" y="4427875"/>
            <a:ext cx="11704320" cy="720000"/>
          </a:xfrm>
          <a:prstGeom prst="rect">
            <a:avLst/>
          </a:prstGeom>
        </p:spPr>
        <p:txBody>
          <a:bodyPr lIns="0" tIns="0" rIns="0" bIns="0" anchor="ctr" anchorCtr="0"/>
          <a:lstStyle>
            <a:lvl1pPr algn="r">
              <a:lnSpc>
                <a:spcPts val="2400"/>
              </a:lnSpc>
              <a:defRPr sz="2400" b="1" cap="all" baseline="0">
                <a:solidFill>
                  <a:schemeClr val="bg2"/>
                </a:solidFill>
              </a:defRPr>
            </a:lvl1pPr>
          </a:lstStyle>
          <a:p>
            <a:r>
              <a:rPr lang="fr-FR"/>
              <a:t>Modifiez le style du titre</a:t>
            </a:r>
            <a:endParaRPr lang="fr-FR" dirty="0"/>
          </a:p>
        </p:txBody>
      </p:sp>
      <p:sp>
        <p:nvSpPr>
          <p:cNvPr id="14" name="Rectangle 13"/>
          <p:cNvSpPr/>
          <p:nvPr userDrawn="1"/>
        </p:nvSpPr>
        <p:spPr>
          <a:xfrm>
            <a:off x="1" y="6750000"/>
            <a:ext cx="12191996" cy="108000"/>
          </a:xfrm>
          <a:prstGeom prst="rect">
            <a:avLst/>
          </a:prstGeom>
          <a:gradFill flip="none" rotWithShape="1">
            <a:gsLst>
              <a:gs pos="0">
                <a:schemeClr val="tx2"/>
              </a:gs>
              <a:gs pos="100000">
                <a:schemeClr val="accent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solidFill>
                <a:prstClr val="white"/>
              </a:solidFill>
            </a:endParaRPr>
          </a:p>
        </p:txBody>
      </p:sp>
      <p:pic>
        <p:nvPicPr>
          <p:cNvPr id="12" name="Picture 7"/>
          <p:cNvPicPr>
            <a:picLocks noChangeAspect="1" noChangeArrowheads="1"/>
          </p:cNvPicPr>
          <p:nvPr userDrawn="1"/>
        </p:nvPicPr>
        <p:blipFill rotWithShape="1">
          <a:blip r:embed="rId2" cstate="print">
            <a:extLst>
              <a:ext uri="{28A0092B-C50C-407E-A947-70E740481C1C}">
                <a14:useLocalDpi xmlns:a14="http://schemas.microsoft.com/office/drawing/2010/main"/>
              </a:ext>
            </a:extLst>
          </a:blip>
          <a:srcRect l="19795"/>
          <a:stretch/>
        </p:blipFill>
        <p:spPr bwMode="auto">
          <a:xfrm>
            <a:off x="5473699" y="-33290"/>
            <a:ext cx="6814867" cy="19570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7"/>
          <p:cNvPicPr>
            <a:picLocks noChangeAspect="1" noChangeArrowheads="1"/>
          </p:cNvPicPr>
          <p:nvPr userDrawn="1"/>
        </p:nvPicPr>
        <p:blipFill rotWithShape="1">
          <a:blip r:embed="rId2" cstate="print">
            <a:extLst>
              <a:ext uri="{28A0092B-C50C-407E-A947-70E740481C1C}">
                <a14:useLocalDpi xmlns:a14="http://schemas.microsoft.com/office/drawing/2010/main"/>
              </a:ext>
            </a:extLst>
          </a:blip>
          <a:srcRect r="35544"/>
          <a:stretch/>
        </p:blipFill>
        <p:spPr bwMode="auto">
          <a:xfrm>
            <a:off x="-3057" y="-31032"/>
            <a:ext cx="5476756" cy="19570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Image 15"/>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424268" y="5373218"/>
            <a:ext cx="8767733" cy="1402655"/>
          </a:xfrm>
          <a:prstGeom prst="rect">
            <a:avLst/>
          </a:prstGeom>
          <a:noFill/>
          <a:ln>
            <a:noFill/>
          </a:ln>
        </p:spPr>
      </p:pic>
      <p:pic>
        <p:nvPicPr>
          <p:cNvPr id="17" name="Image 16"/>
          <p:cNvPicPr>
            <a:picLocks noChangeAspect="1"/>
          </p:cNvPicPr>
          <p:nvPr userDrawn="1"/>
        </p:nvPicPr>
        <p:blipFill rotWithShape="1">
          <a:blip r:embed="rId3" cstate="print">
            <a:extLst>
              <a:ext uri="{28A0092B-C50C-407E-A947-70E740481C1C}">
                <a14:useLocalDpi xmlns:a14="http://schemas.microsoft.com/office/drawing/2010/main"/>
              </a:ext>
            </a:extLst>
          </a:blip>
          <a:srcRect r="60348"/>
          <a:stretch/>
        </p:blipFill>
        <p:spPr>
          <a:xfrm>
            <a:off x="-3057" y="5373218"/>
            <a:ext cx="3476508" cy="1402655"/>
          </a:xfrm>
          <a:prstGeom prst="rect">
            <a:avLst/>
          </a:prstGeom>
          <a:noFill/>
          <a:ln>
            <a:noFill/>
          </a:ln>
        </p:spPr>
      </p:pic>
      <p:pic>
        <p:nvPicPr>
          <p:cNvPr id="13" name="Picture 2" descr="S:\100-DRT Direction\100.10-Communication\1 - ACTIVITES\1.3 - Edition - Web\Marilyne\Charte graphique\LOGOS INSTITUTS\4. Proposition charte pour directoire rentrée\Logo Final\Logo Final_aout 2015-Leti.jp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482171" y="366563"/>
            <a:ext cx="3147919" cy="1926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e_CEA Tech">
    <p:spTree>
      <p:nvGrpSpPr>
        <p:cNvPr id="1" name=""/>
        <p:cNvGrpSpPr/>
        <p:nvPr/>
      </p:nvGrpSpPr>
      <p:grpSpPr>
        <a:xfrm>
          <a:off x="0" y="0"/>
          <a:ext cx="0" cy="0"/>
          <a:chOff x="0" y="0"/>
          <a:chExt cx="0" cy="0"/>
        </a:xfrm>
      </p:grpSpPr>
      <p:sp>
        <p:nvSpPr>
          <p:cNvPr id="5" name="Espace réservé du contenu 16"/>
          <p:cNvSpPr>
            <a:spLocks noGrp="1"/>
          </p:cNvSpPr>
          <p:nvPr>
            <p:ph sz="quarter" idx="18"/>
          </p:nvPr>
        </p:nvSpPr>
        <p:spPr>
          <a:xfrm>
            <a:off x="479001" y="1257300"/>
            <a:ext cx="11232000" cy="5052020"/>
          </a:xfrm>
          <a:prstGeom prst="rect">
            <a:avLst/>
          </a:prstGeom>
        </p:spPr>
        <p:txBody>
          <a:bodyPr lIns="0" tIns="0" rIns="0" bIns="0"/>
          <a:lstStyle>
            <a:lvl1pPr marL="342900" indent="-342900">
              <a:lnSpc>
                <a:spcPct val="150000"/>
              </a:lnSpc>
              <a:spcAft>
                <a:spcPts val="600"/>
              </a:spcAft>
              <a:buClr>
                <a:schemeClr val="accent2"/>
              </a:buClr>
              <a:buSzPct val="125000"/>
              <a:buFont typeface="Wingdings" pitchFamily="2" charset="2"/>
              <a:buChar char="q"/>
              <a:defRPr sz="2800">
                <a:solidFill>
                  <a:schemeClr val="accent5"/>
                </a:solidFill>
              </a:defRPr>
            </a:lvl1pPr>
            <a:lvl2pPr marL="801688" indent="-360363">
              <a:lnSpc>
                <a:spcPct val="150000"/>
              </a:lnSpc>
              <a:spcAft>
                <a:spcPts val="600"/>
              </a:spcAft>
              <a:buClr>
                <a:schemeClr val="accent5"/>
              </a:buClr>
              <a:buSzPct val="125000"/>
              <a:buFont typeface="Wingdings" pitchFamily="2" charset="2"/>
              <a:buChar char="Ø"/>
              <a:defRPr sz="2400"/>
            </a:lvl2pPr>
            <a:lvl3pPr marL="1171575" indent="-285750">
              <a:lnSpc>
                <a:spcPct val="150000"/>
              </a:lnSpc>
              <a:spcAft>
                <a:spcPts val="600"/>
              </a:spcAft>
              <a:buClr>
                <a:schemeClr val="accent2"/>
              </a:buClr>
              <a:buSzPct val="125000"/>
              <a:buFont typeface="Arial" panose="020B0604020202020204" pitchFamily="34" charset="0"/>
              <a:buChar char="•"/>
              <a:defRPr sz="2000"/>
            </a:lvl3pPr>
            <a:lvl4pPr marL="1704975" indent="-287338">
              <a:lnSpc>
                <a:spcPct val="150000"/>
              </a:lnSpc>
              <a:spcAft>
                <a:spcPts val="600"/>
              </a:spcAft>
              <a:buClr>
                <a:schemeClr val="accent6"/>
              </a:buClr>
              <a:buSzPct val="125000"/>
              <a:buFont typeface="Arial" pitchFamily="34" charset="0"/>
              <a:buChar char="•"/>
              <a:defRPr sz="1400">
                <a:solidFill>
                  <a:schemeClr val="accent5"/>
                </a:solidFill>
              </a:defRPr>
            </a:lvl4pPr>
            <a:lvl5pPr marL="2152650" indent="-114300">
              <a:lnSpc>
                <a:spcPct val="150000"/>
              </a:lnSpc>
              <a:spcAft>
                <a:spcPts val="600"/>
              </a:spcAft>
              <a:buSzPct val="125000"/>
              <a:buFont typeface="Arial" panose="020B0604020202020204" pitchFamily="34" charset="0"/>
              <a:buChar char="•"/>
              <a:defRPr sz="1200" baseline="0"/>
            </a:lvl5pPr>
            <a:lvl6pPr>
              <a:defRPr/>
            </a:lvl6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8" name="Espace réservé du texte 3"/>
          <p:cNvSpPr>
            <a:spLocks noGrp="1"/>
          </p:cNvSpPr>
          <p:nvPr>
            <p:ph type="body" sz="quarter" idx="20" hasCustomPrompt="1"/>
          </p:nvPr>
        </p:nvSpPr>
        <p:spPr>
          <a:xfrm>
            <a:off x="1930401" y="205740"/>
            <a:ext cx="9780600" cy="774988"/>
          </a:xfrm>
          <a:prstGeom prst="rect">
            <a:avLst/>
          </a:prstGeom>
        </p:spPr>
        <p:txBody>
          <a:bodyPr lIns="0" tIns="0" rIns="0" bIns="0" anchor="ctr"/>
          <a:lstStyle>
            <a:lvl1pPr algn="l">
              <a:defRPr lang="fr-FR" sz="3200" b="1" kern="1200" cap="all" baseline="0" dirty="0">
                <a:solidFill>
                  <a:schemeClr val="tx2"/>
                </a:solidFill>
                <a:latin typeface="+mn-lt"/>
                <a:ea typeface="+mn-ea"/>
                <a:cs typeface="+mn-cs"/>
              </a:defRPr>
            </a:lvl1pPr>
          </a:lstStyle>
          <a:p>
            <a:pPr lvl="0"/>
            <a:r>
              <a:rPr lang="fr-FR" dirty="0"/>
              <a:t>Modifiez le style du titre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e 1 visuel_CEA Tech">
    <p:spTree>
      <p:nvGrpSpPr>
        <p:cNvPr id="1" name=""/>
        <p:cNvGrpSpPr/>
        <p:nvPr/>
      </p:nvGrpSpPr>
      <p:grpSpPr>
        <a:xfrm>
          <a:off x="0" y="0"/>
          <a:ext cx="0" cy="0"/>
          <a:chOff x="0" y="0"/>
          <a:chExt cx="0" cy="0"/>
        </a:xfrm>
      </p:grpSpPr>
      <p:sp>
        <p:nvSpPr>
          <p:cNvPr id="6" name="Espace réservé du texte 3"/>
          <p:cNvSpPr>
            <a:spLocks noGrp="1"/>
          </p:cNvSpPr>
          <p:nvPr>
            <p:ph type="body" sz="quarter" idx="23" hasCustomPrompt="1"/>
          </p:nvPr>
        </p:nvSpPr>
        <p:spPr>
          <a:xfrm>
            <a:off x="1930401" y="205740"/>
            <a:ext cx="9780600" cy="774988"/>
          </a:xfrm>
          <a:prstGeom prst="rect">
            <a:avLst/>
          </a:prstGeom>
        </p:spPr>
        <p:txBody>
          <a:bodyPr lIns="0" tIns="0" rIns="0" bIns="0" anchor="ctr"/>
          <a:lstStyle>
            <a:lvl1pPr algn="l">
              <a:defRPr lang="fr-FR" sz="2000" b="1" kern="1200" cap="all" baseline="0" dirty="0">
                <a:solidFill>
                  <a:schemeClr val="tx2"/>
                </a:solidFill>
                <a:latin typeface="+mn-lt"/>
                <a:ea typeface="+mn-ea"/>
                <a:cs typeface="+mn-cs"/>
              </a:defRPr>
            </a:lvl1pPr>
          </a:lstStyle>
          <a:p>
            <a:pPr lvl="0"/>
            <a:r>
              <a:rPr lang="fr-FR" dirty="0"/>
              <a:t>Modifiez le style du titre</a:t>
            </a:r>
          </a:p>
        </p:txBody>
      </p:sp>
      <p:sp>
        <p:nvSpPr>
          <p:cNvPr id="7" name="Espace réservé du contenu 20"/>
          <p:cNvSpPr>
            <a:spLocks noGrp="1"/>
          </p:cNvSpPr>
          <p:nvPr>
            <p:ph sz="quarter" idx="20" hasCustomPrompt="1"/>
          </p:nvPr>
        </p:nvSpPr>
        <p:spPr>
          <a:xfrm>
            <a:off x="7152117" y="1266825"/>
            <a:ext cx="4562363" cy="5042495"/>
          </a:xfrm>
          <a:prstGeom prst="rect">
            <a:avLst/>
          </a:prstGeom>
          <a:solidFill>
            <a:schemeClr val="accent6">
              <a:lumMod val="20000"/>
              <a:lumOff val="80000"/>
            </a:schemeClr>
          </a:solidFill>
        </p:spPr>
        <p:txBody>
          <a:bodyPr anchor="ctr"/>
          <a:lstStyle>
            <a:lvl1pPr marL="0" indent="0" algn="ctr">
              <a:defRPr sz="1200">
                <a:solidFill>
                  <a:schemeClr val="bg1"/>
                </a:solidFill>
              </a:defRPr>
            </a:lvl1pPr>
          </a:lstStyle>
          <a:p>
            <a:r>
              <a:rPr lang="fr-FR" dirty="0"/>
              <a:t>Visuel</a:t>
            </a:r>
          </a:p>
        </p:txBody>
      </p:sp>
      <p:sp>
        <p:nvSpPr>
          <p:cNvPr id="8" name="Espace réservé du contenu 16"/>
          <p:cNvSpPr>
            <a:spLocks noGrp="1"/>
          </p:cNvSpPr>
          <p:nvPr>
            <p:ph sz="quarter" idx="25"/>
          </p:nvPr>
        </p:nvSpPr>
        <p:spPr>
          <a:xfrm>
            <a:off x="479002" y="1257300"/>
            <a:ext cx="6226599" cy="5052020"/>
          </a:xfrm>
          <a:prstGeom prst="rect">
            <a:avLst/>
          </a:prstGeom>
        </p:spPr>
        <p:txBody>
          <a:bodyPr lIns="0" tIns="0" rIns="0" bIns="0"/>
          <a:lstStyle>
            <a:lvl1pPr marL="342900" indent="-342900">
              <a:buClr>
                <a:schemeClr val="accent2"/>
              </a:buClr>
              <a:buSzPct val="125000"/>
              <a:buFont typeface="Arial" pitchFamily="34" charset="0"/>
              <a:buChar char="•"/>
              <a:defRPr sz="2000">
                <a:solidFill>
                  <a:schemeClr val="accent5"/>
                </a:solidFill>
              </a:defRPr>
            </a:lvl1pPr>
            <a:lvl2pPr marL="801688" indent="-360363">
              <a:buClr>
                <a:schemeClr val="accent5"/>
              </a:buClr>
              <a:buSzPct val="125000"/>
              <a:buFont typeface="Arial" panose="020B0604020202020204" pitchFamily="34" charset="0"/>
              <a:buChar char="•"/>
              <a:defRPr sz="1800"/>
            </a:lvl2pPr>
            <a:lvl3pPr marL="1171575" indent="-285750">
              <a:buClr>
                <a:schemeClr val="accent2"/>
              </a:buClr>
              <a:buSzPct val="125000"/>
              <a:buFont typeface="Arial" panose="020B0604020202020204" pitchFamily="34" charset="0"/>
              <a:buChar char="•"/>
              <a:defRPr sz="1600"/>
            </a:lvl3pPr>
            <a:lvl4pPr marL="1704975" indent="-287338">
              <a:buClr>
                <a:schemeClr val="accent6"/>
              </a:buClr>
              <a:buSzPct val="125000"/>
              <a:buFont typeface="Arial" pitchFamily="34" charset="0"/>
              <a:buChar char="•"/>
              <a:defRPr sz="1400">
                <a:solidFill>
                  <a:schemeClr val="accent5"/>
                </a:solidFill>
              </a:defRPr>
            </a:lvl4pPr>
            <a:lvl5pPr marL="2152650" indent="-114300">
              <a:buSzPct val="125000"/>
              <a:buFont typeface="Arial" panose="020B0604020202020204" pitchFamily="34" charset="0"/>
              <a:buChar char="•"/>
              <a:defRPr sz="1200" baseline="0"/>
            </a:lvl5pPr>
            <a:lvl6pPr>
              <a:defRPr/>
            </a:lvl6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e 3 visuels_CEA Tech">
    <p:spTree>
      <p:nvGrpSpPr>
        <p:cNvPr id="1" name=""/>
        <p:cNvGrpSpPr/>
        <p:nvPr/>
      </p:nvGrpSpPr>
      <p:grpSpPr>
        <a:xfrm>
          <a:off x="0" y="0"/>
          <a:ext cx="0" cy="0"/>
          <a:chOff x="0" y="0"/>
          <a:chExt cx="0" cy="0"/>
        </a:xfrm>
      </p:grpSpPr>
      <p:sp>
        <p:nvSpPr>
          <p:cNvPr id="8" name="Espace réservé du texte 3"/>
          <p:cNvSpPr>
            <a:spLocks noGrp="1"/>
          </p:cNvSpPr>
          <p:nvPr>
            <p:ph type="body" sz="quarter" idx="25" hasCustomPrompt="1"/>
          </p:nvPr>
        </p:nvSpPr>
        <p:spPr>
          <a:xfrm>
            <a:off x="1930401" y="205740"/>
            <a:ext cx="9780600" cy="774988"/>
          </a:xfrm>
          <a:prstGeom prst="rect">
            <a:avLst/>
          </a:prstGeom>
        </p:spPr>
        <p:txBody>
          <a:bodyPr lIns="0" tIns="0" rIns="0" bIns="0" anchor="ctr"/>
          <a:lstStyle>
            <a:lvl1pPr algn="l">
              <a:defRPr lang="fr-FR" sz="2000" b="1" kern="1200" cap="all" baseline="0" dirty="0">
                <a:solidFill>
                  <a:schemeClr val="tx2"/>
                </a:solidFill>
                <a:latin typeface="+mn-lt"/>
                <a:ea typeface="+mn-ea"/>
                <a:cs typeface="+mn-cs"/>
              </a:defRPr>
            </a:lvl1pPr>
          </a:lstStyle>
          <a:p>
            <a:pPr lvl="0"/>
            <a:r>
              <a:rPr lang="fr-FR" dirty="0"/>
              <a:t>Modifiez le style du titre</a:t>
            </a:r>
          </a:p>
        </p:txBody>
      </p:sp>
      <p:sp>
        <p:nvSpPr>
          <p:cNvPr id="9" name="Espace réservé du contenu 20"/>
          <p:cNvSpPr>
            <a:spLocks noGrp="1"/>
          </p:cNvSpPr>
          <p:nvPr>
            <p:ph sz="quarter" idx="22" hasCustomPrompt="1"/>
          </p:nvPr>
        </p:nvSpPr>
        <p:spPr>
          <a:xfrm>
            <a:off x="7152117" y="4599320"/>
            <a:ext cx="2208000" cy="1710000"/>
          </a:xfrm>
          <a:prstGeom prst="rect">
            <a:avLst/>
          </a:prstGeom>
          <a:solidFill>
            <a:srgbClr val="808080"/>
          </a:solidFill>
        </p:spPr>
        <p:txBody>
          <a:bodyPr anchor="ctr"/>
          <a:lstStyle>
            <a:lvl1pPr marL="0" indent="0" algn="ctr">
              <a:defRPr sz="1200">
                <a:solidFill>
                  <a:schemeClr val="bg1"/>
                </a:solidFill>
              </a:defRPr>
            </a:lvl1pPr>
          </a:lstStyle>
          <a:p>
            <a:r>
              <a:rPr lang="fr-FR" dirty="0"/>
              <a:t>Visuel</a:t>
            </a:r>
          </a:p>
        </p:txBody>
      </p:sp>
      <p:sp>
        <p:nvSpPr>
          <p:cNvPr id="10" name="Espace réservé du contenu 20"/>
          <p:cNvSpPr>
            <a:spLocks noGrp="1"/>
          </p:cNvSpPr>
          <p:nvPr>
            <p:ph sz="quarter" idx="23" hasCustomPrompt="1"/>
          </p:nvPr>
        </p:nvSpPr>
        <p:spPr>
          <a:xfrm>
            <a:off x="9506480" y="4599320"/>
            <a:ext cx="2208000" cy="1710000"/>
          </a:xfrm>
          <a:prstGeom prst="rect">
            <a:avLst/>
          </a:prstGeom>
          <a:solidFill>
            <a:srgbClr val="B2B2B2"/>
          </a:solidFill>
        </p:spPr>
        <p:txBody>
          <a:bodyPr anchor="ctr"/>
          <a:lstStyle>
            <a:lvl1pPr marL="0" indent="0" algn="ctr">
              <a:defRPr sz="1200">
                <a:solidFill>
                  <a:schemeClr val="bg1"/>
                </a:solidFill>
              </a:defRPr>
            </a:lvl1pPr>
          </a:lstStyle>
          <a:p>
            <a:r>
              <a:rPr lang="fr-FR" dirty="0"/>
              <a:t>Visuel</a:t>
            </a:r>
          </a:p>
        </p:txBody>
      </p:sp>
      <p:sp>
        <p:nvSpPr>
          <p:cNvPr id="11" name="Espace réservé du contenu 20"/>
          <p:cNvSpPr>
            <a:spLocks noGrp="1"/>
          </p:cNvSpPr>
          <p:nvPr>
            <p:ph sz="quarter" idx="20" hasCustomPrompt="1"/>
          </p:nvPr>
        </p:nvSpPr>
        <p:spPr>
          <a:xfrm>
            <a:off x="7152117" y="1266825"/>
            <a:ext cx="4562363" cy="3242295"/>
          </a:xfrm>
          <a:prstGeom prst="rect">
            <a:avLst/>
          </a:prstGeom>
          <a:solidFill>
            <a:schemeClr val="accent6">
              <a:lumMod val="20000"/>
              <a:lumOff val="80000"/>
            </a:schemeClr>
          </a:solidFill>
        </p:spPr>
        <p:txBody>
          <a:bodyPr anchor="ctr"/>
          <a:lstStyle>
            <a:lvl1pPr marL="0" indent="0" algn="ctr">
              <a:defRPr sz="1200">
                <a:solidFill>
                  <a:schemeClr val="bg1"/>
                </a:solidFill>
              </a:defRPr>
            </a:lvl1pPr>
          </a:lstStyle>
          <a:p>
            <a:r>
              <a:rPr lang="fr-FR" dirty="0"/>
              <a:t>Visuel</a:t>
            </a:r>
          </a:p>
        </p:txBody>
      </p:sp>
      <p:sp>
        <p:nvSpPr>
          <p:cNvPr id="12" name="Espace réservé du contenu 16"/>
          <p:cNvSpPr>
            <a:spLocks noGrp="1"/>
          </p:cNvSpPr>
          <p:nvPr>
            <p:ph sz="quarter" idx="26"/>
          </p:nvPr>
        </p:nvSpPr>
        <p:spPr>
          <a:xfrm>
            <a:off x="479002" y="1257300"/>
            <a:ext cx="6226599" cy="5052020"/>
          </a:xfrm>
          <a:prstGeom prst="rect">
            <a:avLst/>
          </a:prstGeom>
        </p:spPr>
        <p:txBody>
          <a:bodyPr lIns="0" tIns="0" rIns="0" bIns="0"/>
          <a:lstStyle>
            <a:lvl1pPr marL="342900" indent="-342900">
              <a:buClr>
                <a:schemeClr val="accent2"/>
              </a:buClr>
              <a:buSzPct val="125000"/>
              <a:buFont typeface="Arial" pitchFamily="34" charset="0"/>
              <a:buChar char="•"/>
              <a:defRPr sz="2000">
                <a:solidFill>
                  <a:schemeClr val="accent5"/>
                </a:solidFill>
              </a:defRPr>
            </a:lvl1pPr>
            <a:lvl2pPr marL="801688" indent="-360363">
              <a:buClr>
                <a:schemeClr val="accent5"/>
              </a:buClr>
              <a:buSzPct val="125000"/>
              <a:buFont typeface="Arial" panose="020B0604020202020204" pitchFamily="34" charset="0"/>
              <a:buChar char="•"/>
              <a:defRPr sz="1800"/>
            </a:lvl2pPr>
            <a:lvl3pPr marL="1171575" indent="-285750">
              <a:buClr>
                <a:schemeClr val="accent2"/>
              </a:buClr>
              <a:buSzPct val="125000"/>
              <a:buFont typeface="Arial" panose="020B0604020202020204" pitchFamily="34" charset="0"/>
              <a:buChar char="•"/>
              <a:defRPr sz="1600"/>
            </a:lvl3pPr>
            <a:lvl4pPr marL="1704975" indent="-287338">
              <a:buClr>
                <a:schemeClr val="accent6"/>
              </a:buClr>
              <a:buSzPct val="125000"/>
              <a:buFont typeface="Arial" pitchFamily="34" charset="0"/>
              <a:buChar char="•"/>
              <a:defRPr sz="1400">
                <a:solidFill>
                  <a:schemeClr val="accent5"/>
                </a:solidFill>
              </a:defRPr>
            </a:lvl4pPr>
            <a:lvl5pPr marL="2152650" indent="-114300">
              <a:buSzPct val="125000"/>
              <a:buFont typeface="Arial" panose="020B0604020202020204" pitchFamily="34" charset="0"/>
              <a:buChar char="•"/>
              <a:defRPr sz="1200" baseline="0"/>
            </a:lvl5pPr>
            <a:lvl6pPr>
              <a:defRPr/>
            </a:lvl6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e graphiques_CEA Tech">
    <p:spTree>
      <p:nvGrpSpPr>
        <p:cNvPr id="1" name=""/>
        <p:cNvGrpSpPr/>
        <p:nvPr/>
      </p:nvGrpSpPr>
      <p:grpSpPr>
        <a:xfrm>
          <a:off x="0" y="0"/>
          <a:ext cx="0" cy="0"/>
          <a:chOff x="0" y="0"/>
          <a:chExt cx="0" cy="0"/>
        </a:xfrm>
      </p:grpSpPr>
      <p:sp>
        <p:nvSpPr>
          <p:cNvPr id="6" name="Espace réservé du texte 3"/>
          <p:cNvSpPr>
            <a:spLocks noGrp="1"/>
          </p:cNvSpPr>
          <p:nvPr>
            <p:ph type="body" sz="quarter" idx="25" hasCustomPrompt="1"/>
          </p:nvPr>
        </p:nvSpPr>
        <p:spPr>
          <a:xfrm>
            <a:off x="1930401" y="205740"/>
            <a:ext cx="9780600" cy="774988"/>
          </a:xfrm>
          <a:prstGeom prst="rect">
            <a:avLst/>
          </a:prstGeom>
        </p:spPr>
        <p:txBody>
          <a:bodyPr lIns="0" tIns="0" rIns="0" bIns="0" anchor="ctr"/>
          <a:lstStyle>
            <a:lvl1pPr algn="l">
              <a:defRPr lang="fr-FR" sz="2000" b="1" kern="1200" cap="all" baseline="0" dirty="0">
                <a:solidFill>
                  <a:schemeClr val="tx2"/>
                </a:solidFill>
                <a:latin typeface="+mn-lt"/>
                <a:ea typeface="+mn-ea"/>
                <a:cs typeface="+mn-cs"/>
              </a:defRPr>
            </a:lvl1pPr>
          </a:lstStyle>
          <a:p>
            <a:pPr lvl="0"/>
            <a:r>
              <a:rPr lang="fr-FR" dirty="0"/>
              <a:t>Modifiez le style du titre</a:t>
            </a:r>
          </a:p>
        </p:txBody>
      </p:sp>
      <p:sp>
        <p:nvSpPr>
          <p:cNvPr id="7" name="Espace réservé du contenu 16"/>
          <p:cNvSpPr>
            <a:spLocks noGrp="1"/>
          </p:cNvSpPr>
          <p:nvPr>
            <p:ph sz="quarter" idx="27"/>
          </p:nvPr>
        </p:nvSpPr>
        <p:spPr>
          <a:xfrm>
            <a:off x="479001" y="3356992"/>
            <a:ext cx="11232000" cy="2952328"/>
          </a:xfrm>
          <a:prstGeom prst="rect">
            <a:avLst/>
          </a:prstGeom>
        </p:spPr>
        <p:txBody>
          <a:bodyPr lIns="0" tIns="0" rIns="0" bIns="0"/>
          <a:lstStyle>
            <a:lvl1pPr marL="342900" indent="-342900">
              <a:buClr>
                <a:schemeClr val="accent2"/>
              </a:buClr>
              <a:buSzPct val="125000"/>
              <a:buFont typeface="Arial" pitchFamily="34" charset="0"/>
              <a:buChar char="•"/>
              <a:defRPr sz="2000">
                <a:solidFill>
                  <a:schemeClr val="accent5"/>
                </a:solidFill>
              </a:defRPr>
            </a:lvl1pPr>
            <a:lvl2pPr marL="801688" indent="-360363">
              <a:buClr>
                <a:schemeClr val="accent5"/>
              </a:buClr>
              <a:buSzPct val="125000"/>
              <a:buFont typeface="Arial" panose="020B0604020202020204" pitchFamily="34" charset="0"/>
              <a:buChar char="•"/>
              <a:defRPr sz="1800"/>
            </a:lvl2pPr>
            <a:lvl3pPr marL="1171575" indent="-285750">
              <a:buClr>
                <a:schemeClr val="accent2"/>
              </a:buClr>
              <a:buSzPct val="125000"/>
              <a:buFont typeface="Arial" panose="020B0604020202020204" pitchFamily="34" charset="0"/>
              <a:buChar char="•"/>
              <a:defRPr sz="1600"/>
            </a:lvl3pPr>
            <a:lvl4pPr marL="1704975" indent="-287338">
              <a:buClr>
                <a:schemeClr val="accent6"/>
              </a:buClr>
              <a:buSzPct val="125000"/>
              <a:buFont typeface="Arial" pitchFamily="34" charset="0"/>
              <a:buChar char="•"/>
              <a:defRPr sz="1400">
                <a:solidFill>
                  <a:schemeClr val="accent5"/>
                </a:solidFill>
              </a:defRPr>
            </a:lvl4pPr>
            <a:lvl5pPr marL="2152650" indent="-114300">
              <a:buSzPct val="125000"/>
              <a:buFont typeface="Arial" panose="020B0604020202020204" pitchFamily="34" charset="0"/>
              <a:buChar char="•"/>
              <a:defRPr sz="1200" baseline="0"/>
            </a:lvl5pPr>
            <a:lvl6pPr>
              <a:defRPr/>
            </a:lvl6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
        <p:nvSpPr>
          <p:cNvPr id="8" name="Espace réservé du contenu 20"/>
          <p:cNvSpPr>
            <a:spLocks noGrp="1"/>
          </p:cNvSpPr>
          <p:nvPr>
            <p:ph sz="quarter" idx="20" hasCustomPrompt="1"/>
          </p:nvPr>
        </p:nvSpPr>
        <p:spPr>
          <a:xfrm>
            <a:off x="489160" y="1052736"/>
            <a:ext cx="11232000" cy="1911444"/>
          </a:xfrm>
          <a:prstGeom prst="rect">
            <a:avLst/>
          </a:prstGeom>
          <a:solidFill>
            <a:schemeClr val="accent6">
              <a:lumMod val="20000"/>
              <a:lumOff val="80000"/>
            </a:schemeClr>
          </a:solidFill>
        </p:spPr>
        <p:txBody>
          <a:bodyPr anchor="ctr"/>
          <a:lstStyle>
            <a:lvl1pPr marL="0" indent="0" algn="ctr">
              <a:defRPr sz="1200">
                <a:solidFill>
                  <a:schemeClr val="bg1"/>
                </a:solidFill>
              </a:defRPr>
            </a:lvl1pPr>
          </a:lstStyle>
          <a:p>
            <a:r>
              <a:rPr lang="fr-FR" dirty="0"/>
              <a:t>Visuel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grpSp>
        <p:nvGrpSpPr>
          <p:cNvPr id="2" name="Groupe 1"/>
          <p:cNvGrpSpPr/>
          <p:nvPr userDrawn="1"/>
        </p:nvGrpSpPr>
        <p:grpSpPr>
          <a:xfrm>
            <a:off x="425782" y="692696"/>
            <a:ext cx="11186420" cy="4746644"/>
            <a:chOff x="251520" y="476672"/>
            <a:chExt cx="8605839" cy="4868862"/>
          </a:xfrm>
          <a:solidFill>
            <a:schemeClr val="accent6">
              <a:lumMod val="20000"/>
              <a:lumOff val="80000"/>
            </a:schemeClr>
          </a:solidFill>
        </p:grpSpPr>
        <p:sp>
          <p:nvSpPr>
            <p:cNvPr id="14" name="Freeform 8">
              <a:hlinkHover r:id="" action="ppaction://noaction"/>
            </p:cNvPr>
            <p:cNvSpPr>
              <a:spLocks noEditPoints="1"/>
            </p:cNvSpPr>
            <p:nvPr userDrawn="1"/>
          </p:nvSpPr>
          <p:spPr bwMode="auto">
            <a:xfrm>
              <a:off x="7020621" y="3513560"/>
              <a:ext cx="1560513" cy="1552575"/>
            </a:xfrm>
            <a:custGeom>
              <a:avLst/>
              <a:gdLst>
                <a:gd name="T0" fmla="*/ 529 w 983"/>
                <a:gd name="T1" fmla="*/ 204 h 978"/>
                <a:gd name="T2" fmla="*/ 552 w 983"/>
                <a:gd name="T3" fmla="*/ 226 h 978"/>
                <a:gd name="T4" fmla="*/ 482 w 983"/>
                <a:gd name="T5" fmla="*/ 193 h 978"/>
                <a:gd name="T6" fmla="*/ 400 w 983"/>
                <a:gd name="T7" fmla="*/ 197 h 978"/>
                <a:gd name="T8" fmla="*/ 382 w 983"/>
                <a:gd name="T9" fmla="*/ 161 h 978"/>
                <a:gd name="T10" fmla="*/ 319 w 983"/>
                <a:gd name="T11" fmla="*/ 110 h 978"/>
                <a:gd name="T12" fmla="*/ 290 w 983"/>
                <a:gd name="T13" fmla="*/ 81 h 978"/>
                <a:gd name="T14" fmla="*/ 323 w 983"/>
                <a:gd name="T15" fmla="*/ 76 h 978"/>
                <a:gd name="T16" fmla="*/ 375 w 983"/>
                <a:gd name="T17" fmla="*/ 74 h 978"/>
                <a:gd name="T18" fmla="*/ 473 w 983"/>
                <a:gd name="T19" fmla="*/ 121 h 978"/>
                <a:gd name="T20" fmla="*/ 516 w 983"/>
                <a:gd name="T21" fmla="*/ 173 h 978"/>
                <a:gd name="T22" fmla="*/ 473 w 983"/>
                <a:gd name="T23" fmla="*/ 857 h 978"/>
                <a:gd name="T24" fmla="*/ 525 w 983"/>
                <a:gd name="T25" fmla="*/ 895 h 978"/>
                <a:gd name="T26" fmla="*/ 600 w 983"/>
                <a:gd name="T27" fmla="*/ 530 h 978"/>
                <a:gd name="T28" fmla="*/ 552 w 983"/>
                <a:gd name="T29" fmla="*/ 461 h 978"/>
                <a:gd name="T30" fmla="*/ 491 w 983"/>
                <a:gd name="T31" fmla="*/ 363 h 978"/>
                <a:gd name="T32" fmla="*/ 455 w 983"/>
                <a:gd name="T33" fmla="*/ 293 h 978"/>
                <a:gd name="T34" fmla="*/ 433 w 983"/>
                <a:gd name="T35" fmla="*/ 295 h 978"/>
                <a:gd name="T36" fmla="*/ 422 w 983"/>
                <a:gd name="T37" fmla="*/ 363 h 978"/>
                <a:gd name="T38" fmla="*/ 361 w 983"/>
                <a:gd name="T39" fmla="*/ 334 h 978"/>
                <a:gd name="T40" fmla="*/ 328 w 983"/>
                <a:gd name="T41" fmla="*/ 271 h 978"/>
                <a:gd name="T42" fmla="*/ 281 w 983"/>
                <a:gd name="T43" fmla="*/ 276 h 978"/>
                <a:gd name="T44" fmla="*/ 250 w 983"/>
                <a:gd name="T45" fmla="*/ 320 h 978"/>
                <a:gd name="T46" fmla="*/ 178 w 983"/>
                <a:gd name="T47" fmla="*/ 325 h 978"/>
                <a:gd name="T48" fmla="*/ 136 w 983"/>
                <a:gd name="T49" fmla="*/ 387 h 978"/>
                <a:gd name="T50" fmla="*/ 91 w 983"/>
                <a:gd name="T51" fmla="*/ 419 h 978"/>
                <a:gd name="T52" fmla="*/ 11 w 983"/>
                <a:gd name="T53" fmla="*/ 463 h 978"/>
                <a:gd name="T54" fmla="*/ 13 w 983"/>
                <a:gd name="T55" fmla="*/ 564 h 978"/>
                <a:gd name="T56" fmla="*/ 37 w 983"/>
                <a:gd name="T57" fmla="*/ 638 h 978"/>
                <a:gd name="T58" fmla="*/ 44 w 983"/>
                <a:gd name="T59" fmla="*/ 711 h 978"/>
                <a:gd name="T60" fmla="*/ 134 w 983"/>
                <a:gd name="T61" fmla="*/ 700 h 978"/>
                <a:gd name="T62" fmla="*/ 279 w 983"/>
                <a:gd name="T63" fmla="*/ 649 h 978"/>
                <a:gd name="T64" fmla="*/ 330 w 983"/>
                <a:gd name="T65" fmla="*/ 691 h 978"/>
                <a:gd name="T66" fmla="*/ 375 w 983"/>
                <a:gd name="T67" fmla="*/ 678 h 978"/>
                <a:gd name="T68" fmla="*/ 370 w 983"/>
                <a:gd name="T69" fmla="*/ 720 h 978"/>
                <a:gd name="T70" fmla="*/ 395 w 983"/>
                <a:gd name="T71" fmla="*/ 736 h 978"/>
                <a:gd name="T72" fmla="*/ 437 w 983"/>
                <a:gd name="T73" fmla="*/ 788 h 978"/>
                <a:gd name="T74" fmla="*/ 505 w 983"/>
                <a:gd name="T75" fmla="*/ 805 h 978"/>
                <a:gd name="T76" fmla="*/ 556 w 983"/>
                <a:gd name="T77" fmla="*/ 770 h 978"/>
                <a:gd name="T78" fmla="*/ 569 w 983"/>
                <a:gd name="T79" fmla="*/ 711 h 978"/>
                <a:gd name="T80" fmla="*/ 603 w 983"/>
                <a:gd name="T81" fmla="*/ 637 h 978"/>
                <a:gd name="T82" fmla="*/ 232 w 983"/>
                <a:gd name="T83" fmla="*/ 18 h 978"/>
                <a:gd name="T84" fmla="*/ 223 w 983"/>
                <a:gd name="T85" fmla="*/ 34 h 978"/>
                <a:gd name="T86" fmla="*/ 967 w 983"/>
                <a:gd name="T87" fmla="*/ 792 h 978"/>
                <a:gd name="T88" fmla="*/ 913 w 983"/>
                <a:gd name="T89" fmla="*/ 722 h 978"/>
                <a:gd name="T90" fmla="*/ 922 w 983"/>
                <a:gd name="T91" fmla="*/ 794 h 978"/>
                <a:gd name="T92" fmla="*/ 938 w 983"/>
                <a:gd name="T93" fmla="*/ 859 h 978"/>
                <a:gd name="T94" fmla="*/ 967 w 983"/>
                <a:gd name="T95" fmla="*/ 792 h 978"/>
                <a:gd name="T96" fmla="*/ 846 w 983"/>
                <a:gd name="T97" fmla="*/ 915 h 978"/>
                <a:gd name="T98" fmla="*/ 802 w 983"/>
                <a:gd name="T99" fmla="*/ 950 h 978"/>
                <a:gd name="T100" fmla="*/ 862 w 983"/>
                <a:gd name="T101" fmla="*/ 971 h 978"/>
                <a:gd name="T102" fmla="*/ 895 w 983"/>
                <a:gd name="T103" fmla="*/ 904 h 978"/>
                <a:gd name="T104" fmla="*/ 893 w 983"/>
                <a:gd name="T105" fmla="*/ 854 h 978"/>
                <a:gd name="T106" fmla="*/ 116 w 983"/>
                <a:gd name="T107" fmla="*/ 39 h 978"/>
                <a:gd name="T108" fmla="*/ 165 w 983"/>
                <a:gd name="T109" fmla="*/ 19 h 978"/>
                <a:gd name="T110" fmla="*/ 98 w 983"/>
                <a:gd name="T111" fmla="*/ 32 h 978"/>
                <a:gd name="T112" fmla="*/ 91 w 983"/>
                <a:gd name="T113" fmla="*/ 103 h 978"/>
                <a:gd name="T114" fmla="*/ 114 w 983"/>
                <a:gd name="T115" fmla="*/ 106 h 978"/>
                <a:gd name="T116" fmla="*/ 138 w 983"/>
                <a:gd name="T117" fmla="*/ 119 h 978"/>
                <a:gd name="T118" fmla="*/ 131 w 983"/>
                <a:gd name="T119" fmla="*/ 72 h 978"/>
                <a:gd name="T120" fmla="*/ 205 w 983"/>
                <a:gd name="T121" fmla="*/ 211 h 978"/>
                <a:gd name="T122" fmla="*/ 178 w 983"/>
                <a:gd name="T123" fmla="*/ 21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83" h="978">
                  <a:moveTo>
                    <a:pt x="516" y="173"/>
                  </a:moveTo>
                  <a:lnTo>
                    <a:pt x="516" y="173"/>
                  </a:lnTo>
                  <a:lnTo>
                    <a:pt x="514" y="175"/>
                  </a:lnTo>
                  <a:lnTo>
                    <a:pt x="513" y="179"/>
                  </a:lnTo>
                  <a:lnTo>
                    <a:pt x="513" y="182"/>
                  </a:lnTo>
                  <a:lnTo>
                    <a:pt x="514" y="186"/>
                  </a:lnTo>
                  <a:lnTo>
                    <a:pt x="514" y="186"/>
                  </a:lnTo>
                  <a:lnTo>
                    <a:pt x="518" y="190"/>
                  </a:lnTo>
                  <a:lnTo>
                    <a:pt x="522" y="191"/>
                  </a:lnTo>
                  <a:lnTo>
                    <a:pt x="522" y="191"/>
                  </a:lnTo>
                  <a:lnTo>
                    <a:pt x="525" y="193"/>
                  </a:lnTo>
                  <a:lnTo>
                    <a:pt x="529" y="195"/>
                  </a:lnTo>
                  <a:lnTo>
                    <a:pt x="529" y="195"/>
                  </a:lnTo>
                  <a:lnTo>
                    <a:pt x="529" y="197"/>
                  </a:lnTo>
                  <a:lnTo>
                    <a:pt x="529" y="199"/>
                  </a:lnTo>
                  <a:lnTo>
                    <a:pt x="529" y="202"/>
                  </a:lnTo>
                  <a:lnTo>
                    <a:pt x="529" y="204"/>
                  </a:lnTo>
                  <a:lnTo>
                    <a:pt x="529" y="204"/>
                  </a:lnTo>
                  <a:lnTo>
                    <a:pt x="533" y="204"/>
                  </a:lnTo>
                  <a:lnTo>
                    <a:pt x="534" y="206"/>
                  </a:lnTo>
                  <a:lnTo>
                    <a:pt x="534" y="206"/>
                  </a:lnTo>
                  <a:lnTo>
                    <a:pt x="534" y="208"/>
                  </a:lnTo>
                  <a:lnTo>
                    <a:pt x="534" y="209"/>
                  </a:lnTo>
                  <a:lnTo>
                    <a:pt x="534" y="211"/>
                  </a:lnTo>
                  <a:lnTo>
                    <a:pt x="536" y="215"/>
                  </a:lnTo>
                  <a:lnTo>
                    <a:pt x="536" y="215"/>
                  </a:lnTo>
                  <a:lnTo>
                    <a:pt x="538" y="215"/>
                  </a:lnTo>
                  <a:lnTo>
                    <a:pt x="540" y="215"/>
                  </a:lnTo>
                  <a:lnTo>
                    <a:pt x="545" y="217"/>
                  </a:lnTo>
                  <a:lnTo>
                    <a:pt x="545" y="217"/>
                  </a:lnTo>
                  <a:lnTo>
                    <a:pt x="547" y="219"/>
                  </a:lnTo>
                  <a:lnTo>
                    <a:pt x="549" y="222"/>
                  </a:lnTo>
                  <a:lnTo>
                    <a:pt x="549" y="222"/>
                  </a:lnTo>
                  <a:lnTo>
                    <a:pt x="552" y="226"/>
                  </a:lnTo>
                  <a:lnTo>
                    <a:pt x="558" y="229"/>
                  </a:lnTo>
                  <a:lnTo>
                    <a:pt x="562" y="235"/>
                  </a:lnTo>
                  <a:lnTo>
                    <a:pt x="562" y="238"/>
                  </a:lnTo>
                  <a:lnTo>
                    <a:pt x="560" y="240"/>
                  </a:lnTo>
                  <a:lnTo>
                    <a:pt x="560" y="240"/>
                  </a:lnTo>
                  <a:lnTo>
                    <a:pt x="554" y="240"/>
                  </a:lnTo>
                  <a:lnTo>
                    <a:pt x="549" y="240"/>
                  </a:lnTo>
                  <a:lnTo>
                    <a:pt x="538" y="237"/>
                  </a:lnTo>
                  <a:lnTo>
                    <a:pt x="538" y="237"/>
                  </a:lnTo>
                  <a:lnTo>
                    <a:pt x="529" y="231"/>
                  </a:lnTo>
                  <a:lnTo>
                    <a:pt x="518" y="226"/>
                  </a:lnTo>
                  <a:lnTo>
                    <a:pt x="511" y="217"/>
                  </a:lnTo>
                  <a:lnTo>
                    <a:pt x="502" y="208"/>
                  </a:lnTo>
                  <a:lnTo>
                    <a:pt x="502" y="208"/>
                  </a:lnTo>
                  <a:lnTo>
                    <a:pt x="493" y="199"/>
                  </a:lnTo>
                  <a:lnTo>
                    <a:pt x="487" y="195"/>
                  </a:lnTo>
                  <a:lnTo>
                    <a:pt x="482" y="193"/>
                  </a:lnTo>
                  <a:lnTo>
                    <a:pt x="482" y="193"/>
                  </a:lnTo>
                  <a:lnTo>
                    <a:pt x="475" y="191"/>
                  </a:lnTo>
                  <a:lnTo>
                    <a:pt x="466" y="193"/>
                  </a:lnTo>
                  <a:lnTo>
                    <a:pt x="458" y="197"/>
                  </a:lnTo>
                  <a:lnTo>
                    <a:pt x="453" y="202"/>
                  </a:lnTo>
                  <a:lnTo>
                    <a:pt x="453" y="202"/>
                  </a:lnTo>
                  <a:lnTo>
                    <a:pt x="446" y="209"/>
                  </a:lnTo>
                  <a:lnTo>
                    <a:pt x="442" y="213"/>
                  </a:lnTo>
                  <a:lnTo>
                    <a:pt x="435" y="213"/>
                  </a:lnTo>
                  <a:lnTo>
                    <a:pt x="435" y="213"/>
                  </a:lnTo>
                  <a:lnTo>
                    <a:pt x="428" y="213"/>
                  </a:lnTo>
                  <a:lnTo>
                    <a:pt x="420" y="213"/>
                  </a:lnTo>
                  <a:lnTo>
                    <a:pt x="413" y="211"/>
                  </a:lnTo>
                  <a:lnTo>
                    <a:pt x="408" y="206"/>
                  </a:lnTo>
                  <a:lnTo>
                    <a:pt x="408" y="206"/>
                  </a:lnTo>
                  <a:lnTo>
                    <a:pt x="404" y="200"/>
                  </a:lnTo>
                  <a:lnTo>
                    <a:pt x="400" y="197"/>
                  </a:lnTo>
                  <a:lnTo>
                    <a:pt x="395" y="197"/>
                  </a:lnTo>
                  <a:lnTo>
                    <a:pt x="390" y="197"/>
                  </a:lnTo>
                  <a:lnTo>
                    <a:pt x="390" y="197"/>
                  </a:lnTo>
                  <a:lnTo>
                    <a:pt x="381" y="199"/>
                  </a:lnTo>
                  <a:lnTo>
                    <a:pt x="375" y="200"/>
                  </a:lnTo>
                  <a:lnTo>
                    <a:pt x="371" y="200"/>
                  </a:lnTo>
                  <a:lnTo>
                    <a:pt x="371" y="200"/>
                  </a:lnTo>
                  <a:lnTo>
                    <a:pt x="368" y="197"/>
                  </a:lnTo>
                  <a:lnTo>
                    <a:pt x="368" y="193"/>
                  </a:lnTo>
                  <a:lnTo>
                    <a:pt x="370" y="188"/>
                  </a:lnTo>
                  <a:lnTo>
                    <a:pt x="371" y="184"/>
                  </a:lnTo>
                  <a:lnTo>
                    <a:pt x="371" y="184"/>
                  </a:lnTo>
                  <a:lnTo>
                    <a:pt x="379" y="179"/>
                  </a:lnTo>
                  <a:lnTo>
                    <a:pt x="381" y="175"/>
                  </a:lnTo>
                  <a:lnTo>
                    <a:pt x="382" y="170"/>
                  </a:lnTo>
                  <a:lnTo>
                    <a:pt x="382" y="170"/>
                  </a:lnTo>
                  <a:lnTo>
                    <a:pt x="382" y="161"/>
                  </a:lnTo>
                  <a:lnTo>
                    <a:pt x="382" y="161"/>
                  </a:lnTo>
                  <a:lnTo>
                    <a:pt x="381" y="157"/>
                  </a:lnTo>
                  <a:lnTo>
                    <a:pt x="379" y="153"/>
                  </a:lnTo>
                  <a:lnTo>
                    <a:pt x="373" y="146"/>
                  </a:lnTo>
                  <a:lnTo>
                    <a:pt x="373" y="146"/>
                  </a:lnTo>
                  <a:lnTo>
                    <a:pt x="368" y="139"/>
                  </a:lnTo>
                  <a:lnTo>
                    <a:pt x="366" y="137"/>
                  </a:lnTo>
                  <a:lnTo>
                    <a:pt x="362" y="133"/>
                  </a:lnTo>
                  <a:lnTo>
                    <a:pt x="362" y="133"/>
                  </a:lnTo>
                  <a:lnTo>
                    <a:pt x="355" y="130"/>
                  </a:lnTo>
                  <a:lnTo>
                    <a:pt x="346" y="128"/>
                  </a:lnTo>
                  <a:lnTo>
                    <a:pt x="337" y="126"/>
                  </a:lnTo>
                  <a:lnTo>
                    <a:pt x="330" y="121"/>
                  </a:lnTo>
                  <a:lnTo>
                    <a:pt x="330" y="121"/>
                  </a:lnTo>
                  <a:lnTo>
                    <a:pt x="324" y="115"/>
                  </a:lnTo>
                  <a:lnTo>
                    <a:pt x="319" y="110"/>
                  </a:lnTo>
                  <a:lnTo>
                    <a:pt x="319" y="110"/>
                  </a:lnTo>
                  <a:lnTo>
                    <a:pt x="314" y="110"/>
                  </a:lnTo>
                  <a:lnTo>
                    <a:pt x="308" y="110"/>
                  </a:lnTo>
                  <a:lnTo>
                    <a:pt x="308" y="110"/>
                  </a:lnTo>
                  <a:lnTo>
                    <a:pt x="303" y="108"/>
                  </a:lnTo>
                  <a:lnTo>
                    <a:pt x="297" y="105"/>
                  </a:lnTo>
                  <a:lnTo>
                    <a:pt x="295" y="99"/>
                  </a:lnTo>
                  <a:lnTo>
                    <a:pt x="295" y="95"/>
                  </a:lnTo>
                  <a:lnTo>
                    <a:pt x="295" y="94"/>
                  </a:lnTo>
                  <a:lnTo>
                    <a:pt x="295" y="94"/>
                  </a:lnTo>
                  <a:lnTo>
                    <a:pt x="299" y="90"/>
                  </a:lnTo>
                  <a:lnTo>
                    <a:pt x="303" y="88"/>
                  </a:lnTo>
                  <a:lnTo>
                    <a:pt x="310" y="88"/>
                  </a:lnTo>
                  <a:lnTo>
                    <a:pt x="310" y="88"/>
                  </a:lnTo>
                  <a:lnTo>
                    <a:pt x="310" y="85"/>
                  </a:lnTo>
                  <a:lnTo>
                    <a:pt x="308" y="83"/>
                  </a:lnTo>
                  <a:lnTo>
                    <a:pt x="303" y="83"/>
                  </a:lnTo>
                  <a:lnTo>
                    <a:pt x="290" y="81"/>
                  </a:lnTo>
                  <a:lnTo>
                    <a:pt x="290" y="81"/>
                  </a:lnTo>
                  <a:lnTo>
                    <a:pt x="285" y="79"/>
                  </a:lnTo>
                  <a:lnTo>
                    <a:pt x="279" y="76"/>
                  </a:lnTo>
                  <a:lnTo>
                    <a:pt x="277" y="70"/>
                  </a:lnTo>
                  <a:lnTo>
                    <a:pt x="276" y="65"/>
                  </a:lnTo>
                  <a:lnTo>
                    <a:pt x="276" y="65"/>
                  </a:lnTo>
                  <a:lnTo>
                    <a:pt x="279" y="59"/>
                  </a:lnTo>
                  <a:lnTo>
                    <a:pt x="283" y="56"/>
                  </a:lnTo>
                  <a:lnTo>
                    <a:pt x="288" y="54"/>
                  </a:lnTo>
                  <a:lnTo>
                    <a:pt x="295" y="54"/>
                  </a:lnTo>
                  <a:lnTo>
                    <a:pt x="295" y="54"/>
                  </a:lnTo>
                  <a:lnTo>
                    <a:pt x="306" y="56"/>
                  </a:lnTo>
                  <a:lnTo>
                    <a:pt x="315" y="57"/>
                  </a:lnTo>
                  <a:lnTo>
                    <a:pt x="319" y="61"/>
                  </a:lnTo>
                  <a:lnTo>
                    <a:pt x="321" y="65"/>
                  </a:lnTo>
                  <a:lnTo>
                    <a:pt x="323" y="68"/>
                  </a:lnTo>
                  <a:lnTo>
                    <a:pt x="323" y="76"/>
                  </a:lnTo>
                  <a:lnTo>
                    <a:pt x="323" y="76"/>
                  </a:lnTo>
                  <a:lnTo>
                    <a:pt x="323" y="79"/>
                  </a:lnTo>
                  <a:lnTo>
                    <a:pt x="324" y="83"/>
                  </a:lnTo>
                  <a:lnTo>
                    <a:pt x="328" y="86"/>
                  </a:lnTo>
                  <a:lnTo>
                    <a:pt x="332" y="88"/>
                  </a:lnTo>
                  <a:lnTo>
                    <a:pt x="335" y="90"/>
                  </a:lnTo>
                  <a:lnTo>
                    <a:pt x="341" y="90"/>
                  </a:lnTo>
                  <a:lnTo>
                    <a:pt x="344" y="90"/>
                  </a:lnTo>
                  <a:lnTo>
                    <a:pt x="350" y="86"/>
                  </a:lnTo>
                  <a:lnTo>
                    <a:pt x="350" y="86"/>
                  </a:lnTo>
                  <a:lnTo>
                    <a:pt x="353" y="83"/>
                  </a:lnTo>
                  <a:lnTo>
                    <a:pt x="357" y="77"/>
                  </a:lnTo>
                  <a:lnTo>
                    <a:pt x="357" y="77"/>
                  </a:lnTo>
                  <a:lnTo>
                    <a:pt x="361" y="74"/>
                  </a:lnTo>
                  <a:lnTo>
                    <a:pt x="366" y="74"/>
                  </a:lnTo>
                  <a:lnTo>
                    <a:pt x="371" y="74"/>
                  </a:lnTo>
                  <a:lnTo>
                    <a:pt x="375" y="74"/>
                  </a:lnTo>
                  <a:lnTo>
                    <a:pt x="375" y="74"/>
                  </a:lnTo>
                  <a:lnTo>
                    <a:pt x="386" y="81"/>
                  </a:lnTo>
                  <a:lnTo>
                    <a:pt x="395" y="86"/>
                  </a:lnTo>
                  <a:lnTo>
                    <a:pt x="395" y="86"/>
                  </a:lnTo>
                  <a:lnTo>
                    <a:pt x="404" y="92"/>
                  </a:lnTo>
                  <a:lnTo>
                    <a:pt x="415" y="94"/>
                  </a:lnTo>
                  <a:lnTo>
                    <a:pt x="415" y="94"/>
                  </a:lnTo>
                  <a:lnTo>
                    <a:pt x="429" y="97"/>
                  </a:lnTo>
                  <a:lnTo>
                    <a:pt x="429" y="97"/>
                  </a:lnTo>
                  <a:lnTo>
                    <a:pt x="444" y="101"/>
                  </a:lnTo>
                  <a:lnTo>
                    <a:pt x="451" y="103"/>
                  </a:lnTo>
                  <a:lnTo>
                    <a:pt x="458" y="108"/>
                  </a:lnTo>
                  <a:lnTo>
                    <a:pt x="458" y="108"/>
                  </a:lnTo>
                  <a:lnTo>
                    <a:pt x="462" y="112"/>
                  </a:lnTo>
                  <a:lnTo>
                    <a:pt x="466" y="117"/>
                  </a:lnTo>
                  <a:lnTo>
                    <a:pt x="466" y="117"/>
                  </a:lnTo>
                  <a:lnTo>
                    <a:pt x="473" y="121"/>
                  </a:lnTo>
                  <a:lnTo>
                    <a:pt x="482" y="124"/>
                  </a:lnTo>
                  <a:lnTo>
                    <a:pt x="482" y="124"/>
                  </a:lnTo>
                  <a:lnTo>
                    <a:pt x="485" y="128"/>
                  </a:lnTo>
                  <a:lnTo>
                    <a:pt x="489" y="132"/>
                  </a:lnTo>
                  <a:lnTo>
                    <a:pt x="496" y="139"/>
                  </a:lnTo>
                  <a:lnTo>
                    <a:pt x="496" y="139"/>
                  </a:lnTo>
                  <a:lnTo>
                    <a:pt x="500" y="143"/>
                  </a:lnTo>
                  <a:lnTo>
                    <a:pt x="504" y="144"/>
                  </a:lnTo>
                  <a:lnTo>
                    <a:pt x="513" y="148"/>
                  </a:lnTo>
                  <a:lnTo>
                    <a:pt x="522" y="152"/>
                  </a:lnTo>
                  <a:lnTo>
                    <a:pt x="525" y="153"/>
                  </a:lnTo>
                  <a:lnTo>
                    <a:pt x="527" y="157"/>
                  </a:lnTo>
                  <a:lnTo>
                    <a:pt x="527" y="157"/>
                  </a:lnTo>
                  <a:lnTo>
                    <a:pt x="527" y="162"/>
                  </a:lnTo>
                  <a:lnTo>
                    <a:pt x="523" y="166"/>
                  </a:lnTo>
                  <a:lnTo>
                    <a:pt x="516" y="173"/>
                  </a:lnTo>
                  <a:lnTo>
                    <a:pt x="516" y="173"/>
                  </a:lnTo>
                  <a:close/>
                  <a:moveTo>
                    <a:pt x="511" y="850"/>
                  </a:moveTo>
                  <a:lnTo>
                    <a:pt x="511" y="850"/>
                  </a:lnTo>
                  <a:lnTo>
                    <a:pt x="504" y="850"/>
                  </a:lnTo>
                  <a:lnTo>
                    <a:pt x="496" y="850"/>
                  </a:lnTo>
                  <a:lnTo>
                    <a:pt x="496" y="850"/>
                  </a:lnTo>
                  <a:lnTo>
                    <a:pt x="493" y="850"/>
                  </a:lnTo>
                  <a:lnTo>
                    <a:pt x="489" y="846"/>
                  </a:lnTo>
                  <a:lnTo>
                    <a:pt x="489" y="846"/>
                  </a:lnTo>
                  <a:lnTo>
                    <a:pt x="482" y="845"/>
                  </a:lnTo>
                  <a:lnTo>
                    <a:pt x="478" y="845"/>
                  </a:lnTo>
                  <a:lnTo>
                    <a:pt x="476" y="846"/>
                  </a:lnTo>
                  <a:lnTo>
                    <a:pt x="476" y="846"/>
                  </a:lnTo>
                  <a:lnTo>
                    <a:pt x="473" y="848"/>
                  </a:lnTo>
                  <a:lnTo>
                    <a:pt x="473" y="852"/>
                  </a:lnTo>
                  <a:lnTo>
                    <a:pt x="473" y="852"/>
                  </a:lnTo>
                  <a:lnTo>
                    <a:pt x="473" y="854"/>
                  </a:lnTo>
                  <a:lnTo>
                    <a:pt x="473" y="857"/>
                  </a:lnTo>
                  <a:lnTo>
                    <a:pt x="478" y="859"/>
                  </a:lnTo>
                  <a:lnTo>
                    <a:pt x="482" y="863"/>
                  </a:lnTo>
                  <a:lnTo>
                    <a:pt x="485" y="866"/>
                  </a:lnTo>
                  <a:lnTo>
                    <a:pt x="485" y="866"/>
                  </a:lnTo>
                  <a:lnTo>
                    <a:pt x="484" y="870"/>
                  </a:lnTo>
                  <a:lnTo>
                    <a:pt x="482" y="875"/>
                  </a:lnTo>
                  <a:lnTo>
                    <a:pt x="482" y="875"/>
                  </a:lnTo>
                  <a:lnTo>
                    <a:pt x="482" y="881"/>
                  </a:lnTo>
                  <a:lnTo>
                    <a:pt x="484" y="886"/>
                  </a:lnTo>
                  <a:lnTo>
                    <a:pt x="484" y="886"/>
                  </a:lnTo>
                  <a:lnTo>
                    <a:pt x="487" y="895"/>
                  </a:lnTo>
                  <a:lnTo>
                    <a:pt x="495" y="901"/>
                  </a:lnTo>
                  <a:lnTo>
                    <a:pt x="504" y="902"/>
                  </a:lnTo>
                  <a:lnTo>
                    <a:pt x="513" y="902"/>
                  </a:lnTo>
                  <a:lnTo>
                    <a:pt x="513" y="902"/>
                  </a:lnTo>
                  <a:lnTo>
                    <a:pt x="522" y="899"/>
                  </a:lnTo>
                  <a:lnTo>
                    <a:pt x="525" y="895"/>
                  </a:lnTo>
                  <a:lnTo>
                    <a:pt x="529" y="892"/>
                  </a:lnTo>
                  <a:lnTo>
                    <a:pt x="529" y="886"/>
                  </a:lnTo>
                  <a:lnTo>
                    <a:pt x="527" y="874"/>
                  </a:lnTo>
                  <a:lnTo>
                    <a:pt x="525" y="861"/>
                  </a:lnTo>
                  <a:lnTo>
                    <a:pt x="525" y="861"/>
                  </a:lnTo>
                  <a:lnTo>
                    <a:pt x="523" y="854"/>
                  </a:lnTo>
                  <a:lnTo>
                    <a:pt x="522" y="852"/>
                  </a:lnTo>
                  <a:lnTo>
                    <a:pt x="516" y="850"/>
                  </a:lnTo>
                  <a:lnTo>
                    <a:pt x="511" y="850"/>
                  </a:lnTo>
                  <a:lnTo>
                    <a:pt x="511" y="850"/>
                  </a:lnTo>
                  <a:close/>
                  <a:moveTo>
                    <a:pt x="598" y="559"/>
                  </a:moveTo>
                  <a:lnTo>
                    <a:pt x="598" y="559"/>
                  </a:lnTo>
                  <a:lnTo>
                    <a:pt x="598" y="551"/>
                  </a:lnTo>
                  <a:lnTo>
                    <a:pt x="600" y="544"/>
                  </a:lnTo>
                  <a:lnTo>
                    <a:pt x="601" y="537"/>
                  </a:lnTo>
                  <a:lnTo>
                    <a:pt x="600" y="530"/>
                  </a:lnTo>
                  <a:lnTo>
                    <a:pt x="600" y="530"/>
                  </a:lnTo>
                  <a:lnTo>
                    <a:pt x="598" y="523"/>
                  </a:lnTo>
                  <a:lnTo>
                    <a:pt x="594" y="515"/>
                  </a:lnTo>
                  <a:lnTo>
                    <a:pt x="589" y="510"/>
                  </a:lnTo>
                  <a:lnTo>
                    <a:pt x="581" y="504"/>
                  </a:lnTo>
                  <a:lnTo>
                    <a:pt x="581" y="504"/>
                  </a:lnTo>
                  <a:lnTo>
                    <a:pt x="574" y="499"/>
                  </a:lnTo>
                  <a:lnTo>
                    <a:pt x="569" y="494"/>
                  </a:lnTo>
                  <a:lnTo>
                    <a:pt x="569" y="494"/>
                  </a:lnTo>
                  <a:lnTo>
                    <a:pt x="567" y="490"/>
                  </a:lnTo>
                  <a:lnTo>
                    <a:pt x="565" y="488"/>
                  </a:lnTo>
                  <a:lnTo>
                    <a:pt x="565" y="488"/>
                  </a:lnTo>
                  <a:lnTo>
                    <a:pt x="560" y="485"/>
                  </a:lnTo>
                  <a:lnTo>
                    <a:pt x="560" y="485"/>
                  </a:lnTo>
                  <a:lnTo>
                    <a:pt x="556" y="481"/>
                  </a:lnTo>
                  <a:lnTo>
                    <a:pt x="554" y="474"/>
                  </a:lnTo>
                  <a:lnTo>
                    <a:pt x="552" y="461"/>
                  </a:lnTo>
                  <a:lnTo>
                    <a:pt x="552" y="461"/>
                  </a:lnTo>
                  <a:lnTo>
                    <a:pt x="551" y="450"/>
                  </a:lnTo>
                  <a:lnTo>
                    <a:pt x="547" y="441"/>
                  </a:lnTo>
                  <a:lnTo>
                    <a:pt x="547" y="441"/>
                  </a:lnTo>
                  <a:lnTo>
                    <a:pt x="545" y="434"/>
                  </a:lnTo>
                  <a:lnTo>
                    <a:pt x="542" y="427"/>
                  </a:lnTo>
                  <a:lnTo>
                    <a:pt x="542" y="427"/>
                  </a:lnTo>
                  <a:lnTo>
                    <a:pt x="534" y="421"/>
                  </a:lnTo>
                  <a:lnTo>
                    <a:pt x="527" y="416"/>
                  </a:lnTo>
                  <a:lnTo>
                    <a:pt x="520" y="412"/>
                  </a:lnTo>
                  <a:lnTo>
                    <a:pt x="513" y="405"/>
                  </a:lnTo>
                  <a:lnTo>
                    <a:pt x="513" y="405"/>
                  </a:lnTo>
                  <a:lnTo>
                    <a:pt x="507" y="398"/>
                  </a:lnTo>
                  <a:lnTo>
                    <a:pt x="504" y="390"/>
                  </a:lnTo>
                  <a:lnTo>
                    <a:pt x="498" y="374"/>
                  </a:lnTo>
                  <a:lnTo>
                    <a:pt x="498" y="374"/>
                  </a:lnTo>
                  <a:lnTo>
                    <a:pt x="491" y="363"/>
                  </a:lnTo>
                  <a:lnTo>
                    <a:pt x="491" y="363"/>
                  </a:lnTo>
                  <a:lnTo>
                    <a:pt x="487" y="352"/>
                  </a:lnTo>
                  <a:lnTo>
                    <a:pt x="485" y="342"/>
                  </a:lnTo>
                  <a:lnTo>
                    <a:pt x="485" y="342"/>
                  </a:lnTo>
                  <a:lnTo>
                    <a:pt x="485" y="331"/>
                  </a:lnTo>
                  <a:lnTo>
                    <a:pt x="484" y="320"/>
                  </a:lnTo>
                  <a:lnTo>
                    <a:pt x="484" y="320"/>
                  </a:lnTo>
                  <a:lnTo>
                    <a:pt x="482" y="316"/>
                  </a:lnTo>
                  <a:lnTo>
                    <a:pt x="478" y="313"/>
                  </a:lnTo>
                  <a:lnTo>
                    <a:pt x="475" y="311"/>
                  </a:lnTo>
                  <a:lnTo>
                    <a:pt x="471" y="311"/>
                  </a:lnTo>
                  <a:lnTo>
                    <a:pt x="471" y="311"/>
                  </a:lnTo>
                  <a:lnTo>
                    <a:pt x="466" y="311"/>
                  </a:lnTo>
                  <a:lnTo>
                    <a:pt x="464" y="309"/>
                  </a:lnTo>
                  <a:lnTo>
                    <a:pt x="462" y="307"/>
                  </a:lnTo>
                  <a:lnTo>
                    <a:pt x="462" y="307"/>
                  </a:lnTo>
                  <a:lnTo>
                    <a:pt x="457" y="300"/>
                  </a:lnTo>
                  <a:lnTo>
                    <a:pt x="455" y="293"/>
                  </a:lnTo>
                  <a:lnTo>
                    <a:pt x="451" y="276"/>
                  </a:lnTo>
                  <a:lnTo>
                    <a:pt x="451" y="276"/>
                  </a:lnTo>
                  <a:lnTo>
                    <a:pt x="451" y="267"/>
                  </a:lnTo>
                  <a:lnTo>
                    <a:pt x="449" y="262"/>
                  </a:lnTo>
                  <a:lnTo>
                    <a:pt x="446" y="258"/>
                  </a:lnTo>
                  <a:lnTo>
                    <a:pt x="446" y="258"/>
                  </a:lnTo>
                  <a:lnTo>
                    <a:pt x="444" y="257"/>
                  </a:lnTo>
                  <a:lnTo>
                    <a:pt x="440" y="257"/>
                  </a:lnTo>
                  <a:lnTo>
                    <a:pt x="437" y="258"/>
                  </a:lnTo>
                  <a:lnTo>
                    <a:pt x="435" y="260"/>
                  </a:lnTo>
                  <a:lnTo>
                    <a:pt x="435" y="260"/>
                  </a:lnTo>
                  <a:lnTo>
                    <a:pt x="433" y="267"/>
                  </a:lnTo>
                  <a:lnTo>
                    <a:pt x="433" y="275"/>
                  </a:lnTo>
                  <a:lnTo>
                    <a:pt x="435" y="282"/>
                  </a:lnTo>
                  <a:lnTo>
                    <a:pt x="435" y="289"/>
                  </a:lnTo>
                  <a:lnTo>
                    <a:pt x="435" y="289"/>
                  </a:lnTo>
                  <a:lnTo>
                    <a:pt x="433" y="295"/>
                  </a:lnTo>
                  <a:lnTo>
                    <a:pt x="431" y="298"/>
                  </a:lnTo>
                  <a:lnTo>
                    <a:pt x="428" y="302"/>
                  </a:lnTo>
                  <a:lnTo>
                    <a:pt x="426" y="307"/>
                  </a:lnTo>
                  <a:lnTo>
                    <a:pt x="426" y="307"/>
                  </a:lnTo>
                  <a:lnTo>
                    <a:pt x="426" y="314"/>
                  </a:lnTo>
                  <a:lnTo>
                    <a:pt x="428" y="320"/>
                  </a:lnTo>
                  <a:lnTo>
                    <a:pt x="429" y="325"/>
                  </a:lnTo>
                  <a:lnTo>
                    <a:pt x="431" y="333"/>
                  </a:lnTo>
                  <a:lnTo>
                    <a:pt x="431" y="333"/>
                  </a:lnTo>
                  <a:lnTo>
                    <a:pt x="429" y="340"/>
                  </a:lnTo>
                  <a:lnTo>
                    <a:pt x="429" y="340"/>
                  </a:lnTo>
                  <a:lnTo>
                    <a:pt x="428" y="345"/>
                  </a:lnTo>
                  <a:lnTo>
                    <a:pt x="428" y="345"/>
                  </a:lnTo>
                  <a:lnTo>
                    <a:pt x="426" y="349"/>
                  </a:lnTo>
                  <a:lnTo>
                    <a:pt x="424" y="352"/>
                  </a:lnTo>
                  <a:lnTo>
                    <a:pt x="424" y="352"/>
                  </a:lnTo>
                  <a:lnTo>
                    <a:pt x="422" y="363"/>
                  </a:lnTo>
                  <a:lnTo>
                    <a:pt x="422" y="363"/>
                  </a:lnTo>
                  <a:lnTo>
                    <a:pt x="422" y="367"/>
                  </a:lnTo>
                  <a:lnTo>
                    <a:pt x="422" y="369"/>
                  </a:lnTo>
                  <a:lnTo>
                    <a:pt x="420" y="371"/>
                  </a:lnTo>
                  <a:lnTo>
                    <a:pt x="420" y="371"/>
                  </a:lnTo>
                  <a:lnTo>
                    <a:pt x="413" y="372"/>
                  </a:lnTo>
                  <a:lnTo>
                    <a:pt x="406" y="372"/>
                  </a:lnTo>
                  <a:lnTo>
                    <a:pt x="399" y="371"/>
                  </a:lnTo>
                  <a:lnTo>
                    <a:pt x="393" y="369"/>
                  </a:lnTo>
                  <a:lnTo>
                    <a:pt x="393" y="369"/>
                  </a:lnTo>
                  <a:lnTo>
                    <a:pt x="386" y="365"/>
                  </a:lnTo>
                  <a:lnTo>
                    <a:pt x="381" y="358"/>
                  </a:lnTo>
                  <a:lnTo>
                    <a:pt x="373" y="343"/>
                  </a:lnTo>
                  <a:lnTo>
                    <a:pt x="373" y="343"/>
                  </a:lnTo>
                  <a:lnTo>
                    <a:pt x="368" y="336"/>
                  </a:lnTo>
                  <a:lnTo>
                    <a:pt x="361" y="334"/>
                  </a:lnTo>
                  <a:lnTo>
                    <a:pt x="361" y="334"/>
                  </a:lnTo>
                  <a:lnTo>
                    <a:pt x="353" y="331"/>
                  </a:lnTo>
                  <a:lnTo>
                    <a:pt x="348" y="325"/>
                  </a:lnTo>
                  <a:lnTo>
                    <a:pt x="344" y="318"/>
                  </a:lnTo>
                  <a:lnTo>
                    <a:pt x="342" y="313"/>
                  </a:lnTo>
                  <a:lnTo>
                    <a:pt x="342" y="313"/>
                  </a:lnTo>
                  <a:lnTo>
                    <a:pt x="342" y="307"/>
                  </a:lnTo>
                  <a:lnTo>
                    <a:pt x="344" y="302"/>
                  </a:lnTo>
                  <a:lnTo>
                    <a:pt x="352" y="295"/>
                  </a:lnTo>
                  <a:lnTo>
                    <a:pt x="357" y="287"/>
                  </a:lnTo>
                  <a:lnTo>
                    <a:pt x="359" y="284"/>
                  </a:lnTo>
                  <a:lnTo>
                    <a:pt x="357" y="278"/>
                  </a:lnTo>
                  <a:lnTo>
                    <a:pt x="357" y="278"/>
                  </a:lnTo>
                  <a:lnTo>
                    <a:pt x="355" y="276"/>
                  </a:lnTo>
                  <a:lnTo>
                    <a:pt x="352" y="275"/>
                  </a:lnTo>
                  <a:lnTo>
                    <a:pt x="344" y="273"/>
                  </a:lnTo>
                  <a:lnTo>
                    <a:pt x="328" y="271"/>
                  </a:lnTo>
                  <a:lnTo>
                    <a:pt x="328" y="271"/>
                  </a:lnTo>
                  <a:lnTo>
                    <a:pt x="321" y="269"/>
                  </a:lnTo>
                  <a:lnTo>
                    <a:pt x="315" y="266"/>
                  </a:lnTo>
                  <a:lnTo>
                    <a:pt x="315" y="266"/>
                  </a:lnTo>
                  <a:lnTo>
                    <a:pt x="310" y="262"/>
                  </a:lnTo>
                  <a:lnTo>
                    <a:pt x="299" y="258"/>
                  </a:lnTo>
                  <a:lnTo>
                    <a:pt x="294" y="257"/>
                  </a:lnTo>
                  <a:lnTo>
                    <a:pt x="288" y="257"/>
                  </a:lnTo>
                  <a:lnTo>
                    <a:pt x="285" y="258"/>
                  </a:lnTo>
                  <a:lnTo>
                    <a:pt x="285" y="262"/>
                  </a:lnTo>
                  <a:lnTo>
                    <a:pt x="285" y="262"/>
                  </a:lnTo>
                  <a:lnTo>
                    <a:pt x="285" y="264"/>
                  </a:lnTo>
                  <a:lnTo>
                    <a:pt x="288" y="267"/>
                  </a:lnTo>
                  <a:lnTo>
                    <a:pt x="288" y="267"/>
                  </a:lnTo>
                  <a:lnTo>
                    <a:pt x="288" y="271"/>
                  </a:lnTo>
                  <a:lnTo>
                    <a:pt x="288" y="273"/>
                  </a:lnTo>
                  <a:lnTo>
                    <a:pt x="285" y="275"/>
                  </a:lnTo>
                  <a:lnTo>
                    <a:pt x="281" y="276"/>
                  </a:lnTo>
                  <a:lnTo>
                    <a:pt x="281" y="276"/>
                  </a:lnTo>
                  <a:lnTo>
                    <a:pt x="276" y="275"/>
                  </a:lnTo>
                  <a:lnTo>
                    <a:pt x="272" y="275"/>
                  </a:lnTo>
                  <a:lnTo>
                    <a:pt x="268" y="276"/>
                  </a:lnTo>
                  <a:lnTo>
                    <a:pt x="268" y="276"/>
                  </a:lnTo>
                  <a:lnTo>
                    <a:pt x="263" y="282"/>
                  </a:lnTo>
                  <a:lnTo>
                    <a:pt x="261" y="289"/>
                  </a:lnTo>
                  <a:lnTo>
                    <a:pt x="261" y="289"/>
                  </a:lnTo>
                  <a:lnTo>
                    <a:pt x="259" y="293"/>
                  </a:lnTo>
                  <a:lnTo>
                    <a:pt x="257" y="296"/>
                  </a:lnTo>
                  <a:lnTo>
                    <a:pt x="252" y="300"/>
                  </a:lnTo>
                  <a:lnTo>
                    <a:pt x="252" y="300"/>
                  </a:lnTo>
                  <a:lnTo>
                    <a:pt x="250" y="305"/>
                  </a:lnTo>
                  <a:lnTo>
                    <a:pt x="250" y="311"/>
                  </a:lnTo>
                  <a:lnTo>
                    <a:pt x="250" y="311"/>
                  </a:lnTo>
                  <a:lnTo>
                    <a:pt x="252" y="318"/>
                  </a:lnTo>
                  <a:lnTo>
                    <a:pt x="250" y="320"/>
                  </a:lnTo>
                  <a:lnTo>
                    <a:pt x="247" y="322"/>
                  </a:lnTo>
                  <a:lnTo>
                    <a:pt x="247" y="322"/>
                  </a:lnTo>
                  <a:lnTo>
                    <a:pt x="241" y="323"/>
                  </a:lnTo>
                  <a:lnTo>
                    <a:pt x="238" y="323"/>
                  </a:lnTo>
                  <a:lnTo>
                    <a:pt x="234" y="322"/>
                  </a:lnTo>
                  <a:lnTo>
                    <a:pt x="228" y="318"/>
                  </a:lnTo>
                  <a:lnTo>
                    <a:pt x="228" y="318"/>
                  </a:lnTo>
                  <a:lnTo>
                    <a:pt x="221" y="311"/>
                  </a:lnTo>
                  <a:lnTo>
                    <a:pt x="214" y="305"/>
                  </a:lnTo>
                  <a:lnTo>
                    <a:pt x="210" y="304"/>
                  </a:lnTo>
                  <a:lnTo>
                    <a:pt x="207" y="304"/>
                  </a:lnTo>
                  <a:lnTo>
                    <a:pt x="203" y="307"/>
                  </a:lnTo>
                  <a:lnTo>
                    <a:pt x="200" y="311"/>
                  </a:lnTo>
                  <a:lnTo>
                    <a:pt x="200" y="311"/>
                  </a:lnTo>
                  <a:lnTo>
                    <a:pt x="196" y="316"/>
                  </a:lnTo>
                  <a:lnTo>
                    <a:pt x="190" y="320"/>
                  </a:lnTo>
                  <a:lnTo>
                    <a:pt x="178" y="325"/>
                  </a:lnTo>
                  <a:lnTo>
                    <a:pt x="178" y="325"/>
                  </a:lnTo>
                  <a:lnTo>
                    <a:pt x="172" y="331"/>
                  </a:lnTo>
                  <a:lnTo>
                    <a:pt x="171" y="334"/>
                  </a:lnTo>
                  <a:lnTo>
                    <a:pt x="167" y="345"/>
                  </a:lnTo>
                  <a:lnTo>
                    <a:pt x="167" y="345"/>
                  </a:lnTo>
                  <a:lnTo>
                    <a:pt x="165" y="352"/>
                  </a:lnTo>
                  <a:lnTo>
                    <a:pt x="160" y="356"/>
                  </a:lnTo>
                  <a:lnTo>
                    <a:pt x="147" y="360"/>
                  </a:lnTo>
                  <a:lnTo>
                    <a:pt x="147" y="360"/>
                  </a:lnTo>
                  <a:lnTo>
                    <a:pt x="142" y="361"/>
                  </a:lnTo>
                  <a:lnTo>
                    <a:pt x="138" y="365"/>
                  </a:lnTo>
                  <a:lnTo>
                    <a:pt x="136" y="371"/>
                  </a:lnTo>
                  <a:lnTo>
                    <a:pt x="138" y="376"/>
                  </a:lnTo>
                  <a:lnTo>
                    <a:pt x="138" y="376"/>
                  </a:lnTo>
                  <a:lnTo>
                    <a:pt x="138" y="381"/>
                  </a:lnTo>
                  <a:lnTo>
                    <a:pt x="136" y="387"/>
                  </a:lnTo>
                  <a:lnTo>
                    <a:pt x="136" y="387"/>
                  </a:lnTo>
                  <a:lnTo>
                    <a:pt x="131" y="394"/>
                  </a:lnTo>
                  <a:lnTo>
                    <a:pt x="129" y="396"/>
                  </a:lnTo>
                  <a:lnTo>
                    <a:pt x="127" y="401"/>
                  </a:lnTo>
                  <a:lnTo>
                    <a:pt x="127" y="401"/>
                  </a:lnTo>
                  <a:lnTo>
                    <a:pt x="127" y="405"/>
                  </a:lnTo>
                  <a:lnTo>
                    <a:pt x="123" y="409"/>
                  </a:lnTo>
                  <a:lnTo>
                    <a:pt x="123" y="409"/>
                  </a:lnTo>
                  <a:lnTo>
                    <a:pt x="118" y="412"/>
                  </a:lnTo>
                  <a:lnTo>
                    <a:pt x="113" y="412"/>
                  </a:lnTo>
                  <a:lnTo>
                    <a:pt x="113" y="412"/>
                  </a:lnTo>
                  <a:lnTo>
                    <a:pt x="104" y="412"/>
                  </a:lnTo>
                  <a:lnTo>
                    <a:pt x="100" y="414"/>
                  </a:lnTo>
                  <a:lnTo>
                    <a:pt x="96" y="416"/>
                  </a:lnTo>
                  <a:lnTo>
                    <a:pt x="96" y="416"/>
                  </a:lnTo>
                  <a:lnTo>
                    <a:pt x="95" y="418"/>
                  </a:lnTo>
                  <a:lnTo>
                    <a:pt x="91" y="419"/>
                  </a:lnTo>
                  <a:lnTo>
                    <a:pt x="91" y="419"/>
                  </a:lnTo>
                  <a:lnTo>
                    <a:pt x="89" y="421"/>
                  </a:lnTo>
                  <a:lnTo>
                    <a:pt x="89" y="421"/>
                  </a:lnTo>
                  <a:lnTo>
                    <a:pt x="82" y="425"/>
                  </a:lnTo>
                  <a:lnTo>
                    <a:pt x="82" y="425"/>
                  </a:lnTo>
                  <a:lnTo>
                    <a:pt x="78" y="428"/>
                  </a:lnTo>
                  <a:lnTo>
                    <a:pt x="78" y="428"/>
                  </a:lnTo>
                  <a:lnTo>
                    <a:pt x="75" y="430"/>
                  </a:lnTo>
                  <a:lnTo>
                    <a:pt x="71" y="432"/>
                  </a:lnTo>
                  <a:lnTo>
                    <a:pt x="62" y="434"/>
                  </a:lnTo>
                  <a:lnTo>
                    <a:pt x="62" y="434"/>
                  </a:lnTo>
                  <a:lnTo>
                    <a:pt x="53" y="437"/>
                  </a:lnTo>
                  <a:lnTo>
                    <a:pt x="44" y="443"/>
                  </a:lnTo>
                  <a:lnTo>
                    <a:pt x="37" y="450"/>
                  </a:lnTo>
                  <a:lnTo>
                    <a:pt x="26" y="454"/>
                  </a:lnTo>
                  <a:lnTo>
                    <a:pt x="26" y="454"/>
                  </a:lnTo>
                  <a:lnTo>
                    <a:pt x="17" y="459"/>
                  </a:lnTo>
                  <a:lnTo>
                    <a:pt x="11" y="463"/>
                  </a:lnTo>
                  <a:lnTo>
                    <a:pt x="8" y="466"/>
                  </a:lnTo>
                  <a:lnTo>
                    <a:pt x="8" y="466"/>
                  </a:lnTo>
                  <a:lnTo>
                    <a:pt x="2" y="477"/>
                  </a:lnTo>
                  <a:lnTo>
                    <a:pt x="0" y="488"/>
                  </a:lnTo>
                  <a:lnTo>
                    <a:pt x="2" y="497"/>
                  </a:lnTo>
                  <a:lnTo>
                    <a:pt x="8" y="508"/>
                  </a:lnTo>
                  <a:lnTo>
                    <a:pt x="8" y="508"/>
                  </a:lnTo>
                  <a:lnTo>
                    <a:pt x="11" y="515"/>
                  </a:lnTo>
                  <a:lnTo>
                    <a:pt x="15" y="524"/>
                  </a:lnTo>
                  <a:lnTo>
                    <a:pt x="15" y="524"/>
                  </a:lnTo>
                  <a:lnTo>
                    <a:pt x="13" y="530"/>
                  </a:lnTo>
                  <a:lnTo>
                    <a:pt x="9" y="535"/>
                  </a:lnTo>
                  <a:lnTo>
                    <a:pt x="9" y="535"/>
                  </a:lnTo>
                  <a:lnTo>
                    <a:pt x="8" y="542"/>
                  </a:lnTo>
                  <a:lnTo>
                    <a:pt x="8" y="550"/>
                  </a:lnTo>
                  <a:lnTo>
                    <a:pt x="9" y="557"/>
                  </a:lnTo>
                  <a:lnTo>
                    <a:pt x="13" y="564"/>
                  </a:lnTo>
                  <a:lnTo>
                    <a:pt x="13" y="564"/>
                  </a:lnTo>
                  <a:lnTo>
                    <a:pt x="17" y="568"/>
                  </a:lnTo>
                  <a:lnTo>
                    <a:pt x="20" y="573"/>
                  </a:lnTo>
                  <a:lnTo>
                    <a:pt x="26" y="577"/>
                  </a:lnTo>
                  <a:lnTo>
                    <a:pt x="29" y="582"/>
                  </a:lnTo>
                  <a:lnTo>
                    <a:pt x="29" y="582"/>
                  </a:lnTo>
                  <a:lnTo>
                    <a:pt x="31" y="584"/>
                  </a:lnTo>
                  <a:lnTo>
                    <a:pt x="31" y="584"/>
                  </a:lnTo>
                  <a:lnTo>
                    <a:pt x="31" y="589"/>
                  </a:lnTo>
                  <a:lnTo>
                    <a:pt x="31" y="595"/>
                  </a:lnTo>
                  <a:lnTo>
                    <a:pt x="28" y="606"/>
                  </a:lnTo>
                  <a:lnTo>
                    <a:pt x="28" y="606"/>
                  </a:lnTo>
                  <a:lnTo>
                    <a:pt x="26" y="618"/>
                  </a:lnTo>
                  <a:lnTo>
                    <a:pt x="28" y="624"/>
                  </a:lnTo>
                  <a:lnTo>
                    <a:pt x="29" y="629"/>
                  </a:lnTo>
                  <a:lnTo>
                    <a:pt x="29" y="629"/>
                  </a:lnTo>
                  <a:lnTo>
                    <a:pt x="37" y="638"/>
                  </a:lnTo>
                  <a:lnTo>
                    <a:pt x="38" y="644"/>
                  </a:lnTo>
                  <a:lnTo>
                    <a:pt x="42" y="649"/>
                  </a:lnTo>
                  <a:lnTo>
                    <a:pt x="42" y="649"/>
                  </a:lnTo>
                  <a:lnTo>
                    <a:pt x="44" y="655"/>
                  </a:lnTo>
                  <a:lnTo>
                    <a:pt x="44" y="662"/>
                  </a:lnTo>
                  <a:lnTo>
                    <a:pt x="42" y="676"/>
                  </a:lnTo>
                  <a:lnTo>
                    <a:pt x="42" y="676"/>
                  </a:lnTo>
                  <a:lnTo>
                    <a:pt x="40" y="684"/>
                  </a:lnTo>
                  <a:lnTo>
                    <a:pt x="35" y="689"/>
                  </a:lnTo>
                  <a:lnTo>
                    <a:pt x="35" y="689"/>
                  </a:lnTo>
                  <a:lnTo>
                    <a:pt x="33" y="691"/>
                  </a:lnTo>
                  <a:lnTo>
                    <a:pt x="31" y="693"/>
                  </a:lnTo>
                  <a:lnTo>
                    <a:pt x="31" y="693"/>
                  </a:lnTo>
                  <a:lnTo>
                    <a:pt x="31" y="696"/>
                  </a:lnTo>
                  <a:lnTo>
                    <a:pt x="33" y="700"/>
                  </a:lnTo>
                  <a:lnTo>
                    <a:pt x="38" y="705"/>
                  </a:lnTo>
                  <a:lnTo>
                    <a:pt x="44" y="711"/>
                  </a:lnTo>
                  <a:lnTo>
                    <a:pt x="49" y="712"/>
                  </a:lnTo>
                  <a:lnTo>
                    <a:pt x="49" y="712"/>
                  </a:lnTo>
                  <a:lnTo>
                    <a:pt x="58" y="714"/>
                  </a:lnTo>
                  <a:lnTo>
                    <a:pt x="67" y="716"/>
                  </a:lnTo>
                  <a:lnTo>
                    <a:pt x="76" y="714"/>
                  </a:lnTo>
                  <a:lnTo>
                    <a:pt x="84" y="711"/>
                  </a:lnTo>
                  <a:lnTo>
                    <a:pt x="84" y="711"/>
                  </a:lnTo>
                  <a:lnTo>
                    <a:pt x="91" y="703"/>
                  </a:lnTo>
                  <a:lnTo>
                    <a:pt x="91" y="703"/>
                  </a:lnTo>
                  <a:lnTo>
                    <a:pt x="95" y="700"/>
                  </a:lnTo>
                  <a:lnTo>
                    <a:pt x="100" y="700"/>
                  </a:lnTo>
                  <a:lnTo>
                    <a:pt x="100" y="700"/>
                  </a:lnTo>
                  <a:lnTo>
                    <a:pt x="109" y="702"/>
                  </a:lnTo>
                  <a:lnTo>
                    <a:pt x="118" y="702"/>
                  </a:lnTo>
                  <a:lnTo>
                    <a:pt x="125" y="703"/>
                  </a:lnTo>
                  <a:lnTo>
                    <a:pt x="134" y="700"/>
                  </a:lnTo>
                  <a:lnTo>
                    <a:pt x="134" y="700"/>
                  </a:lnTo>
                  <a:lnTo>
                    <a:pt x="145" y="696"/>
                  </a:lnTo>
                  <a:lnTo>
                    <a:pt x="152" y="689"/>
                  </a:lnTo>
                  <a:lnTo>
                    <a:pt x="152" y="689"/>
                  </a:lnTo>
                  <a:lnTo>
                    <a:pt x="165" y="676"/>
                  </a:lnTo>
                  <a:lnTo>
                    <a:pt x="165" y="676"/>
                  </a:lnTo>
                  <a:lnTo>
                    <a:pt x="174" y="671"/>
                  </a:lnTo>
                  <a:lnTo>
                    <a:pt x="187" y="665"/>
                  </a:lnTo>
                  <a:lnTo>
                    <a:pt x="187" y="665"/>
                  </a:lnTo>
                  <a:lnTo>
                    <a:pt x="209" y="662"/>
                  </a:lnTo>
                  <a:lnTo>
                    <a:pt x="219" y="658"/>
                  </a:lnTo>
                  <a:lnTo>
                    <a:pt x="230" y="655"/>
                  </a:lnTo>
                  <a:lnTo>
                    <a:pt x="230" y="655"/>
                  </a:lnTo>
                  <a:lnTo>
                    <a:pt x="243" y="651"/>
                  </a:lnTo>
                  <a:lnTo>
                    <a:pt x="254" y="647"/>
                  </a:lnTo>
                  <a:lnTo>
                    <a:pt x="266" y="646"/>
                  </a:lnTo>
                  <a:lnTo>
                    <a:pt x="272" y="647"/>
                  </a:lnTo>
                  <a:lnTo>
                    <a:pt x="279" y="649"/>
                  </a:lnTo>
                  <a:lnTo>
                    <a:pt x="279" y="649"/>
                  </a:lnTo>
                  <a:lnTo>
                    <a:pt x="292" y="656"/>
                  </a:lnTo>
                  <a:lnTo>
                    <a:pt x="292" y="656"/>
                  </a:lnTo>
                  <a:lnTo>
                    <a:pt x="303" y="662"/>
                  </a:lnTo>
                  <a:lnTo>
                    <a:pt x="303" y="662"/>
                  </a:lnTo>
                  <a:lnTo>
                    <a:pt x="308" y="662"/>
                  </a:lnTo>
                  <a:lnTo>
                    <a:pt x="312" y="665"/>
                  </a:lnTo>
                  <a:lnTo>
                    <a:pt x="312" y="665"/>
                  </a:lnTo>
                  <a:lnTo>
                    <a:pt x="314" y="667"/>
                  </a:lnTo>
                  <a:lnTo>
                    <a:pt x="315" y="671"/>
                  </a:lnTo>
                  <a:lnTo>
                    <a:pt x="315" y="671"/>
                  </a:lnTo>
                  <a:lnTo>
                    <a:pt x="317" y="673"/>
                  </a:lnTo>
                  <a:lnTo>
                    <a:pt x="319" y="674"/>
                  </a:lnTo>
                  <a:lnTo>
                    <a:pt x="326" y="678"/>
                  </a:lnTo>
                  <a:lnTo>
                    <a:pt x="326" y="678"/>
                  </a:lnTo>
                  <a:lnTo>
                    <a:pt x="330" y="684"/>
                  </a:lnTo>
                  <a:lnTo>
                    <a:pt x="330" y="691"/>
                  </a:lnTo>
                  <a:lnTo>
                    <a:pt x="330" y="691"/>
                  </a:lnTo>
                  <a:lnTo>
                    <a:pt x="330" y="694"/>
                  </a:lnTo>
                  <a:lnTo>
                    <a:pt x="332" y="698"/>
                  </a:lnTo>
                  <a:lnTo>
                    <a:pt x="333" y="700"/>
                  </a:lnTo>
                  <a:lnTo>
                    <a:pt x="339" y="702"/>
                  </a:lnTo>
                  <a:lnTo>
                    <a:pt x="339" y="702"/>
                  </a:lnTo>
                  <a:lnTo>
                    <a:pt x="344" y="703"/>
                  </a:lnTo>
                  <a:lnTo>
                    <a:pt x="350" y="703"/>
                  </a:lnTo>
                  <a:lnTo>
                    <a:pt x="352" y="700"/>
                  </a:lnTo>
                  <a:lnTo>
                    <a:pt x="355" y="694"/>
                  </a:lnTo>
                  <a:lnTo>
                    <a:pt x="355" y="694"/>
                  </a:lnTo>
                  <a:lnTo>
                    <a:pt x="359" y="685"/>
                  </a:lnTo>
                  <a:lnTo>
                    <a:pt x="362" y="682"/>
                  </a:lnTo>
                  <a:lnTo>
                    <a:pt x="366" y="680"/>
                  </a:lnTo>
                  <a:lnTo>
                    <a:pt x="366" y="680"/>
                  </a:lnTo>
                  <a:lnTo>
                    <a:pt x="371" y="678"/>
                  </a:lnTo>
                  <a:lnTo>
                    <a:pt x="375" y="678"/>
                  </a:lnTo>
                  <a:lnTo>
                    <a:pt x="377" y="680"/>
                  </a:lnTo>
                  <a:lnTo>
                    <a:pt x="377" y="685"/>
                  </a:lnTo>
                  <a:lnTo>
                    <a:pt x="377" y="685"/>
                  </a:lnTo>
                  <a:lnTo>
                    <a:pt x="377" y="689"/>
                  </a:lnTo>
                  <a:lnTo>
                    <a:pt x="373" y="691"/>
                  </a:lnTo>
                  <a:lnTo>
                    <a:pt x="368" y="696"/>
                  </a:lnTo>
                  <a:lnTo>
                    <a:pt x="368" y="696"/>
                  </a:lnTo>
                  <a:lnTo>
                    <a:pt x="361" y="705"/>
                  </a:lnTo>
                  <a:lnTo>
                    <a:pt x="359" y="711"/>
                  </a:lnTo>
                  <a:lnTo>
                    <a:pt x="357" y="714"/>
                  </a:lnTo>
                  <a:lnTo>
                    <a:pt x="357" y="714"/>
                  </a:lnTo>
                  <a:lnTo>
                    <a:pt x="357" y="718"/>
                  </a:lnTo>
                  <a:lnTo>
                    <a:pt x="359" y="720"/>
                  </a:lnTo>
                  <a:lnTo>
                    <a:pt x="364" y="722"/>
                  </a:lnTo>
                  <a:lnTo>
                    <a:pt x="364" y="722"/>
                  </a:lnTo>
                  <a:lnTo>
                    <a:pt x="368" y="722"/>
                  </a:lnTo>
                  <a:lnTo>
                    <a:pt x="370" y="720"/>
                  </a:lnTo>
                  <a:lnTo>
                    <a:pt x="373" y="714"/>
                  </a:lnTo>
                  <a:lnTo>
                    <a:pt x="373" y="714"/>
                  </a:lnTo>
                  <a:lnTo>
                    <a:pt x="377" y="712"/>
                  </a:lnTo>
                  <a:lnTo>
                    <a:pt x="379" y="712"/>
                  </a:lnTo>
                  <a:lnTo>
                    <a:pt x="381" y="714"/>
                  </a:lnTo>
                  <a:lnTo>
                    <a:pt x="381" y="718"/>
                  </a:lnTo>
                  <a:lnTo>
                    <a:pt x="381" y="718"/>
                  </a:lnTo>
                  <a:lnTo>
                    <a:pt x="379" y="722"/>
                  </a:lnTo>
                  <a:lnTo>
                    <a:pt x="377" y="723"/>
                  </a:lnTo>
                  <a:lnTo>
                    <a:pt x="373" y="727"/>
                  </a:lnTo>
                  <a:lnTo>
                    <a:pt x="373" y="731"/>
                  </a:lnTo>
                  <a:lnTo>
                    <a:pt x="373" y="731"/>
                  </a:lnTo>
                  <a:lnTo>
                    <a:pt x="375" y="732"/>
                  </a:lnTo>
                  <a:lnTo>
                    <a:pt x="377" y="734"/>
                  </a:lnTo>
                  <a:lnTo>
                    <a:pt x="382" y="734"/>
                  </a:lnTo>
                  <a:lnTo>
                    <a:pt x="390" y="734"/>
                  </a:lnTo>
                  <a:lnTo>
                    <a:pt x="395" y="736"/>
                  </a:lnTo>
                  <a:lnTo>
                    <a:pt x="395" y="736"/>
                  </a:lnTo>
                  <a:lnTo>
                    <a:pt x="399" y="738"/>
                  </a:lnTo>
                  <a:lnTo>
                    <a:pt x="400" y="740"/>
                  </a:lnTo>
                  <a:lnTo>
                    <a:pt x="402" y="747"/>
                  </a:lnTo>
                  <a:lnTo>
                    <a:pt x="402" y="752"/>
                  </a:lnTo>
                  <a:lnTo>
                    <a:pt x="399" y="760"/>
                  </a:lnTo>
                  <a:lnTo>
                    <a:pt x="399" y="760"/>
                  </a:lnTo>
                  <a:lnTo>
                    <a:pt x="397" y="769"/>
                  </a:lnTo>
                  <a:lnTo>
                    <a:pt x="397" y="774"/>
                  </a:lnTo>
                  <a:lnTo>
                    <a:pt x="399" y="776"/>
                  </a:lnTo>
                  <a:lnTo>
                    <a:pt x="399" y="776"/>
                  </a:lnTo>
                  <a:lnTo>
                    <a:pt x="404" y="779"/>
                  </a:lnTo>
                  <a:lnTo>
                    <a:pt x="409" y="781"/>
                  </a:lnTo>
                  <a:lnTo>
                    <a:pt x="422" y="783"/>
                  </a:lnTo>
                  <a:lnTo>
                    <a:pt x="422" y="783"/>
                  </a:lnTo>
                  <a:lnTo>
                    <a:pt x="431" y="785"/>
                  </a:lnTo>
                  <a:lnTo>
                    <a:pt x="437" y="788"/>
                  </a:lnTo>
                  <a:lnTo>
                    <a:pt x="444" y="801"/>
                  </a:lnTo>
                  <a:lnTo>
                    <a:pt x="444" y="801"/>
                  </a:lnTo>
                  <a:lnTo>
                    <a:pt x="449" y="805"/>
                  </a:lnTo>
                  <a:lnTo>
                    <a:pt x="455" y="805"/>
                  </a:lnTo>
                  <a:lnTo>
                    <a:pt x="460" y="803"/>
                  </a:lnTo>
                  <a:lnTo>
                    <a:pt x="464" y="798"/>
                  </a:lnTo>
                  <a:lnTo>
                    <a:pt x="464" y="798"/>
                  </a:lnTo>
                  <a:lnTo>
                    <a:pt x="469" y="794"/>
                  </a:lnTo>
                  <a:lnTo>
                    <a:pt x="475" y="792"/>
                  </a:lnTo>
                  <a:lnTo>
                    <a:pt x="480" y="792"/>
                  </a:lnTo>
                  <a:lnTo>
                    <a:pt x="485" y="794"/>
                  </a:lnTo>
                  <a:lnTo>
                    <a:pt x="485" y="794"/>
                  </a:lnTo>
                  <a:lnTo>
                    <a:pt x="491" y="801"/>
                  </a:lnTo>
                  <a:lnTo>
                    <a:pt x="495" y="805"/>
                  </a:lnTo>
                  <a:lnTo>
                    <a:pt x="500" y="807"/>
                  </a:lnTo>
                  <a:lnTo>
                    <a:pt x="500" y="807"/>
                  </a:lnTo>
                  <a:lnTo>
                    <a:pt x="505" y="805"/>
                  </a:lnTo>
                  <a:lnTo>
                    <a:pt x="509" y="801"/>
                  </a:lnTo>
                  <a:lnTo>
                    <a:pt x="513" y="798"/>
                  </a:lnTo>
                  <a:lnTo>
                    <a:pt x="514" y="792"/>
                  </a:lnTo>
                  <a:lnTo>
                    <a:pt x="514" y="792"/>
                  </a:lnTo>
                  <a:lnTo>
                    <a:pt x="516" y="785"/>
                  </a:lnTo>
                  <a:lnTo>
                    <a:pt x="518" y="781"/>
                  </a:lnTo>
                  <a:lnTo>
                    <a:pt x="520" y="779"/>
                  </a:lnTo>
                  <a:lnTo>
                    <a:pt x="520" y="779"/>
                  </a:lnTo>
                  <a:lnTo>
                    <a:pt x="523" y="778"/>
                  </a:lnTo>
                  <a:lnTo>
                    <a:pt x="527" y="778"/>
                  </a:lnTo>
                  <a:lnTo>
                    <a:pt x="533" y="778"/>
                  </a:lnTo>
                  <a:lnTo>
                    <a:pt x="533" y="778"/>
                  </a:lnTo>
                  <a:lnTo>
                    <a:pt x="540" y="779"/>
                  </a:lnTo>
                  <a:lnTo>
                    <a:pt x="547" y="778"/>
                  </a:lnTo>
                  <a:lnTo>
                    <a:pt x="552" y="776"/>
                  </a:lnTo>
                  <a:lnTo>
                    <a:pt x="554" y="774"/>
                  </a:lnTo>
                  <a:lnTo>
                    <a:pt x="556" y="770"/>
                  </a:lnTo>
                  <a:lnTo>
                    <a:pt x="556" y="770"/>
                  </a:lnTo>
                  <a:lnTo>
                    <a:pt x="556" y="765"/>
                  </a:lnTo>
                  <a:lnTo>
                    <a:pt x="554" y="761"/>
                  </a:lnTo>
                  <a:lnTo>
                    <a:pt x="552" y="758"/>
                  </a:lnTo>
                  <a:lnTo>
                    <a:pt x="552" y="754"/>
                  </a:lnTo>
                  <a:lnTo>
                    <a:pt x="552" y="754"/>
                  </a:lnTo>
                  <a:lnTo>
                    <a:pt x="554" y="750"/>
                  </a:lnTo>
                  <a:lnTo>
                    <a:pt x="556" y="749"/>
                  </a:lnTo>
                  <a:lnTo>
                    <a:pt x="556" y="749"/>
                  </a:lnTo>
                  <a:lnTo>
                    <a:pt x="556" y="741"/>
                  </a:lnTo>
                  <a:lnTo>
                    <a:pt x="556" y="741"/>
                  </a:lnTo>
                  <a:lnTo>
                    <a:pt x="558" y="731"/>
                  </a:lnTo>
                  <a:lnTo>
                    <a:pt x="558" y="727"/>
                  </a:lnTo>
                  <a:lnTo>
                    <a:pt x="562" y="722"/>
                  </a:lnTo>
                  <a:lnTo>
                    <a:pt x="562" y="722"/>
                  </a:lnTo>
                  <a:lnTo>
                    <a:pt x="565" y="716"/>
                  </a:lnTo>
                  <a:lnTo>
                    <a:pt x="569" y="711"/>
                  </a:lnTo>
                  <a:lnTo>
                    <a:pt x="571" y="703"/>
                  </a:lnTo>
                  <a:lnTo>
                    <a:pt x="571" y="696"/>
                  </a:lnTo>
                  <a:lnTo>
                    <a:pt x="571" y="696"/>
                  </a:lnTo>
                  <a:lnTo>
                    <a:pt x="571" y="687"/>
                  </a:lnTo>
                  <a:lnTo>
                    <a:pt x="571" y="682"/>
                  </a:lnTo>
                  <a:lnTo>
                    <a:pt x="572" y="678"/>
                  </a:lnTo>
                  <a:lnTo>
                    <a:pt x="572" y="678"/>
                  </a:lnTo>
                  <a:lnTo>
                    <a:pt x="576" y="673"/>
                  </a:lnTo>
                  <a:lnTo>
                    <a:pt x="581" y="671"/>
                  </a:lnTo>
                  <a:lnTo>
                    <a:pt x="590" y="667"/>
                  </a:lnTo>
                  <a:lnTo>
                    <a:pt x="596" y="665"/>
                  </a:lnTo>
                  <a:lnTo>
                    <a:pt x="600" y="662"/>
                  </a:lnTo>
                  <a:lnTo>
                    <a:pt x="603" y="658"/>
                  </a:lnTo>
                  <a:lnTo>
                    <a:pt x="605" y="653"/>
                  </a:lnTo>
                  <a:lnTo>
                    <a:pt x="605" y="653"/>
                  </a:lnTo>
                  <a:lnTo>
                    <a:pt x="605" y="644"/>
                  </a:lnTo>
                  <a:lnTo>
                    <a:pt x="603" y="637"/>
                  </a:lnTo>
                  <a:lnTo>
                    <a:pt x="601" y="620"/>
                  </a:lnTo>
                  <a:lnTo>
                    <a:pt x="601" y="620"/>
                  </a:lnTo>
                  <a:lnTo>
                    <a:pt x="601" y="615"/>
                  </a:lnTo>
                  <a:lnTo>
                    <a:pt x="603" y="609"/>
                  </a:lnTo>
                  <a:lnTo>
                    <a:pt x="607" y="599"/>
                  </a:lnTo>
                  <a:lnTo>
                    <a:pt x="607" y="599"/>
                  </a:lnTo>
                  <a:lnTo>
                    <a:pt x="609" y="593"/>
                  </a:lnTo>
                  <a:lnTo>
                    <a:pt x="607" y="589"/>
                  </a:lnTo>
                  <a:lnTo>
                    <a:pt x="603" y="580"/>
                  </a:lnTo>
                  <a:lnTo>
                    <a:pt x="603" y="580"/>
                  </a:lnTo>
                  <a:lnTo>
                    <a:pt x="600" y="570"/>
                  </a:lnTo>
                  <a:lnTo>
                    <a:pt x="598" y="559"/>
                  </a:lnTo>
                  <a:lnTo>
                    <a:pt x="598" y="559"/>
                  </a:lnTo>
                  <a:close/>
                  <a:moveTo>
                    <a:pt x="238" y="19"/>
                  </a:moveTo>
                  <a:lnTo>
                    <a:pt x="238" y="19"/>
                  </a:lnTo>
                  <a:lnTo>
                    <a:pt x="234" y="18"/>
                  </a:lnTo>
                  <a:lnTo>
                    <a:pt x="232" y="18"/>
                  </a:lnTo>
                  <a:lnTo>
                    <a:pt x="228" y="18"/>
                  </a:lnTo>
                  <a:lnTo>
                    <a:pt x="227" y="16"/>
                  </a:lnTo>
                  <a:lnTo>
                    <a:pt x="227" y="16"/>
                  </a:lnTo>
                  <a:lnTo>
                    <a:pt x="227" y="12"/>
                  </a:lnTo>
                  <a:lnTo>
                    <a:pt x="227" y="7"/>
                  </a:lnTo>
                  <a:lnTo>
                    <a:pt x="225" y="3"/>
                  </a:lnTo>
                  <a:lnTo>
                    <a:pt x="223" y="0"/>
                  </a:lnTo>
                  <a:lnTo>
                    <a:pt x="223" y="0"/>
                  </a:lnTo>
                  <a:lnTo>
                    <a:pt x="221" y="0"/>
                  </a:lnTo>
                  <a:lnTo>
                    <a:pt x="221" y="0"/>
                  </a:lnTo>
                  <a:lnTo>
                    <a:pt x="219" y="1"/>
                  </a:lnTo>
                  <a:lnTo>
                    <a:pt x="219" y="3"/>
                  </a:lnTo>
                  <a:lnTo>
                    <a:pt x="216" y="12"/>
                  </a:lnTo>
                  <a:lnTo>
                    <a:pt x="216" y="25"/>
                  </a:lnTo>
                  <a:lnTo>
                    <a:pt x="216" y="25"/>
                  </a:lnTo>
                  <a:lnTo>
                    <a:pt x="219" y="32"/>
                  </a:lnTo>
                  <a:lnTo>
                    <a:pt x="223" y="34"/>
                  </a:lnTo>
                  <a:lnTo>
                    <a:pt x="225" y="36"/>
                  </a:lnTo>
                  <a:lnTo>
                    <a:pt x="225" y="36"/>
                  </a:lnTo>
                  <a:lnTo>
                    <a:pt x="230" y="36"/>
                  </a:lnTo>
                  <a:lnTo>
                    <a:pt x="232" y="34"/>
                  </a:lnTo>
                  <a:lnTo>
                    <a:pt x="234" y="32"/>
                  </a:lnTo>
                  <a:lnTo>
                    <a:pt x="234" y="32"/>
                  </a:lnTo>
                  <a:lnTo>
                    <a:pt x="232" y="32"/>
                  </a:lnTo>
                  <a:lnTo>
                    <a:pt x="232" y="30"/>
                  </a:lnTo>
                  <a:lnTo>
                    <a:pt x="232" y="29"/>
                  </a:lnTo>
                  <a:lnTo>
                    <a:pt x="232" y="27"/>
                  </a:lnTo>
                  <a:lnTo>
                    <a:pt x="232" y="27"/>
                  </a:lnTo>
                  <a:lnTo>
                    <a:pt x="238" y="23"/>
                  </a:lnTo>
                  <a:lnTo>
                    <a:pt x="238" y="21"/>
                  </a:lnTo>
                  <a:lnTo>
                    <a:pt x="238" y="19"/>
                  </a:lnTo>
                  <a:lnTo>
                    <a:pt x="238" y="19"/>
                  </a:lnTo>
                  <a:close/>
                  <a:moveTo>
                    <a:pt x="967" y="792"/>
                  </a:moveTo>
                  <a:lnTo>
                    <a:pt x="967" y="792"/>
                  </a:lnTo>
                  <a:lnTo>
                    <a:pt x="958" y="790"/>
                  </a:lnTo>
                  <a:lnTo>
                    <a:pt x="949" y="787"/>
                  </a:lnTo>
                  <a:lnTo>
                    <a:pt x="949" y="787"/>
                  </a:lnTo>
                  <a:lnTo>
                    <a:pt x="945" y="783"/>
                  </a:lnTo>
                  <a:lnTo>
                    <a:pt x="943" y="776"/>
                  </a:lnTo>
                  <a:lnTo>
                    <a:pt x="943" y="776"/>
                  </a:lnTo>
                  <a:lnTo>
                    <a:pt x="942" y="769"/>
                  </a:lnTo>
                  <a:lnTo>
                    <a:pt x="938" y="763"/>
                  </a:lnTo>
                  <a:lnTo>
                    <a:pt x="933" y="760"/>
                  </a:lnTo>
                  <a:lnTo>
                    <a:pt x="929" y="752"/>
                  </a:lnTo>
                  <a:lnTo>
                    <a:pt x="929" y="752"/>
                  </a:lnTo>
                  <a:lnTo>
                    <a:pt x="927" y="747"/>
                  </a:lnTo>
                  <a:lnTo>
                    <a:pt x="925" y="738"/>
                  </a:lnTo>
                  <a:lnTo>
                    <a:pt x="924" y="731"/>
                  </a:lnTo>
                  <a:lnTo>
                    <a:pt x="920" y="725"/>
                  </a:lnTo>
                  <a:lnTo>
                    <a:pt x="920" y="725"/>
                  </a:lnTo>
                  <a:lnTo>
                    <a:pt x="913" y="722"/>
                  </a:lnTo>
                  <a:lnTo>
                    <a:pt x="907" y="722"/>
                  </a:lnTo>
                  <a:lnTo>
                    <a:pt x="904" y="722"/>
                  </a:lnTo>
                  <a:lnTo>
                    <a:pt x="904" y="722"/>
                  </a:lnTo>
                  <a:lnTo>
                    <a:pt x="902" y="723"/>
                  </a:lnTo>
                  <a:lnTo>
                    <a:pt x="902" y="723"/>
                  </a:lnTo>
                  <a:lnTo>
                    <a:pt x="902" y="729"/>
                  </a:lnTo>
                  <a:lnTo>
                    <a:pt x="905" y="732"/>
                  </a:lnTo>
                  <a:lnTo>
                    <a:pt x="911" y="740"/>
                  </a:lnTo>
                  <a:lnTo>
                    <a:pt x="911" y="740"/>
                  </a:lnTo>
                  <a:lnTo>
                    <a:pt x="916" y="747"/>
                  </a:lnTo>
                  <a:lnTo>
                    <a:pt x="920" y="758"/>
                  </a:lnTo>
                  <a:lnTo>
                    <a:pt x="924" y="779"/>
                  </a:lnTo>
                  <a:lnTo>
                    <a:pt x="924" y="779"/>
                  </a:lnTo>
                  <a:lnTo>
                    <a:pt x="924" y="787"/>
                  </a:lnTo>
                  <a:lnTo>
                    <a:pt x="924" y="790"/>
                  </a:lnTo>
                  <a:lnTo>
                    <a:pt x="922" y="794"/>
                  </a:lnTo>
                  <a:lnTo>
                    <a:pt x="922" y="794"/>
                  </a:lnTo>
                  <a:lnTo>
                    <a:pt x="916" y="801"/>
                  </a:lnTo>
                  <a:lnTo>
                    <a:pt x="914" y="805"/>
                  </a:lnTo>
                  <a:lnTo>
                    <a:pt x="914" y="810"/>
                  </a:lnTo>
                  <a:lnTo>
                    <a:pt x="914" y="810"/>
                  </a:lnTo>
                  <a:lnTo>
                    <a:pt x="916" y="816"/>
                  </a:lnTo>
                  <a:lnTo>
                    <a:pt x="918" y="821"/>
                  </a:lnTo>
                  <a:lnTo>
                    <a:pt x="925" y="832"/>
                  </a:lnTo>
                  <a:lnTo>
                    <a:pt x="925" y="832"/>
                  </a:lnTo>
                  <a:lnTo>
                    <a:pt x="931" y="834"/>
                  </a:lnTo>
                  <a:lnTo>
                    <a:pt x="933" y="837"/>
                  </a:lnTo>
                  <a:lnTo>
                    <a:pt x="933" y="837"/>
                  </a:lnTo>
                  <a:lnTo>
                    <a:pt x="931" y="843"/>
                  </a:lnTo>
                  <a:lnTo>
                    <a:pt x="929" y="848"/>
                  </a:lnTo>
                  <a:lnTo>
                    <a:pt x="929" y="848"/>
                  </a:lnTo>
                  <a:lnTo>
                    <a:pt x="931" y="852"/>
                  </a:lnTo>
                  <a:lnTo>
                    <a:pt x="934" y="857"/>
                  </a:lnTo>
                  <a:lnTo>
                    <a:pt x="938" y="859"/>
                  </a:lnTo>
                  <a:lnTo>
                    <a:pt x="943" y="859"/>
                  </a:lnTo>
                  <a:lnTo>
                    <a:pt x="943" y="859"/>
                  </a:lnTo>
                  <a:lnTo>
                    <a:pt x="949" y="855"/>
                  </a:lnTo>
                  <a:lnTo>
                    <a:pt x="952" y="850"/>
                  </a:lnTo>
                  <a:lnTo>
                    <a:pt x="956" y="837"/>
                  </a:lnTo>
                  <a:lnTo>
                    <a:pt x="956" y="837"/>
                  </a:lnTo>
                  <a:lnTo>
                    <a:pt x="962" y="828"/>
                  </a:lnTo>
                  <a:lnTo>
                    <a:pt x="969" y="821"/>
                  </a:lnTo>
                  <a:lnTo>
                    <a:pt x="969" y="821"/>
                  </a:lnTo>
                  <a:lnTo>
                    <a:pt x="978" y="808"/>
                  </a:lnTo>
                  <a:lnTo>
                    <a:pt x="981" y="803"/>
                  </a:lnTo>
                  <a:lnTo>
                    <a:pt x="983" y="799"/>
                  </a:lnTo>
                  <a:lnTo>
                    <a:pt x="981" y="796"/>
                  </a:lnTo>
                  <a:lnTo>
                    <a:pt x="981" y="796"/>
                  </a:lnTo>
                  <a:lnTo>
                    <a:pt x="980" y="792"/>
                  </a:lnTo>
                  <a:lnTo>
                    <a:pt x="976" y="792"/>
                  </a:lnTo>
                  <a:lnTo>
                    <a:pt x="967" y="792"/>
                  </a:lnTo>
                  <a:lnTo>
                    <a:pt x="967" y="792"/>
                  </a:lnTo>
                  <a:close/>
                  <a:moveTo>
                    <a:pt x="893" y="854"/>
                  </a:moveTo>
                  <a:lnTo>
                    <a:pt x="893" y="854"/>
                  </a:lnTo>
                  <a:lnTo>
                    <a:pt x="889" y="854"/>
                  </a:lnTo>
                  <a:lnTo>
                    <a:pt x="889" y="854"/>
                  </a:lnTo>
                  <a:lnTo>
                    <a:pt x="885" y="857"/>
                  </a:lnTo>
                  <a:lnTo>
                    <a:pt x="882" y="861"/>
                  </a:lnTo>
                  <a:lnTo>
                    <a:pt x="878" y="870"/>
                  </a:lnTo>
                  <a:lnTo>
                    <a:pt x="878" y="870"/>
                  </a:lnTo>
                  <a:lnTo>
                    <a:pt x="876" y="883"/>
                  </a:lnTo>
                  <a:lnTo>
                    <a:pt x="875" y="888"/>
                  </a:lnTo>
                  <a:lnTo>
                    <a:pt x="873" y="895"/>
                  </a:lnTo>
                  <a:lnTo>
                    <a:pt x="873" y="895"/>
                  </a:lnTo>
                  <a:lnTo>
                    <a:pt x="867" y="901"/>
                  </a:lnTo>
                  <a:lnTo>
                    <a:pt x="860" y="908"/>
                  </a:lnTo>
                  <a:lnTo>
                    <a:pt x="853" y="912"/>
                  </a:lnTo>
                  <a:lnTo>
                    <a:pt x="846" y="915"/>
                  </a:lnTo>
                  <a:lnTo>
                    <a:pt x="846" y="915"/>
                  </a:lnTo>
                  <a:lnTo>
                    <a:pt x="838" y="917"/>
                  </a:lnTo>
                  <a:lnTo>
                    <a:pt x="835" y="919"/>
                  </a:lnTo>
                  <a:lnTo>
                    <a:pt x="833" y="921"/>
                  </a:lnTo>
                  <a:lnTo>
                    <a:pt x="833" y="921"/>
                  </a:lnTo>
                  <a:lnTo>
                    <a:pt x="829" y="924"/>
                  </a:lnTo>
                  <a:lnTo>
                    <a:pt x="826" y="928"/>
                  </a:lnTo>
                  <a:lnTo>
                    <a:pt x="826" y="928"/>
                  </a:lnTo>
                  <a:lnTo>
                    <a:pt x="826" y="926"/>
                  </a:lnTo>
                  <a:lnTo>
                    <a:pt x="826" y="926"/>
                  </a:lnTo>
                  <a:lnTo>
                    <a:pt x="826" y="930"/>
                  </a:lnTo>
                  <a:lnTo>
                    <a:pt x="824" y="933"/>
                  </a:lnTo>
                  <a:lnTo>
                    <a:pt x="819" y="937"/>
                  </a:lnTo>
                  <a:lnTo>
                    <a:pt x="813" y="939"/>
                  </a:lnTo>
                  <a:lnTo>
                    <a:pt x="808" y="942"/>
                  </a:lnTo>
                  <a:lnTo>
                    <a:pt x="808" y="942"/>
                  </a:lnTo>
                  <a:lnTo>
                    <a:pt x="802" y="950"/>
                  </a:lnTo>
                  <a:lnTo>
                    <a:pt x="800" y="955"/>
                  </a:lnTo>
                  <a:lnTo>
                    <a:pt x="800" y="959"/>
                  </a:lnTo>
                  <a:lnTo>
                    <a:pt x="800" y="959"/>
                  </a:lnTo>
                  <a:lnTo>
                    <a:pt x="804" y="962"/>
                  </a:lnTo>
                  <a:lnTo>
                    <a:pt x="806" y="964"/>
                  </a:lnTo>
                  <a:lnTo>
                    <a:pt x="815" y="964"/>
                  </a:lnTo>
                  <a:lnTo>
                    <a:pt x="815" y="964"/>
                  </a:lnTo>
                  <a:lnTo>
                    <a:pt x="817" y="966"/>
                  </a:lnTo>
                  <a:lnTo>
                    <a:pt x="820" y="968"/>
                  </a:lnTo>
                  <a:lnTo>
                    <a:pt x="824" y="973"/>
                  </a:lnTo>
                  <a:lnTo>
                    <a:pt x="824" y="973"/>
                  </a:lnTo>
                  <a:lnTo>
                    <a:pt x="829" y="977"/>
                  </a:lnTo>
                  <a:lnTo>
                    <a:pt x="838" y="978"/>
                  </a:lnTo>
                  <a:lnTo>
                    <a:pt x="838" y="978"/>
                  </a:lnTo>
                  <a:lnTo>
                    <a:pt x="847" y="977"/>
                  </a:lnTo>
                  <a:lnTo>
                    <a:pt x="855" y="975"/>
                  </a:lnTo>
                  <a:lnTo>
                    <a:pt x="862" y="971"/>
                  </a:lnTo>
                  <a:lnTo>
                    <a:pt x="864" y="968"/>
                  </a:lnTo>
                  <a:lnTo>
                    <a:pt x="864" y="964"/>
                  </a:lnTo>
                  <a:lnTo>
                    <a:pt x="864" y="964"/>
                  </a:lnTo>
                  <a:lnTo>
                    <a:pt x="866" y="948"/>
                  </a:lnTo>
                  <a:lnTo>
                    <a:pt x="866" y="940"/>
                  </a:lnTo>
                  <a:lnTo>
                    <a:pt x="867" y="933"/>
                  </a:lnTo>
                  <a:lnTo>
                    <a:pt x="867" y="933"/>
                  </a:lnTo>
                  <a:lnTo>
                    <a:pt x="875" y="926"/>
                  </a:lnTo>
                  <a:lnTo>
                    <a:pt x="882" y="922"/>
                  </a:lnTo>
                  <a:lnTo>
                    <a:pt x="882" y="922"/>
                  </a:lnTo>
                  <a:lnTo>
                    <a:pt x="889" y="921"/>
                  </a:lnTo>
                  <a:lnTo>
                    <a:pt x="893" y="919"/>
                  </a:lnTo>
                  <a:lnTo>
                    <a:pt x="895" y="915"/>
                  </a:lnTo>
                  <a:lnTo>
                    <a:pt x="895" y="915"/>
                  </a:lnTo>
                  <a:lnTo>
                    <a:pt x="896" y="912"/>
                  </a:lnTo>
                  <a:lnTo>
                    <a:pt x="896" y="908"/>
                  </a:lnTo>
                  <a:lnTo>
                    <a:pt x="895" y="904"/>
                  </a:lnTo>
                  <a:lnTo>
                    <a:pt x="896" y="901"/>
                  </a:lnTo>
                  <a:lnTo>
                    <a:pt x="896" y="901"/>
                  </a:lnTo>
                  <a:lnTo>
                    <a:pt x="898" y="897"/>
                  </a:lnTo>
                  <a:lnTo>
                    <a:pt x="900" y="893"/>
                  </a:lnTo>
                  <a:lnTo>
                    <a:pt x="907" y="888"/>
                  </a:lnTo>
                  <a:lnTo>
                    <a:pt x="907" y="888"/>
                  </a:lnTo>
                  <a:lnTo>
                    <a:pt x="914" y="883"/>
                  </a:lnTo>
                  <a:lnTo>
                    <a:pt x="918" y="879"/>
                  </a:lnTo>
                  <a:lnTo>
                    <a:pt x="920" y="875"/>
                  </a:lnTo>
                  <a:lnTo>
                    <a:pt x="920" y="875"/>
                  </a:lnTo>
                  <a:lnTo>
                    <a:pt x="920" y="872"/>
                  </a:lnTo>
                  <a:lnTo>
                    <a:pt x="918" y="866"/>
                  </a:lnTo>
                  <a:lnTo>
                    <a:pt x="913" y="859"/>
                  </a:lnTo>
                  <a:lnTo>
                    <a:pt x="913" y="859"/>
                  </a:lnTo>
                  <a:lnTo>
                    <a:pt x="905" y="854"/>
                  </a:lnTo>
                  <a:lnTo>
                    <a:pt x="893" y="854"/>
                  </a:lnTo>
                  <a:lnTo>
                    <a:pt x="893" y="854"/>
                  </a:lnTo>
                  <a:close/>
                  <a:moveTo>
                    <a:pt x="147" y="68"/>
                  </a:moveTo>
                  <a:lnTo>
                    <a:pt x="147" y="68"/>
                  </a:lnTo>
                  <a:lnTo>
                    <a:pt x="151" y="67"/>
                  </a:lnTo>
                  <a:lnTo>
                    <a:pt x="152" y="61"/>
                  </a:lnTo>
                  <a:lnTo>
                    <a:pt x="152" y="57"/>
                  </a:lnTo>
                  <a:lnTo>
                    <a:pt x="151" y="54"/>
                  </a:lnTo>
                  <a:lnTo>
                    <a:pt x="151" y="54"/>
                  </a:lnTo>
                  <a:lnTo>
                    <a:pt x="147" y="50"/>
                  </a:lnTo>
                  <a:lnTo>
                    <a:pt x="140" y="48"/>
                  </a:lnTo>
                  <a:lnTo>
                    <a:pt x="129" y="50"/>
                  </a:lnTo>
                  <a:lnTo>
                    <a:pt x="129" y="50"/>
                  </a:lnTo>
                  <a:lnTo>
                    <a:pt x="120" y="48"/>
                  </a:lnTo>
                  <a:lnTo>
                    <a:pt x="114" y="47"/>
                  </a:lnTo>
                  <a:lnTo>
                    <a:pt x="114" y="45"/>
                  </a:lnTo>
                  <a:lnTo>
                    <a:pt x="114" y="43"/>
                  </a:lnTo>
                  <a:lnTo>
                    <a:pt x="114" y="43"/>
                  </a:lnTo>
                  <a:lnTo>
                    <a:pt x="116" y="39"/>
                  </a:lnTo>
                  <a:lnTo>
                    <a:pt x="123" y="38"/>
                  </a:lnTo>
                  <a:lnTo>
                    <a:pt x="134" y="36"/>
                  </a:lnTo>
                  <a:lnTo>
                    <a:pt x="134" y="36"/>
                  </a:lnTo>
                  <a:lnTo>
                    <a:pt x="143" y="36"/>
                  </a:lnTo>
                  <a:lnTo>
                    <a:pt x="151" y="36"/>
                  </a:lnTo>
                  <a:lnTo>
                    <a:pt x="151" y="36"/>
                  </a:lnTo>
                  <a:lnTo>
                    <a:pt x="160" y="36"/>
                  </a:lnTo>
                  <a:lnTo>
                    <a:pt x="167" y="34"/>
                  </a:lnTo>
                  <a:lnTo>
                    <a:pt x="174" y="29"/>
                  </a:lnTo>
                  <a:lnTo>
                    <a:pt x="176" y="27"/>
                  </a:lnTo>
                  <a:lnTo>
                    <a:pt x="178" y="21"/>
                  </a:lnTo>
                  <a:lnTo>
                    <a:pt x="178" y="21"/>
                  </a:lnTo>
                  <a:lnTo>
                    <a:pt x="176" y="18"/>
                  </a:lnTo>
                  <a:lnTo>
                    <a:pt x="174" y="16"/>
                  </a:lnTo>
                  <a:lnTo>
                    <a:pt x="174" y="16"/>
                  </a:lnTo>
                  <a:lnTo>
                    <a:pt x="171" y="18"/>
                  </a:lnTo>
                  <a:lnTo>
                    <a:pt x="165" y="19"/>
                  </a:lnTo>
                  <a:lnTo>
                    <a:pt x="165" y="19"/>
                  </a:lnTo>
                  <a:lnTo>
                    <a:pt x="160" y="23"/>
                  </a:lnTo>
                  <a:lnTo>
                    <a:pt x="154" y="25"/>
                  </a:lnTo>
                  <a:lnTo>
                    <a:pt x="154" y="25"/>
                  </a:lnTo>
                  <a:lnTo>
                    <a:pt x="143" y="25"/>
                  </a:lnTo>
                  <a:lnTo>
                    <a:pt x="134" y="23"/>
                  </a:lnTo>
                  <a:lnTo>
                    <a:pt x="134" y="23"/>
                  </a:lnTo>
                  <a:lnTo>
                    <a:pt x="123" y="23"/>
                  </a:lnTo>
                  <a:lnTo>
                    <a:pt x="123" y="23"/>
                  </a:lnTo>
                  <a:lnTo>
                    <a:pt x="120" y="19"/>
                  </a:lnTo>
                  <a:lnTo>
                    <a:pt x="116" y="18"/>
                  </a:lnTo>
                  <a:lnTo>
                    <a:pt x="114" y="18"/>
                  </a:lnTo>
                  <a:lnTo>
                    <a:pt x="114" y="18"/>
                  </a:lnTo>
                  <a:lnTo>
                    <a:pt x="109" y="19"/>
                  </a:lnTo>
                  <a:lnTo>
                    <a:pt x="104" y="21"/>
                  </a:lnTo>
                  <a:lnTo>
                    <a:pt x="100" y="27"/>
                  </a:lnTo>
                  <a:lnTo>
                    <a:pt x="98" y="32"/>
                  </a:lnTo>
                  <a:lnTo>
                    <a:pt x="98" y="32"/>
                  </a:lnTo>
                  <a:lnTo>
                    <a:pt x="98" y="38"/>
                  </a:lnTo>
                  <a:lnTo>
                    <a:pt x="100" y="41"/>
                  </a:lnTo>
                  <a:lnTo>
                    <a:pt x="100" y="47"/>
                  </a:lnTo>
                  <a:lnTo>
                    <a:pt x="98" y="52"/>
                  </a:lnTo>
                  <a:lnTo>
                    <a:pt x="98" y="52"/>
                  </a:lnTo>
                  <a:lnTo>
                    <a:pt x="95" y="57"/>
                  </a:lnTo>
                  <a:lnTo>
                    <a:pt x="93" y="65"/>
                  </a:lnTo>
                  <a:lnTo>
                    <a:pt x="93" y="65"/>
                  </a:lnTo>
                  <a:lnTo>
                    <a:pt x="95" y="72"/>
                  </a:lnTo>
                  <a:lnTo>
                    <a:pt x="95" y="77"/>
                  </a:lnTo>
                  <a:lnTo>
                    <a:pt x="95" y="77"/>
                  </a:lnTo>
                  <a:lnTo>
                    <a:pt x="91" y="88"/>
                  </a:lnTo>
                  <a:lnTo>
                    <a:pt x="89" y="92"/>
                  </a:lnTo>
                  <a:lnTo>
                    <a:pt x="91" y="97"/>
                  </a:lnTo>
                  <a:lnTo>
                    <a:pt x="91" y="97"/>
                  </a:lnTo>
                  <a:lnTo>
                    <a:pt x="91" y="103"/>
                  </a:lnTo>
                  <a:lnTo>
                    <a:pt x="91" y="108"/>
                  </a:lnTo>
                  <a:lnTo>
                    <a:pt x="91" y="108"/>
                  </a:lnTo>
                  <a:lnTo>
                    <a:pt x="91" y="123"/>
                  </a:lnTo>
                  <a:lnTo>
                    <a:pt x="93" y="132"/>
                  </a:lnTo>
                  <a:lnTo>
                    <a:pt x="95" y="139"/>
                  </a:lnTo>
                  <a:lnTo>
                    <a:pt x="95" y="139"/>
                  </a:lnTo>
                  <a:lnTo>
                    <a:pt x="98" y="141"/>
                  </a:lnTo>
                  <a:lnTo>
                    <a:pt x="102" y="141"/>
                  </a:lnTo>
                  <a:lnTo>
                    <a:pt x="105" y="141"/>
                  </a:lnTo>
                  <a:lnTo>
                    <a:pt x="107" y="137"/>
                  </a:lnTo>
                  <a:lnTo>
                    <a:pt x="114" y="130"/>
                  </a:lnTo>
                  <a:lnTo>
                    <a:pt x="116" y="123"/>
                  </a:lnTo>
                  <a:lnTo>
                    <a:pt x="116" y="123"/>
                  </a:lnTo>
                  <a:lnTo>
                    <a:pt x="114" y="115"/>
                  </a:lnTo>
                  <a:lnTo>
                    <a:pt x="114" y="110"/>
                  </a:lnTo>
                  <a:lnTo>
                    <a:pt x="114" y="106"/>
                  </a:lnTo>
                  <a:lnTo>
                    <a:pt x="114" y="106"/>
                  </a:lnTo>
                  <a:lnTo>
                    <a:pt x="116" y="103"/>
                  </a:lnTo>
                  <a:lnTo>
                    <a:pt x="118" y="101"/>
                  </a:lnTo>
                  <a:lnTo>
                    <a:pt x="122" y="101"/>
                  </a:lnTo>
                  <a:lnTo>
                    <a:pt x="123" y="103"/>
                  </a:lnTo>
                  <a:lnTo>
                    <a:pt x="123" y="103"/>
                  </a:lnTo>
                  <a:lnTo>
                    <a:pt x="125" y="106"/>
                  </a:lnTo>
                  <a:lnTo>
                    <a:pt x="127" y="110"/>
                  </a:lnTo>
                  <a:lnTo>
                    <a:pt x="129" y="115"/>
                  </a:lnTo>
                  <a:lnTo>
                    <a:pt x="131" y="119"/>
                  </a:lnTo>
                  <a:lnTo>
                    <a:pt x="131" y="119"/>
                  </a:lnTo>
                  <a:lnTo>
                    <a:pt x="133" y="123"/>
                  </a:lnTo>
                  <a:lnTo>
                    <a:pt x="134" y="123"/>
                  </a:lnTo>
                  <a:lnTo>
                    <a:pt x="136" y="124"/>
                  </a:lnTo>
                  <a:lnTo>
                    <a:pt x="136" y="124"/>
                  </a:lnTo>
                  <a:lnTo>
                    <a:pt x="138" y="123"/>
                  </a:lnTo>
                  <a:lnTo>
                    <a:pt x="138" y="119"/>
                  </a:lnTo>
                  <a:lnTo>
                    <a:pt x="138" y="119"/>
                  </a:lnTo>
                  <a:lnTo>
                    <a:pt x="145" y="115"/>
                  </a:lnTo>
                  <a:lnTo>
                    <a:pt x="147" y="114"/>
                  </a:lnTo>
                  <a:lnTo>
                    <a:pt x="149" y="112"/>
                  </a:lnTo>
                  <a:lnTo>
                    <a:pt x="149" y="112"/>
                  </a:lnTo>
                  <a:lnTo>
                    <a:pt x="149" y="108"/>
                  </a:lnTo>
                  <a:lnTo>
                    <a:pt x="147" y="105"/>
                  </a:lnTo>
                  <a:lnTo>
                    <a:pt x="142" y="99"/>
                  </a:lnTo>
                  <a:lnTo>
                    <a:pt x="142" y="99"/>
                  </a:lnTo>
                  <a:lnTo>
                    <a:pt x="134" y="94"/>
                  </a:lnTo>
                  <a:lnTo>
                    <a:pt x="131" y="92"/>
                  </a:lnTo>
                  <a:lnTo>
                    <a:pt x="129" y="88"/>
                  </a:lnTo>
                  <a:lnTo>
                    <a:pt x="129" y="88"/>
                  </a:lnTo>
                  <a:lnTo>
                    <a:pt x="127" y="85"/>
                  </a:lnTo>
                  <a:lnTo>
                    <a:pt x="127" y="81"/>
                  </a:lnTo>
                  <a:lnTo>
                    <a:pt x="129" y="76"/>
                  </a:lnTo>
                  <a:lnTo>
                    <a:pt x="131" y="72"/>
                  </a:lnTo>
                  <a:lnTo>
                    <a:pt x="131" y="72"/>
                  </a:lnTo>
                  <a:lnTo>
                    <a:pt x="134" y="70"/>
                  </a:lnTo>
                  <a:lnTo>
                    <a:pt x="140" y="70"/>
                  </a:lnTo>
                  <a:lnTo>
                    <a:pt x="143" y="70"/>
                  </a:lnTo>
                  <a:lnTo>
                    <a:pt x="147" y="68"/>
                  </a:lnTo>
                  <a:lnTo>
                    <a:pt x="147" y="68"/>
                  </a:lnTo>
                  <a:close/>
                  <a:moveTo>
                    <a:pt x="156" y="242"/>
                  </a:moveTo>
                  <a:lnTo>
                    <a:pt x="156" y="242"/>
                  </a:lnTo>
                  <a:lnTo>
                    <a:pt x="161" y="240"/>
                  </a:lnTo>
                  <a:lnTo>
                    <a:pt x="165" y="238"/>
                  </a:lnTo>
                  <a:lnTo>
                    <a:pt x="174" y="233"/>
                  </a:lnTo>
                  <a:lnTo>
                    <a:pt x="174" y="233"/>
                  </a:lnTo>
                  <a:lnTo>
                    <a:pt x="180" y="229"/>
                  </a:lnTo>
                  <a:lnTo>
                    <a:pt x="183" y="226"/>
                  </a:lnTo>
                  <a:lnTo>
                    <a:pt x="190" y="219"/>
                  </a:lnTo>
                  <a:lnTo>
                    <a:pt x="190" y="219"/>
                  </a:lnTo>
                  <a:lnTo>
                    <a:pt x="200" y="215"/>
                  </a:lnTo>
                  <a:lnTo>
                    <a:pt x="205" y="211"/>
                  </a:lnTo>
                  <a:lnTo>
                    <a:pt x="209" y="208"/>
                  </a:lnTo>
                  <a:lnTo>
                    <a:pt x="209" y="208"/>
                  </a:lnTo>
                  <a:lnTo>
                    <a:pt x="209" y="206"/>
                  </a:lnTo>
                  <a:lnTo>
                    <a:pt x="207" y="204"/>
                  </a:lnTo>
                  <a:lnTo>
                    <a:pt x="207" y="204"/>
                  </a:lnTo>
                  <a:lnTo>
                    <a:pt x="201" y="204"/>
                  </a:lnTo>
                  <a:lnTo>
                    <a:pt x="198" y="206"/>
                  </a:lnTo>
                  <a:lnTo>
                    <a:pt x="198" y="206"/>
                  </a:lnTo>
                  <a:lnTo>
                    <a:pt x="194" y="208"/>
                  </a:lnTo>
                  <a:lnTo>
                    <a:pt x="190" y="209"/>
                  </a:lnTo>
                  <a:lnTo>
                    <a:pt x="190" y="209"/>
                  </a:lnTo>
                  <a:lnTo>
                    <a:pt x="185" y="209"/>
                  </a:lnTo>
                  <a:lnTo>
                    <a:pt x="185" y="209"/>
                  </a:lnTo>
                  <a:lnTo>
                    <a:pt x="181" y="209"/>
                  </a:lnTo>
                  <a:lnTo>
                    <a:pt x="180" y="211"/>
                  </a:lnTo>
                  <a:lnTo>
                    <a:pt x="180" y="213"/>
                  </a:lnTo>
                  <a:lnTo>
                    <a:pt x="178" y="215"/>
                  </a:lnTo>
                  <a:lnTo>
                    <a:pt x="178" y="215"/>
                  </a:lnTo>
                  <a:lnTo>
                    <a:pt x="174" y="217"/>
                  </a:lnTo>
                  <a:lnTo>
                    <a:pt x="171" y="217"/>
                  </a:lnTo>
                  <a:lnTo>
                    <a:pt x="171" y="217"/>
                  </a:lnTo>
                  <a:lnTo>
                    <a:pt x="167" y="219"/>
                  </a:lnTo>
                  <a:lnTo>
                    <a:pt x="165" y="220"/>
                  </a:lnTo>
                  <a:lnTo>
                    <a:pt x="165" y="220"/>
                  </a:lnTo>
                  <a:lnTo>
                    <a:pt x="154" y="231"/>
                  </a:lnTo>
                  <a:lnTo>
                    <a:pt x="154" y="231"/>
                  </a:lnTo>
                  <a:lnTo>
                    <a:pt x="151" y="235"/>
                  </a:lnTo>
                  <a:lnTo>
                    <a:pt x="149" y="238"/>
                  </a:lnTo>
                  <a:lnTo>
                    <a:pt x="151" y="240"/>
                  </a:lnTo>
                  <a:lnTo>
                    <a:pt x="156" y="242"/>
                  </a:lnTo>
                  <a:lnTo>
                    <a:pt x="156" y="2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800"/>
            </a:p>
          </p:txBody>
        </p:sp>
        <p:sp>
          <p:nvSpPr>
            <p:cNvPr id="15" name="Freeform 9">
              <a:hlinkHover r:id="" action="ppaction://noaction"/>
            </p:cNvPr>
            <p:cNvSpPr>
              <a:spLocks noEditPoints="1"/>
            </p:cNvSpPr>
            <p:nvPr userDrawn="1"/>
          </p:nvSpPr>
          <p:spPr bwMode="auto">
            <a:xfrm>
              <a:off x="251520" y="476672"/>
              <a:ext cx="3741738" cy="2843213"/>
            </a:xfrm>
            <a:custGeom>
              <a:avLst/>
              <a:gdLst>
                <a:gd name="T0" fmla="*/ 1408 w 2357"/>
                <a:gd name="T1" fmla="*/ 487 h 1791"/>
                <a:gd name="T2" fmla="*/ 1207 w 2357"/>
                <a:gd name="T3" fmla="*/ 268 h 1791"/>
                <a:gd name="T4" fmla="*/ 1005 w 2357"/>
                <a:gd name="T5" fmla="*/ 246 h 1791"/>
                <a:gd name="T6" fmla="*/ 1095 w 2357"/>
                <a:gd name="T7" fmla="*/ 469 h 1791"/>
                <a:gd name="T8" fmla="*/ 1050 w 2357"/>
                <a:gd name="T9" fmla="*/ 391 h 1791"/>
                <a:gd name="T10" fmla="*/ 786 w 2357"/>
                <a:gd name="T11" fmla="*/ 313 h 1791"/>
                <a:gd name="T12" fmla="*/ 773 w 2357"/>
                <a:gd name="T13" fmla="*/ 223 h 1791"/>
                <a:gd name="T14" fmla="*/ 829 w 2357"/>
                <a:gd name="T15" fmla="*/ 273 h 1791"/>
                <a:gd name="T16" fmla="*/ 891 w 2357"/>
                <a:gd name="T17" fmla="*/ 255 h 1791"/>
                <a:gd name="T18" fmla="*/ 923 w 2357"/>
                <a:gd name="T19" fmla="*/ 353 h 1791"/>
                <a:gd name="T20" fmla="*/ 755 w 2357"/>
                <a:gd name="T21" fmla="*/ 364 h 1791"/>
                <a:gd name="T22" fmla="*/ 901 w 2357"/>
                <a:gd name="T23" fmla="*/ 447 h 1791"/>
                <a:gd name="T24" fmla="*/ 865 w 2357"/>
                <a:gd name="T25" fmla="*/ 221 h 1791"/>
                <a:gd name="T26" fmla="*/ 1531 w 2357"/>
                <a:gd name="T27" fmla="*/ 483 h 1791"/>
                <a:gd name="T28" fmla="*/ 1249 w 2357"/>
                <a:gd name="T29" fmla="*/ 380 h 1791"/>
                <a:gd name="T30" fmla="*/ 1435 w 2357"/>
                <a:gd name="T31" fmla="*/ 539 h 1791"/>
                <a:gd name="T32" fmla="*/ 1560 w 2357"/>
                <a:gd name="T33" fmla="*/ 592 h 1791"/>
                <a:gd name="T34" fmla="*/ 1146 w 2357"/>
                <a:gd name="T35" fmla="*/ 166 h 1791"/>
                <a:gd name="T36" fmla="*/ 1215 w 2357"/>
                <a:gd name="T37" fmla="*/ 208 h 1791"/>
                <a:gd name="T38" fmla="*/ 1392 w 2357"/>
                <a:gd name="T39" fmla="*/ 192 h 1791"/>
                <a:gd name="T40" fmla="*/ 1604 w 2357"/>
                <a:gd name="T41" fmla="*/ 67 h 1791"/>
                <a:gd name="T42" fmla="*/ 1381 w 2357"/>
                <a:gd name="T43" fmla="*/ 38 h 1791"/>
                <a:gd name="T44" fmla="*/ 1229 w 2357"/>
                <a:gd name="T45" fmla="*/ 71 h 1791"/>
                <a:gd name="T46" fmla="*/ 1274 w 2357"/>
                <a:gd name="T47" fmla="*/ 98 h 1791"/>
                <a:gd name="T48" fmla="*/ 1229 w 2357"/>
                <a:gd name="T49" fmla="*/ 128 h 1791"/>
                <a:gd name="T50" fmla="*/ 1307 w 2357"/>
                <a:gd name="T51" fmla="*/ 603 h 1791"/>
                <a:gd name="T52" fmla="*/ 1694 w 2357"/>
                <a:gd name="T53" fmla="*/ 910 h 1791"/>
                <a:gd name="T54" fmla="*/ 1419 w 2357"/>
                <a:gd name="T55" fmla="*/ 1596 h 1791"/>
                <a:gd name="T56" fmla="*/ 1394 w 2357"/>
                <a:gd name="T57" fmla="*/ 1552 h 1791"/>
                <a:gd name="T58" fmla="*/ 2246 w 2357"/>
                <a:gd name="T59" fmla="*/ 333 h 1791"/>
                <a:gd name="T60" fmla="*/ 2252 w 2357"/>
                <a:gd name="T61" fmla="*/ 195 h 1791"/>
                <a:gd name="T62" fmla="*/ 2232 w 2357"/>
                <a:gd name="T63" fmla="*/ 89 h 1791"/>
                <a:gd name="T64" fmla="*/ 2215 w 2357"/>
                <a:gd name="T65" fmla="*/ 36 h 1791"/>
                <a:gd name="T66" fmla="*/ 1949 w 2357"/>
                <a:gd name="T67" fmla="*/ 25 h 1791"/>
                <a:gd name="T68" fmla="*/ 1776 w 2357"/>
                <a:gd name="T69" fmla="*/ 81 h 1791"/>
                <a:gd name="T70" fmla="*/ 1528 w 2357"/>
                <a:gd name="T71" fmla="*/ 125 h 1791"/>
                <a:gd name="T72" fmla="*/ 1484 w 2357"/>
                <a:gd name="T73" fmla="*/ 246 h 1791"/>
                <a:gd name="T74" fmla="*/ 1718 w 2357"/>
                <a:gd name="T75" fmla="*/ 431 h 1791"/>
                <a:gd name="T76" fmla="*/ 1758 w 2357"/>
                <a:gd name="T77" fmla="*/ 577 h 1791"/>
                <a:gd name="T78" fmla="*/ 1924 w 2357"/>
                <a:gd name="T79" fmla="*/ 610 h 1791"/>
                <a:gd name="T80" fmla="*/ 1272 w 2357"/>
                <a:gd name="T81" fmla="*/ 1717 h 1791"/>
                <a:gd name="T82" fmla="*/ 1106 w 2357"/>
                <a:gd name="T83" fmla="*/ 1598 h 1791"/>
                <a:gd name="T84" fmla="*/ 1330 w 2357"/>
                <a:gd name="T85" fmla="*/ 1451 h 1791"/>
                <a:gd name="T86" fmla="*/ 1511 w 2357"/>
                <a:gd name="T87" fmla="*/ 1073 h 1791"/>
                <a:gd name="T88" fmla="*/ 1569 w 2357"/>
                <a:gd name="T89" fmla="*/ 966 h 1791"/>
                <a:gd name="T90" fmla="*/ 1642 w 2357"/>
                <a:gd name="T91" fmla="*/ 869 h 1791"/>
                <a:gd name="T92" fmla="*/ 1423 w 2357"/>
                <a:gd name="T93" fmla="*/ 626 h 1791"/>
                <a:gd name="T94" fmla="*/ 1316 w 2357"/>
                <a:gd name="T95" fmla="*/ 887 h 1791"/>
                <a:gd name="T96" fmla="*/ 1182 w 2357"/>
                <a:gd name="T97" fmla="*/ 565 h 1791"/>
                <a:gd name="T98" fmla="*/ 1267 w 2357"/>
                <a:gd name="T99" fmla="*/ 465 h 1791"/>
                <a:gd name="T100" fmla="*/ 1164 w 2357"/>
                <a:gd name="T101" fmla="*/ 414 h 1791"/>
                <a:gd name="T102" fmla="*/ 1097 w 2357"/>
                <a:gd name="T103" fmla="*/ 385 h 1791"/>
                <a:gd name="T104" fmla="*/ 1010 w 2357"/>
                <a:gd name="T105" fmla="*/ 496 h 1791"/>
                <a:gd name="T106" fmla="*/ 811 w 2357"/>
                <a:gd name="T107" fmla="*/ 476 h 1791"/>
                <a:gd name="T108" fmla="*/ 552 w 2357"/>
                <a:gd name="T109" fmla="*/ 458 h 1791"/>
                <a:gd name="T110" fmla="*/ 65 w 2357"/>
                <a:gd name="T111" fmla="*/ 445 h 1791"/>
                <a:gd name="T112" fmla="*/ 67 w 2357"/>
                <a:gd name="T113" fmla="*/ 572 h 1791"/>
                <a:gd name="T114" fmla="*/ 87 w 2357"/>
                <a:gd name="T115" fmla="*/ 720 h 1791"/>
                <a:gd name="T116" fmla="*/ 217 w 2357"/>
                <a:gd name="T117" fmla="*/ 697 h 1791"/>
                <a:gd name="T118" fmla="*/ 469 w 2357"/>
                <a:gd name="T119" fmla="*/ 733 h 1791"/>
                <a:gd name="T120" fmla="*/ 650 w 2357"/>
                <a:gd name="T121" fmla="*/ 977 h 1791"/>
                <a:gd name="T122" fmla="*/ 880 w 2357"/>
                <a:gd name="T123" fmla="*/ 1489 h 1791"/>
                <a:gd name="T124" fmla="*/ 1122 w 2357"/>
                <a:gd name="T125" fmla="*/ 1647 h 1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57" h="1791">
                  <a:moveTo>
                    <a:pt x="1086" y="284"/>
                  </a:moveTo>
                  <a:lnTo>
                    <a:pt x="1086" y="284"/>
                  </a:lnTo>
                  <a:lnTo>
                    <a:pt x="1086" y="279"/>
                  </a:lnTo>
                  <a:lnTo>
                    <a:pt x="1088" y="275"/>
                  </a:lnTo>
                  <a:lnTo>
                    <a:pt x="1093" y="268"/>
                  </a:lnTo>
                  <a:lnTo>
                    <a:pt x="1093" y="268"/>
                  </a:lnTo>
                  <a:lnTo>
                    <a:pt x="1102" y="261"/>
                  </a:lnTo>
                  <a:lnTo>
                    <a:pt x="1102" y="261"/>
                  </a:lnTo>
                  <a:lnTo>
                    <a:pt x="1111" y="259"/>
                  </a:lnTo>
                  <a:lnTo>
                    <a:pt x="1111" y="259"/>
                  </a:lnTo>
                  <a:lnTo>
                    <a:pt x="1115" y="261"/>
                  </a:lnTo>
                  <a:lnTo>
                    <a:pt x="1119" y="262"/>
                  </a:lnTo>
                  <a:lnTo>
                    <a:pt x="1124" y="268"/>
                  </a:lnTo>
                  <a:lnTo>
                    <a:pt x="1128" y="275"/>
                  </a:lnTo>
                  <a:lnTo>
                    <a:pt x="1128" y="282"/>
                  </a:lnTo>
                  <a:lnTo>
                    <a:pt x="1128" y="282"/>
                  </a:lnTo>
                  <a:lnTo>
                    <a:pt x="1126" y="290"/>
                  </a:lnTo>
                  <a:lnTo>
                    <a:pt x="1122" y="291"/>
                  </a:lnTo>
                  <a:lnTo>
                    <a:pt x="1117" y="293"/>
                  </a:lnTo>
                  <a:lnTo>
                    <a:pt x="1110" y="293"/>
                  </a:lnTo>
                  <a:lnTo>
                    <a:pt x="1110" y="293"/>
                  </a:lnTo>
                  <a:lnTo>
                    <a:pt x="1097" y="291"/>
                  </a:lnTo>
                  <a:lnTo>
                    <a:pt x="1090" y="290"/>
                  </a:lnTo>
                  <a:lnTo>
                    <a:pt x="1088" y="286"/>
                  </a:lnTo>
                  <a:lnTo>
                    <a:pt x="1086" y="284"/>
                  </a:lnTo>
                  <a:lnTo>
                    <a:pt x="1086" y="284"/>
                  </a:lnTo>
                  <a:close/>
                  <a:moveTo>
                    <a:pt x="1122" y="214"/>
                  </a:moveTo>
                  <a:lnTo>
                    <a:pt x="1122" y="214"/>
                  </a:lnTo>
                  <a:lnTo>
                    <a:pt x="1131" y="214"/>
                  </a:lnTo>
                  <a:lnTo>
                    <a:pt x="1137" y="210"/>
                  </a:lnTo>
                  <a:lnTo>
                    <a:pt x="1140" y="208"/>
                  </a:lnTo>
                  <a:lnTo>
                    <a:pt x="1142" y="204"/>
                  </a:lnTo>
                  <a:lnTo>
                    <a:pt x="1140" y="201"/>
                  </a:lnTo>
                  <a:lnTo>
                    <a:pt x="1137" y="197"/>
                  </a:lnTo>
                  <a:lnTo>
                    <a:pt x="1131" y="197"/>
                  </a:lnTo>
                  <a:lnTo>
                    <a:pt x="1122" y="197"/>
                  </a:lnTo>
                  <a:lnTo>
                    <a:pt x="1122" y="197"/>
                  </a:lnTo>
                  <a:lnTo>
                    <a:pt x="1115" y="201"/>
                  </a:lnTo>
                  <a:lnTo>
                    <a:pt x="1106" y="204"/>
                  </a:lnTo>
                  <a:lnTo>
                    <a:pt x="1100" y="204"/>
                  </a:lnTo>
                  <a:lnTo>
                    <a:pt x="1100" y="204"/>
                  </a:lnTo>
                  <a:lnTo>
                    <a:pt x="1099" y="203"/>
                  </a:lnTo>
                  <a:lnTo>
                    <a:pt x="1095" y="203"/>
                  </a:lnTo>
                  <a:lnTo>
                    <a:pt x="1091" y="208"/>
                  </a:lnTo>
                  <a:lnTo>
                    <a:pt x="1091" y="208"/>
                  </a:lnTo>
                  <a:lnTo>
                    <a:pt x="1095" y="208"/>
                  </a:lnTo>
                  <a:lnTo>
                    <a:pt x="1097" y="208"/>
                  </a:lnTo>
                  <a:lnTo>
                    <a:pt x="1099" y="206"/>
                  </a:lnTo>
                  <a:lnTo>
                    <a:pt x="1100" y="206"/>
                  </a:lnTo>
                  <a:lnTo>
                    <a:pt x="1100" y="206"/>
                  </a:lnTo>
                  <a:lnTo>
                    <a:pt x="1111" y="210"/>
                  </a:lnTo>
                  <a:lnTo>
                    <a:pt x="1117" y="212"/>
                  </a:lnTo>
                  <a:lnTo>
                    <a:pt x="1122" y="214"/>
                  </a:lnTo>
                  <a:lnTo>
                    <a:pt x="1122" y="214"/>
                  </a:lnTo>
                  <a:close/>
                  <a:moveTo>
                    <a:pt x="1403" y="481"/>
                  </a:moveTo>
                  <a:lnTo>
                    <a:pt x="1403" y="481"/>
                  </a:lnTo>
                  <a:lnTo>
                    <a:pt x="1401" y="481"/>
                  </a:lnTo>
                  <a:lnTo>
                    <a:pt x="1401" y="481"/>
                  </a:lnTo>
                  <a:lnTo>
                    <a:pt x="1397" y="483"/>
                  </a:lnTo>
                  <a:lnTo>
                    <a:pt x="1394" y="485"/>
                  </a:lnTo>
                  <a:lnTo>
                    <a:pt x="1392" y="487"/>
                  </a:lnTo>
                  <a:lnTo>
                    <a:pt x="1392" y="490"/>
                  </a:lnTo>
                  <a:lnTo>
                    <a:pt x="1392" y="499"/>
                  </a:lnTo>
                  <a:lnTo>
                    <a:pt x="1396" y="501"/>
                  </a:lnTo>
                  <a:lnTo>
                    <a:pt x="1397" y="505"/>
                  </a:lnTo>
                  <a:lnTo>
                    <a:pt x="1397" y="505"/>
                  </a:lnTo>
                  <a:lnTo>
                    <a:pt x="1403" y="505"/>
                  </a:lnTo>
                  <a:lnTo>
                    <a:pt x="1406" y="503"/>
                  </a:lnTo>
                  <a:lnTo>
                    <a:pt x="1408" y="499"/>
                  </a:lnTo>
                  <a:lnTo>
                    <a:pt x="1410" y="496"/>
                  </a:lnTo>
                  <a:lnTo>
                    <a:pt x="1410" y="490"/>
                  </a:lnTo>
                  <a:lnTo>
                    <a:pt x="1408" y="487"/>
                  </a:lnTo>
                  <a:lnTo>
                    <a:pt x="1406" y="483"/>
                  </a:lnTo>
                  <a:lnTo>
                    <a:pt x="1403" y="481"/>
                  </a:lnTo>
                  <a:lnTo>
                    <a:pt x="1403" y="481"/>
                  </a:lnTo>
                  <a:close/>
                  <a:moveTo>
                    <a:pt x="1153" y="268"/>
                  </a:moveTo>
                  <a:lnTo>
                    <a:pt x="1153" y="268"/>
                  </a:lnTo>
                  <a:lnTo>
                    <a:pt x="1155" y="275"/>
                  </a:lnTo>
                  <a:lnTo>
                    <a:pt x="1157" y="282"/>
                  </a:lnTo>
                  <a:lnTo>
                    <a:pt x="1160" y="286"/>
                  </a:lnTo>
                  <a:lnTo>
                    <a:pt x="1166" y="290"/>
                  </a:lnTo>
                  <a:lnTo>
                    <a:pt x="1166" y="290"/>
                  </a:lnTo>
                  <a:lnTo>
                    <a:pt x="1173" y="291"/>
                  </a:lnTo>
                  <a:lnTo>
                    <a:pt x="1182" y="291"/>
                  </a:lnTo>
                  <a:lnTo>
                    <a:pt x="1182" y="291"/>
                  </a:lnTo>
                  <a:lnTo>
                    <a:pt x="1187" y="290"/>
                  </a:lnTo>
                  <a:lnTo>
                    <a:pt x="1191" y="290"/>
                  </a:lnTo>
                  <a:lnTo>
                    <a:pt x="1191" y="290"/>
                  </a:lnTo>
                  <a:lnTo>
                    <a:pt x="1196" y="293"/>
                  </a:lnTo>
                  <a:lnTo>
                    <a:pt x="1200" y="295"/>
                  </a:lnTo>
                  <a:lnTo>
                    <a:pt x="1200" y="295"/>
                  </a:lnTo>
                  <a:lnTo>
                    <a:pt x="1204" y="295"/>
                  </a:lnTo>
                  <a:lnTo>
                    <a:pt x="1205" y="295"/>
                  </a:lnTo>
                  <a:lnTo>
                    <a:pt x="1213" y="290"/>
                  </a:lnTo>
                  <a:lnTo>
                    <a:pt x="1224" y="280"/>
                  </a:lnTo>
                  <a:lnTo>
                    <a:pt x="1224" y="280"/>
                  </a:lnTo>
                  <a:lnTo>
                    <a:pt x="1229" y="277"/>
                  </a:lnTo>
                  <a:lnTo>
                    <a:pt x="1236" y="277"/>
                  </a:lnTo>
                  <a:lnTo>
                    <a:pt x="1242" y="279"/>
                  </a:lnTo>
                  <a:lnTo>
                    <a:pt x="1247" y="282"/>
                  </a:lnTo>
                  <a:lnTo>
                    <a:pt x="1247" y="282"/>
                  </a:lnTo>
                  <a:lnTo>
                    <a:pt x="1254" y="288"/>
                  </a:lnTo>
                  <a:lnTo>
                    <a:pt x="1260" y="291"/>
                  </a:lnTo>
                  <a:lnTo>
                    <a:pt x="1265" y="291"/>
                  </a:lnTo>
                  <a:lnTo>
                    <a:pt x="1274" y="290"/>
                  </a:lnTo>
                  <a:lnTo>
                    <a:pt x="1274" y="290"/>
                  </a:lnTo>
                  <a:lnTo>
                    <a:pt x="1280" y="286"/>
                  </a:lnTo>
                  <a:lnTo>
                    <a:pt x="1283" y="284"/>
                  </a:lnTo>
                  <a:lnTo>
                    <a:pt x="1287" y="284"/>
                  </a:lnTo>
                  <a:lnTo>
                    <a:pt x="1287" y="284"/>
                  </a:lnTo>
                  <a:lnTo>
                    <a:pt x="1292" y="288"/>
                  </a:lnTo>
                  <a:lnTo>
                    <a:pt x="1298" y="291"/>
                  </a:lnTo>
                  <a:lnTo>
                    <a:pt x="1298" y="291"/>
                  </a:lnTo>
                  <a:lnTo>
                    <a:pt x="1307" y="293"/>
                  </a:lnTo>
                  <a:lnTo>
                    <a:pt x="1320" y="291"/>
                  </a:lnTo>
                  <a:lnTo>
                    <a:pt x="1330" y="288"/>
                  </a:lnTo>
                  <a:lnTo>
                    <a:pt x="1334" y="286"/>
                  </a:lnTo>
                  <a:lnTo>
                    <a:pt x="1336" y="282"/>
                  </a:lnTo>
                  <a:lnTo>
                    <a:pt x="1336" y="282"/>
                  </a:lnTo>
                  <a:lnTo>
                    <a:pt x="1338" y="273"/>
                  </a:lnTo>
                  <a:lnTo>
                    <a:pt x="1336" y="268"/>
                  </a:lnTo>
                  <a:lnTo>
                    <a:pt x="1330" y="262"/>
                  </a:lnTo>
                  <a:lnTo>
                    <a:pt x="1323" y="259"/>
                  </a:lnTo>
                  <a:lnTo>
                    <a:pt x="1323" y="259"/>
                  </a:lnTo>
                  <a:lnTo>
                    <a:pt x="1307" y="259"/>
                  </a:lnTo>
                  <a:lnTo>
                    <a:pt x="1307" y="259"/>
                  </a:lnTo>
                  <a:lnTo>
                    <a:pt x="1300" y="257"/>
                  </a:lnTo>
                  <a:lnTo>
                    <a:pt x="1292" y="255"/>
                  </a:lnTo>
                  <a:lnTo>
                    <a:pt x="1292" y="255"/>
                  </a:lnTo>
                  <a:lnTo>
                    <a:pt x="1287" y="255"/>
                  </a:lnTo>
                  <a:lnTo>
                    <a:pt x="1283" y="255"/>
                  </a:lnTo>
                  <a:lnTo>
                    <a:pt x="1276" y="257"/>
                  </a:lnTo>
                  <a:lnTo>
                    <a:pt x="1276" y="257"/>
                  </a:lnTo>
                  <a:lnTo>
                    <a:pt x="1271" y="259"/>
                  </a:lnTo>
                  <a:lnTo>
                    <a:pt x="1265" y="259"/>
                  </a:lnTo>
                  <a:lnTo>
                    <a:pt x="1253" y="257"/>
                  </a:lnTo>
                  <a:lnTo>
                    <a:pt x="1253" y="257"/>
                  </a:lnTo>
                  <a:lnTo>
                    <a:pt x="1247" y="257"/>
                  </a:lnTo>
                  <a:lnTo>
                    <a:pt x="1242" y="259"/>
                  </a:lnTo>
                  <a:lnTo>
                    <a:pt x="1231" y="264"/>
                  </a:lnTo>
                  <a:lnTo>
                    <a:pt x="1231" y="264"/>
                  </a:lnTo>
                  <a:lnTo>
                    <a:pt x="1224" y="266"/>
                  </a:lnTo>
                  <a:lnTo>
                    <a:pt x="1215" y="268"/>
                  </a:lnTo>
                  <a:lnTo>
                    <a:pt x="1207" y="268"/>
                  </a:lnTo>
                  <a:lnTo>
                    <a:pt x="1200" y="264"/>
                  </a:lnTo>
                  <a:lnTo>
                    <a:pt x="1200" y="264"/>
                  </a:lnTo>
                  <a:lnTo>
                    <a:pt x="1195" y="261"/>
                  </a:lnTo>
                  <a:lnTo>
                    <a:pt x="1195" y="261"/>
                  </a:lnTo>
                  <a:lnTo>
                    <a:pt x="1187" y="259"/>
                  </a:lnTo>
                  <a:lnTo>
                    <a:pt x="1187" y="259"/>
                  </a:lnTo>
                  <a:lnTo>
                    <a:pt x="1186" y="255"/>
                  </a:lnTo>
                  <a:lnTo>
                    <a:pt x="1184" y="252"/>
                  </a:lnTo>
                  <a:lnTo>
                    <a:pt x="1182" y="244"/>
                  </a:lnTo>
                  <a:lnTo>
                    <a:pt x="1182" y="244"/>
                  </a:lnTo>
                  <a:lnTo>
                    <a:pt x="1178" y="239"/>
                  </a:lnTo>
                  <a:lnTo>
                    <a:pt x="1175" y="237"/>
                  </a:lnTo>
                  <a:lnTo>
                    <a:pt x="1169" y="237"/>
                  </a:lnTo>
                  <a:lnTo>
                    <a:pt x="1164" y="235"/>
                  </a:lnTo>
                  <a:lnTo>
                    <a:pt x="1164" y="235"/>
                  </a:lnTo>
                  <a:lnTo>
                    <a:pt x="1158" y="230"/>
                  </a:lnTo>
                  <a:lnTo>
                    <a:pt x="1155" y="228"/>
                  </a:lnTo>
                  <a:lnTo>
                    <a:pt x="1151" y="228"/>
                  </a:lnTo>
                  <a:lnTo>
                    <a:pt x="1151" y="228"/>
                  </a:lnTo>
                  <a:lnTo>
                    <a:pt x="1146" y="228"/>
                  </a:lnTo>
                  <a:lnTo>
                    <a:pt x="1139" y="230"/>
                  </a:lnTo>
                  <a:lnTo>
                    <a:pt x="1139" y="230"/>
                  </a:lnTo>
                  <a:lnTo>
                    <a:pt x="1135" y="230"/>
                  </a:lnTo>
                  <a:lnTo>
                    <a:pt x="1133" y="228"/>
                  </a:lnTo>
                  <a:lnTo>
                    <a:pt x="1131" y="226"/>
                  </a:lnTo>
                  <a:lnTo>
                    <a:pt x="1129" y="223"/>
                  </a:lnTo>
                  <a:lnTo>
                    <a:pt x="1129" y="223"/>
                  </a:lnTo>
                  <a:lnTo>
                    <a:pt x="1122" y="221"/>
                  </a:lnTo>
                  <a:lnTo>
                    <a:pt x="1115" y="219"/>
                  </a:lnTo>
                  <a:lnTo>
                    <a:pt x="1106" y="221"/>
                  </a:lnTo>
                  <a:lnTo>
                    <a:pt x="1099" y="224"/>
                  </a:lnTo>
                  <a:lnTo>
                    <a:pt x="1099" y="224"/>
                  </a:lnTo>
                  <a:lnTo>
                    <a:pt x="1097" y="226"/>
                  </a:lnTo>
                  <a:lnTo>
                    <a:pt x="1097" y="226"/>
                  </a:lnTo>
                  <a:lnTo>
                    <a:pt x="1095" y="230"/>
                  </a:lnTo>
                  <a:lnTo>
                    <a:pt x="1097" y="232"/>
                  </a:lnTo>
                  <a:lnTo>
                    <a:pt x="1100" y="235"/>
                  </a:lnTo>
                  <a:lnTo>
                    <a:pt x="1106" y="237"/>
                  </a:lnTo>
                  <a:lnTo>
                    <a:pt x="1111" y="237"/>
                  </a:lnTo>
                  <a:lnTo>
                    <a:pt x="1111" y="237"/>
                  </a:lnTo>
                  <a:lnTo>
                    <a:pt x="1133" y="237"/>
                  </a:lnTo>
                  <a:lnTo>
                    <a:pt x="1144" y="241"/>
                  </a:lnTo>
                  <a:lnTo>
                    <a:pt x="1148" y="242"/>
                  </a:lnTo>
                  <a:lnTo>
                    <a:pt x="1151" y="246"/>
                  </a:lnTo>
                  <a:lnTo>
                    <a:pt x="1151" y="246"/>
                  </a:lnTo>
                  <a:lnTo>
                    <a:pt x="1153" y="250"/>
                  </a:lnTo>
                  <a:lnTo>
                    <a:pt x="1153" y="257"/>
                  </a:lnTo>
                  <a:lnTo>
                    <a:pt x="1153" y="268"/>
                  </a:lnTo>
                  <a:lnTo>
                    <a:pt x="1153" y="268"/>
                  </a:lnTo>
                  <a:close/>
                  <a:moveTo>
                    <a:pt x="1032" y="226"/>
                  </a:moveTo>
                  <a:lnTo>
                    <a:pt x="1032" y="226"/>
                  </a:lnTo>
                  <a:lnTo>
                    <a:pt x="1028" y="228"/>
                  </a:lnTo>
                  <a:lnTo>
                    <a:pt x="1026" y="232"/>
                  </a:lnTo>
                  <a:lnTo>
                    <a:pt x="1026" y="233"/>
                  </a:lnTo>
                  <a:lnTo>
                    <a:pt x="1026" y="237"/>
                  </a:lnTo>
                  <a:lnTo>
                    <a:pt x="1030" y="242"/>
                  </a:lnTo>
                  <a:lnTo>
                    <a:pt x="1030" y="250"/>
                  </a:lnTo>
                  <a:lnTo>
                    <a:pt x="1030" y="250"/>
                  </a:lnTo>
                  <a:lnTo>
                    <a:pt x="1030" y="253"/>
                  </a:lnTo>
                  <a:lnTo>
                    <a:pt x="1028" y="255"/>
                  </a:lnTo>
                  <a:lnTo>
                    <a:pt x="1026" y="253"/>
                  </a:lnTo>
                  <a:lnTo>
                    <a:pt x="1023" y="252"/>
                  </a:lnTo>
                  <a:lnTo>
                    <a:pt x="1015" y="239"/>
                  </a:lnTo>
                  <a:lnTo>
                    <a:pt x="1015" y="239"/>
                  </a:lnTo>
                  <a:lnTo>
                    <a:pt x="1014" y="237"/>
                  </a:lnTo>
                  <a:lnTo>
                    <a:pt x="1008" y="235"/>
                  </a:lnTo>
                  <a:lnTo>
                    <a:pt x="1005" y="235"/>
                  </a:lnTo>
                  <a:lnTo>
                    <a:pt x="1003" y="237"/>
                  </a:lnTo>
                  <a:lnTo>
                    <a:pt x="1003" y="237"/>
                  </a:lnTo>
                  <a:lnTo>
                    <a:pt x="1001" y="241"/>
                  </a:lnTo>
                  <a:lnTo>
                    <a:pt x="1003" y="242"/>
                  </a:lnTo>
                  <a:lnTo>
                    <a:pt x="1005" y="246"/>
                  </a:lnTo>
                  <a:lnTo>
                    <a:pt x="1010" y="250"/>
                  </a:lnTo>
                  <a:lnTo>
                    <a:pt x="1012" y="255"/>
                  </a:lnTo>
                  <a:lnTo>
                    <a:pt x="1012" y="255"/>
                  </a:lnTo>
                  <a:lnTo>
                    <a:pt x="1012" y="259"/>
                  </a:lnTo>
                  <a:lnTo>
                    <a:pt x="1008" y="261"/>
                  </a:lnTo>
                  <a:lnTo>
                    <a:pt x="1001" y="262"/>
                  </a:lnTo>
                  <a:lnTo>
                    <a:pt x="1001" y="262"/>
                  </a:lnTo>
                  <a:lnTo>
                    <a:pt x="996" y="262"/>
                  </a:lnTo>
                  <a:lnTo>
                    <a:pt x="992" y="266"/>
                  </a:lnTo>
                  <a:lnTo>
                    <a:pt x="990" y="268"/>
                  </a:lnTo>
                  <a:lnTo>
                    <a:pt x="992" y="273"/>
                  </a:lnTo>
                  <a:lnTo>
                    <a:pt x="992" y="273"/>
                  </a:lnTo>
                  <a:lnTo>
                    <a:pt x="996" y="275"/>
                  </a:lnTo>
                  <a:lnTo>
                    <a:pt x="997" y="275"/>
                  </a:lnTo>
                  <a:lnTo>
                    <a:pt x="1003" y="273"/>
                  </a:lnTo>
                  <a:lnTo>
                    <a:pt x="1012" y="270"/>
                  </a:lnTo>
                  <a:lnTo>
                    <a:pt x="1012" y="270"/>
                  </a:lnTo>
                  <a:lnTo>
                    <a:pt x="1019" y="266"/>
                  </a:lnTo>
                  <a:lnTo>
                    <a:pt x="1023" y="266"/>
                  </a:lnTo>
                  <a:lnTo>
                    <a:pt x="1026" y="266"/>
                  </a:lnTo>
                  <a:lnTo>
                    <a:pt x="1026" y="266"/>
                  </a:lnTo>
                  <a:lnTo>
                    <a:pt x="1028" y="268"/>
                  </a:lnTo>
                  <a:lnTo>
                    <a:pt x="1028" y="270"/>
                  </a:lnTo>
                  <a:lnTo>
                    <a:pt x="1026" y="273"/>
                  </a:lnTo>
                  <a:lnTo>
                    <a:pt x="1026" y="273"/>
                  </a:lnTo>
                  <a:lnTo>
                    <a:pt x="1026" y="277"/>
                  </a:lnTo>
                  <a:lnTo>
                    <a:pt x="1026" y="280"/>
                  </a:lnTo>
                  <a:lnTo>
                    <a:pt x="1030" y="284"/>
                  </a:lnTo>
                  <a:lnTo>
                    <a:pt x="1035" y="286"/>
                  </a:lnTo>
                  <a:lnTo>
                    <a:pt x="1035" y="286"/>
                  </a:lnTo>
                  <a:lnTo>
                    <a:pt x="1048" y="286"/>
                  </a:lnTo>
                  <a:lnTo>
                    <a:pt x="1061" y="284"/>
                  </a:lnTo>
                  <a:lnTo>
                    <a:pt x="1061" y="284"/>
                  </a:lnTo>
                  <a:lnTo>
                    <a:pt x="1066" y="282"/>
                  </a:lnTo>
                  <a:lnTo>
                    <a:pt x="1072" y="275"/>
                  </a:lnTo>
                  <a:lnTo>
                    <a:pt x="1072" y="275"/>
                  </a:lnTo>
                  <a:lnTo>
                    <a:pt x="1073" y="270"/>
                  </a:lnTo>
                  <a:lnTo>
                    <a:pt x="1072" y="266"/>
                  </a:lnTo>
                  <a:lnTo>
                    <a:pt x="1068" y="262"/>
                  </a:lnTo>
                  <a:lnTo>
                    <a:pt x="1066" y="257"/>
                  </a:lnTo>
                  <a:lnTo>
                    <a:pt x="1066" y="257"/>
                  </a:lnTo>
                  <a:lnTo>
                    <a:pt x="1064" y="253"/>
                  </a:lnTo>
                  <a:lnTo>
                    <a:pt x="1066" y="248"/>
                  </a:lnTo>
                  <a:lnTo>
                    <a:pt x="1066" y="242"/>
                  </a:lnTo>
                  <a:lnTo>
                    <a:pt x="1066" y="237"/>
                  </a:lnTo>
                  <a:lnTo>
                    <a:pt x="1066" y="237"/>
                  </a:lnTo>
                  <a:lnTo>
                    <a:pt x="1061" y="232"/>
                  </a:lnTo>
                  <a:lnTo>
                    <a:pt x="1052" y="226"/>
                  </a:lnTo>
                  <a:lnTo>
                    <a:pt x="1052" y="226"/>
                  </a:lnTo>
                  <a:lnTo>
                    <a:pt x="1044" y="224"/>
                  </a:lnTo>
                  <a:lnTo>
                    <a:pt x="1035" y="224"/>
                  </a:lnTo>
                  <a:lnTo>
                    <a:pt x="1035" y="224"/>
                  </a:lnTo>
                  <a:lnTo>
                    <a:pt x="1032" y="226"/>
                  </a:lnTo>
                  <a:lnTo>
                    <a:pt x="1032" y="226"/>
                  </a:lnTo>
                  <a:close/>
                  <a:moveTo>
                    <a:pt x="1061" y="434"/>
                  </a:moveTo>
                  <a:lnTo>
                    <a:pt x="1061" y="434"/>
                  </a:lnTo>
                  <a:lnTo>
                    <a:pt x="1055" y="432"/>
                  </a:lnTo>
                  <a:lnTo>
                    <a:pt x="1048" y="434"/>
                  </a:lnTo>
                  <a:lnTo>
                    <a:pt x="1044" y="438"/>
                  </a:lnTo>
                  <a:lnTo>
                    <a:pt x="1041" y="443"/>
                  </a:lnTo>
                  <a:lnTo>
                    <a:pt x="1041" y="443"/>
                  </a:lnTo>
                  <a:lnTo>
                    <a:pt x="1041" y="451"/>
                  </a:lnTo>
                  <a:lnTo>
                    <a:pt x="1044" y="458"/>
                  </a:lnTo>
                  <a:lnTo>
                    <a:pt x="1050" y="463"/>
                  </a:lnTo>
                  <a:lnTo>
                    <a:pt x="1057" y="469"/>
                  </a:lnTo>
                  <a:lnTo>
                    <a:pt x="1066" y="472"/>
                  </a:lnTo>
                  <a:lnTo>
                    <a:pt x="1075" y="474"/>
                  </a:lnTo>
                  <a:lnTo>
                    <a:pt x="1082" y="474"/>
                  </a:lnTo>
                  <a:lnTo>
                    <a:pt x="1090" y="472"/>
                  </a:lnTo>
                  <a:lnTo>
                    <a:pt x="1090" y="472"/>
                  </a:lnTo>
                  <a:lnTo>
                    <a:pt x="1093" y="470"/>
                  </a:lnTo>
                  <a:lnTo>
                    <a:pt x="1095" y="469"/>
                  </a:lnTo>
                  <a:lnTo>
                    <a:pt x="1097" y="461"/>
                  </a:lnTo>
                  <a:lnTo>
                    <a:pt x="1095" y="454"/>
                  </a:lnTo>
                  <a:lnTo>
                    <a:pt x="1095" y="447"/>
                  </a:lnTo>
                  <a:lnTo>
                    <a:pt x="1095" y="447"/>
                  </a:lnTo>
                  <a:lnTo>
                    <a:pt x="1090" y="443"/>
                  </a:lnTo>
                  <a:lnTo>
                    <a:pt x="1082" y="440"/>
                  </a:lnTo>
                  <a:lnTo>
                    <a:pt x="1068" y="434"/>
                  </a:lnTo>
                  <a:lnTo>
                    <a:pt x="1068" y="434"/>
                  </a:lnTo>
                  <a:lnTo>
                    <a:pt x="1061" y="434"/>
                  </a:lnTo>
                  <a:lnTo>
                    <a:pt x="1061" y="434"/>
                  </a:lnTo>
                  <a:close/>
                  <a:moveTo>
                    <a:pt x="1077" y="346"/>
                  </a:moveTo>
                  <a:lnTo>
                    <a:pt x="1077" y="346"/>
                  </a:lnTo>
                  <a:lnTo>
                    <a:pt x="1072" y="344"/>
                  </a:lnTo>
                  <a:lnTo>
                    <a:pt x="1064" y="340"/>
                  </a:lnTo>
                  <a:lnTo>
                    <a:pt x="1061" y="335"/>
                  </a:lnTo>
                  <a:lnTo>
                    <a:pt x="1061" y="333"/>
                  </a:lnTo>
                  <a:lnTo>
                    <a:pt x="1062" y="329"/>
                  </a:lnTo>
                  <a:lnTo>
                    <a:pt x="1062" y="329"/>
                  </a:lnTo>
                  <a:lnTo>
                    <a:pt x="1066" y="326"/>
                  </a:lnTo>
                  <a:lnTo>
                    <a:pt x="1072" y="324"/>
                  </a:lnTo>
                  <a:lnTo>
                    <a:pt x="1072" y="324"/>
                  </a:lnTo>
                  <a:lnTo>
                    <a:pt x="1073" y="320"/>
                  </a:lnTo>
                  <a:lnTo>
                    <a:pt x="1073" y="315"/>
                  </a:lnTo>
                  <a:lnTo>
                    <a:pt x="1072" y="311"/>
                  </a:lnTo>
                  <a:lnTo>
                    <a:pt x="1070" y="308"/>
                  </a:lnTo>
                  <a:lnTo>
                    <a:pt x="1070" y="308"/>
                  </a:lnTo>
                  <a:lnTo>
                    <a:pt x="1068" y="306"/>
                  </a:lnTo>
                  <a:lnTo>
                    <a:pt x="1064" y="304"/>
                  </a:lnTo>
                  <a:lnTo>
                    <a:pt x="1057" y="304"/>
                  </a:lnTo>
                  <a:lnTo>
                    <a:pt x="1057" y="304"/>
                  </a:lnTo>
                  <a:lnTo>
                    <a:pt x="1052" y="306"/>
                  </a:lnTo>
                  <a:lnTo>
                    <a:pt x="1048" y="308"/>
                  </a:lnTo>
                  <a:lnTo>
                    <a:pt x="1048" y="308"/>
                  </a:lnTo>
                  <a:lnTo>
                    <a:pt x="1039" y="313"/>
                  </a:lnTo>
                  <a:lnTo>
                    <a:pt x="1030" y="315"/>
                  </a:lnTo>
                  <a:lnTo>
                    <a:pt x="1030" y="315"/>
                  </a:lnTo>
                  <a:lnTo>
                    <a:pt x="1023" y="317"/>
                  </a:lnTo>
                  <a:lnTo>
                    <a:pt x="1017" y="320"/>
                  </a:lnTo>
                  <a:lnTo>
                    <a:pt x="1015" y="322"/>
                  </a:lnTo>
                  <a:lnTo>
                    <a:pt x="1015" y="324"/>
                  </a:lnTo>
                  <a:lnTo>
                    <a:pt x="1017" y="328"/>
                  </a:lnTo>
                  <a:lnTo>
                    <a:pt x="1021" y="331"/>
                  </a:lnTo>
                  <a:lnTo>
                    <a:pt x="1021" y="331"/>
                  </a:lnTo>
                  <a:lnTo>
                    <a:pt x="1024" y="335"/>
                  </a:lnTo>
                  <a:lnTo>
                    <a:pt x="1026" y="340"/>
                  </a:lnTo>
                  <a:lnTo>
                    <a:pt x="1026" y="342"/>
                  </a:lnTo>
                  <a:lnTo>
                    <a:pt x="1024" y="346"/>
                  </a:lnTo>
                  <a:lnTo>
                    <a:pt x="1023" y="346"/>
                  </a:lnTo>
                  <a:lnTo>
                    <a:pt x="1019" y="347"/>
                  </a:lnTo>
                  <a:lnTo>
                    <a:pt x="1019" y="347"/>
                  </a:lnTo>
                  <a:lnTo>
                    <a:pt x="1015" y="347"/>
                  </a:lnTo>
                  <a:lnTo>
                    <a:pt x="1010" y="346"/>
                  </a:lnTo>
                  <a:lnTo>
                    <a:pt x="1006" y="344"/>
                  </a:lnTo>
                  <a:lnTo>
                    <a:pt x="1003" y="342"/>
                  </a:lnTo>
                  <a:lnTo>
                    <a:pt x="1003" y="342"/>
                  </a:lnTo>
                  <a:lnTo>
                    <a:pt x="997" y="344"/>
                  </a:lnTo>
                  <a:lnTo>
                    <a:pt x="996" y="346"/>
                  </a:lnTo>
                  <a:lnTo>
                    <a:pt x="994" y="349"/>
                  </a:lnTo>
                  <a:lnTo>
                    <a:pt x="992" y="355"/>
                  </a:lnTo>
                  <a:lnTo>
                    <a:pt x="992" y="355"/>
                  </a:lnTo>
                  <a:lnTo>
                    <a:pt x="994" y="360"/>
                  </a:lnTo>
                  <a:lnTo>
                    <a:pt x="997" y="362"/>
                  </a:lnTo>
                  <a:lnTo>
                    <a:pt x="1008" y="362"/>
                  </a:lnTo>
                  <a:lnTo>
                    <a:pt x="1008" y="362"/>
                  </a:lnTo>
                  <a:lnTo>
                    <a:pt x="1015" y="364"/>
                  </a:lnTo>
                  <a:lnTo>
                    <a:pt x="1021" y="369"/>
                  </a:lnTo>
                  <a:lnTo>
                    <a:pt x="1030" y="380"/>
                  </a:lnTo>
                  <a:lnTo>
                    <a:pt x="1030" y="380"/>
                  </a:lnTo>
                  <a:lnTo>
                    <a:pt x="1039" y="387"/>
                  </a:lnTo>
                  <a:lnTo>
                    <a:pt x="1043" y="391"/>
                  </a:lnTo>
                  <a:lnTo>
                    <a:pt x="1050" y="391"/>
                  </a:lnTo>
                  <a:lnTo>
                    <a:pt x="1050" y="391"/>
                  </a:lnTo>
                  <a:lnTo>
                    <a:pt x="1055" y="389"/>
                  </a:lnTo>
                  <a:lnTo>
                    <a:pt x="1061" y="387"/>
                  </a:lnTo>
                  <a:lnTo>
                    <a:pt x="1072" y="384"/>
                  </a:lnTo>
                  <a:lnTo>
                    <a:pt x="1072" y="384"/>
                  </a:lnTo>
                  <a:lnTo>
                    <a:pt x="1077" y="382"/>
                  </a:lnTo>
                  <a:lnTo>
                    <a:pt x="1079" y="380"/>
                  </a:lnTo>
                  <a:lnTo>
                    <a:pt x="1084" y="373"/>
                  </a:lnTo>
                  <a:lnTo>
                    <a:pt x="1088" y="364"/>
                  </a:lnTo>
                  <a:lnTo>
                    <a:pt x="1090" y="355"/>
                  </a:lnTo>
                  <a:lnTo>
                    <a:pt x="1090" y="355"/>
                  </a:lnTo>
                  <a:lnTo>
                    <a:pt x="1088" y="349"/>
                  </a:lnTo>
                  <a:lnTo>
                    <a:pt x="1086" y="347"/>
                  </a:lnTo>
                  <a:lnTo>
                    <a:pt x="1077" y="346"/>
                  </a:lnTo>
                  <a:lnTo>
                    <a:pt x="1077" y="346"/>
                  </a:lnTo>
                  <a:close/>
                  <a:moveTo>
                    <a:pt x="1068" y="183"/>
                  </a:moveTo>
                  <a:lnTo>
                    <a:pt x="1068" y="183"/>
                  </a:lnTo>
                  <a:lnTo>
                    <a:pt x="1072" y="185"/>
                  </a:lnTo>
                  <a:lnTo>
                    <a:pt x="1072" y="186"/>
                  </a:lnTo>
                  <a:lnTo>
                    <a:pt x="1072" y="190"/>
                  </a:lnTo>
                  <a:lnTo>
                    <a:pt x="1073" y="194"/>
                  </a:lnTo>
                  <a:lnTo>
                    <a:pt x="1073" y="194"/>
                  </a:lnTo>
                  <a:lnTo>
                    <a:pt x="1077" y="197"/>
                  </a:lnTo>
                  <a:lnTo>
                    <a:pt x="1081" y="199"/>
                  </a:lnTo>
                  <a:lnTo>
                    <a:pt x="1090" y="201"/>
                  </a:lnTo>
                  <a:lnTo>
                    <a:pt x="1099" y="199"/>
                  </a:lnTo>
                  <a:lnTo>
                    <a:pt x="1106" y="195"/>
                  </a:lnTo>
                  <a:lnTo>
                    <a:pt x="1106" y="195"/>
                  </a:lnTo>
                  <a:lnTo>
                    <a:pt x="1108" y="192"/>
                  </a:lnTo>
                  <a:lnTo>
                    <a:pt x="1108" y="190"/>
                  </a:lnTo>
                  <a:lnTo>
                    <a:pt x="1106" y="186"/>
                  </a:lnTo>
                  <a:lnTo>
                    <a:pt x="1104" y="183"/>
                  </a:lnTo>
                  <a:lnTo>
                    <a:pt x="1090" y="174"/>
                  </a:lnTo>
                  <a:lnTo>
                    <a:pt x="1090" y="174"/>
                  </a:lnTo>
                  <a:lnTo>
                    <a:pt x="1084" y="168"/>
                  </a:lnTo>
                  <a:lnTo>
                    <a:pt x="1075" y="165"/>
                  </a:lnTo>
                  <a:lnTo>
                    <a:pt x="1068" y="163"/>
                  </a:lnTo>
                  <a:lnTo>
                    <a:pt x="1064" y="163"/>
                  </a:lnTo>
                  <a:lnTo>
                    <a:pt x="1061" y="165"/>
                  </a:lnTo>
                  <a:lnTo>
                    <a:pt x="1061" y="165"/>
                  </a:lnTo>
                  <a:lnTo>
                    <a:pt x="1057" y="168"/>
                  </a:lnTo>
                  <a:lnTo>
                    <a:pt x="1057" y="168"/>
                  </a:lnTo>
                  <a:lnTo>
                    <a:pt x="1055" y="170"/>
                  </a:lnTo>
                  <a:lnTo>
                    <a:pt x="1055" y="172"/>
                  </a:lnTo>
                  <a:lnTo>
                    <a:pt x="1059" y="177"/>
                  </a:lnTo>
                  <a:lnTo>
                    <a:pt x="1068" y="183"/>
                  </a:lnTo>
                  <a:lnTo>
                    <a:pt x="1068" y="183"/>
                  </a:lnTo>
                  <a:close/>
                  <a:moveTo>
                    <a:pt x="679" y="391"/>
                  </a:moveTo>
                  <a:lnTo>
                    <a:pt x="679" y="391"/>
                  </a:lnTo>
                  <a:lnTo>
                    <a:pt x="691" y="393"/>
                  </a:lnTo>
                  <a:lnTo>
                    <a:pt x="702" y="391"/>
                  </a:lnTo>
                  <a:lnTo>
                    <a:pt x="702" y="391"/>
                  </a:lnTo>
                  <a:lnTo>
                    <a:pt x="710" y="391"/>
                  </a:lnTo>
                  <a:lnTo>
                    <a:pt x="711" y="389"/>
                  </a:lnTo>
                  <a:lnTo>
                    <a:pt x="713" y="389"/>
                  </a:lnTo>
                  <a:lnTo>
                    <a:pt x="713" y="389"/>
                  </a:lnTo>
                  <a:lnTo>
                    <a:pt x="715" y="384"/>
                  </a:lnTo>
                  <a:lnTo>
                    <a:pt x="715" y="380"/>
                  </a:lnTo>
                  <a:lnTo>
                    <a:pt x="719" y="371"/>
                  </a:lnTo>
                  <a:lnTo>
                    <a:pt x="719" y="371"/>
                  </a:lnTo>
                  <a:lnTo>
                    <a:pt x="724" y="362"/>
                  </a:lnTo>
                  <a:lnTo>
                    <a:pt x="731" y="355"/>
                  </a:lnTo>
                  <a:lnTo>
                    <a:pt x="731" y="355"/>
                  </a:lnTo>
                  <a:lnTo>
                    <a:pt x="740" y="347"/>
                  </a:lnTo>
                  <a:lnTo>
                    <a:pt x="751" y="342"/>
                  </a:lnTo>
                  <a:lnTo>
                    <a:pt x="751" y="342"/>
                  </a:lnTo>
                  <a:lnTo>
                    <a:pt x="771" y="335"/>
                  </a:lnTo>
                  <a:lnTo>
                    <a:pt x="780" y="329"/>
                  </a:lnTo>
                  <a:lnTo>
                    <a:pt x="784" y="326"/>
                  </a:lnTo>
                  <a:lnTo>
                    <a:pt x="786" y="320"/>
                  </a:lnTo>
                  <a:lnTo>
                    <a:pt x="786" y="320"/>
                  </a:lnTo>
                  <a:lnTo>
                    <a:pt x="787" y="317"/>
                  </a:lnTo>
                  <a:lnTo>
                    <a:pt x="786" y="313"/>
                  </a:lnTo>
                  <a:lnTo>
                    <a:pt x="786" y="309"/>
                  </a:lnTo>
                  <a:lnTo>
                    <a:pt x="782" y="308"/>
                  </a:lnTo>
                  <a:lnTo>
                    <a:pt x="776" y="306"/>
                  </a:lnTo>
                  <a:lnTo>
                    <a:pt x="769" y="308"/>
                  </a:lnTo>
                  <a:lnTo>
                    <a:pt x="769" y="308"/>
                  </a:lnTo>
                  <a:lnTo>
                    <a:pt x="764" y="311"/>
                  </a:lnTo>
                  <a:lnTo>
                    <a:pt x="760" y="313"/>
                  </a:lnTo>
                  <a:lnTo>
                    <a:pt x="755" y="313"/>
                  </a:lnTo>
                  <a:lnTo>
                    <a:pt x="755" y="313"/>
                  </a:lnTo>
                  <a:lnTo>
                    <a:pt x="746" y="311"/>
                  </a:lnTo>
                  <a:lnTo>
                    <a:pt x="737" y="309"/>
                  </a:lnTo>
                  <a:lnTo>
                    <a:pt x="737" y="309"/>
                  </a:lnTo>
                  <a:lnTo>
                    <a:pt x="720" y="304"/>
                  </a:lnTo>
                  <a:lnTo>
                    <a:pt x="708" y="299"/>
                  </a:lnTo>
                  <a:lnTo>
                    <a:pt x="708" y="299"/>
                  </a:lnTo>
                  <a:lnTo>
                    <a:pt x="700" y="297"/>
                  </a:lnTo>
                  <a:lnTo>
                    <a:pt x="693" y="297"/>
                  </a:lnTo>
                  <a:lnTo>
                    <a:pt x="693" y="297"/>
                  </a:lnTo>
                  <a:lnTo>
                    <a:pt x="684" y="300"/>
                  </a:lnTo>
                  <a:lnTo>
                    <a:pt x="675" y="306"/>
                  </a:lnTo>
                  <a:lnTo>
                    <a:pt x="670" y="313"/>
                  </a:lnTo>
                  <a:lnTo>
                    <a:pt x="666" y="320"/>
                  </a:lnTo>
                  <a:lnTo>
                    <a:pt x="666" y="320"/>
                  </a:lnTo>
                  <a:lnTo>
                    <a:pt x="664" y="337"/>
                  </a:lnTo>
                  <a:lnTo>
                    <a:pt x="664" y="337"/>
                  </a:lnTo>
                  <a:lnTo>
                    <a:pt x="661" y="347"/>
                  </a:lnTo>
                  <a:lnTo>
                    <a:pt x="657" y="360"/>
                  </a:lnTo>
                  <a:lnTo>
                    <a:pt x="657" y="360"/>
                  </a:lnTo>
                  <a:lnTo>
                    <a:pt x="659" y="369"/>
                  </a:lnTo>
                  <a:lnTo>
                    <a:pt x="662" y="378"/>
                  </a:lnTo>
                  <a:lnTo>
                    <a:pt x="670" y="387"/>
                  </a:lnTo>
                  <a:lnTo>
                    <a:pt x="679" y="391"/>
                  </a:lnTo>
                  <a:lnTo>
                    <a:pt x="679" y="391"/>
                  </a:lnTo>
                  <a:close/>
                  <a:moveTo>
                    <a:pt x="690" y="257"/>
                  </a:moveTo>
                  <a:lnTo>
                    <a:pt x="690" y="257"/>
                  </a:lnTo>
                  <a:lnTo>
                    <a:pt x="693" y="255"/>
                  </a:lnTo>
                  <a:lnTo>
                    <a:pt x="697" y="255"/>
                  </a:lnTo>
                  <a:lnTo>
                    <a:pt x="706" y="257"/>
                  </a:lnTo>
                  <a:lnTo>
                    <a:pt x="706" y="257"/>
                  </a:lnTo>
                  <a:lnTo>
                    <a:pt x="708" y="257"/>
                  </a:lnTo>
                  <a:lnTo>
                    <a:pt x="711" y="255"/>
                  </a:lnTo>
                  <a:lnTo>
                    <a:pt x="717" y="253"/>
                  </a:lnTo>
                  <a:lnTo>
                    <a:pt x="717" y="253"/>
                  </a:lnTo>
                  <a:lnTo>
                    <a:pt x="720" y="252"/>
                  </a:lnTo>
                  <a:lnTo>
                    <a:pt x="724" y="253"/>
                  </a:lnTo>
                  <a:lnTo>
                    <a:pt x="724" y="253"/>
                  </a:lnTo>
                  <a:lnTo>
                    <a:pt x="728" y="252"/>
                  </a:lnTo>
                  <a:lnTo>
                    <a:pt x="731" y="250"/>
                  </a:lnTo>
                  <a:lnTo>
                    <a:pt x="735" y="248"/>
                  </a:lnTo>
                  <a:lnTo>
                    <a:pt x="738" y="244"/>
                  </a:lnTo>
                  <a:lnTo>
                    <a:pt x="738" y="244"/>
                  </a:lnTo>
                  <a:lnTo>
                    <a:pt x="738" y="237"/>
                  </a:lnTo>
                  <a:lnTo>
                    <a:pt x="740" y="230"/>
                  </a:lnTo>
                  <a:lnTo>
                    <a:pt x="740" y="230"/>
                  </a:lnTo>
                  <a:lnTo>
                    <a:pt x="742" y="228"/>
                  </a:lnTo>
                  <a:lnTo>
                    <a:pt x="744" y="228"/>
                  </a:lnTo>
                  <a:lnTo>
                    <a:pt x="748" y="230"/>
                  </a:lnTo>
                  <a:lnTo>
                    <a:pt x="748" y="230"/>
                  </a:lnTo>
                  <a:lnTo>
                    <a:pt x="751" y="224"/>
                  </a:lnTo>
                  <a:lnTo>
                    <a:pt x="753" y="223"/>
                  </a:lnTo>
                  <a:lnTo>
                    <a:pt x="755" y="224"/>
                  </a:lnTo>
                  <a:lnTo>
                    <a:pt x="755" y="224"/>
                  </a:lnTo>
                  <a:lnTo>
                    <a:pt x="755" y="228"/>
                  </a:lnTo>
                  <a:lnTo>
                    <a:pt x="753" y="232"/>
                  </a:lnTo>
                  <a:lnTo>
                    <a:pt x="751" y="235"/>
                  </a:lnTo>
                  <a:lnTo>
                    <a:pt x="753" y="237"/>
                  </a:lnTo>
                  <a:lnTo>
                    <a:pt x="755" y="239"/>
                  </a:lnTo>
                  <a:lnTo>
                    <a:pt x="755" y="239"/>
                  </a:lnTo>
                  <a:lnTo>
                    <a:pt x="757" y="239"/>
                  </a:lnTo>
                  <a:lnTo>
                    <a:pt x="760" y="239"/>
                  </a:lnTo>
                  <a:lnTo>
                    <a:pt x="766" y="233"/>
                  </a:lnTo>
                  <a:lnTo>
                    <a:pt x="773" y="223"/>
                  </a:lnTo>
                  <a:lnTo>
                    <a:pt x="773" y="223"/>
                  </a:lnTo>
                  <a:lnTo>
                    <a:pt x="778" y="219"/>
                  </a:lnTo>
                  <a:lnTo>
                    <a:pt x="786" y="217"/>
                  </a:lnTo>
                  <a:lnTo>
                    <a:pt x="789" y="214"/>
                  </a:lnTo>
                  <a:lnTo>
                    <a:pt x="791" y="210"/>
                  </a:lnTo>
                  <a:lnTo>
                    <a:pt x="791" y="206"/>
                  </a:lnTo>
                  <a:lnTo>
                    <a:pt x="791" y="206"/>
                  </a:lnTo>
                  <a:lnTo>
                    <a:pt x="791" y="199"/>
                  </a:lnTo>
                  <a:lnTo>
                    <a:pt x="787" y="194"/>
                  </a:lnTo>
                  <a:lnTo>
                    <a:pt x="787" y="194"/>
                  </a:lnTo>
                  <a:lnTo>
                    <a:pt x="780" y="190"/>
                  </a:lnTo>
                  <a:lnTo>
                    <a:pt x="776" y="190"/>
                  </a:lnTo>
                  <a:lnTo>
                    <a:pt x="773" y="190"/>
                  </a:lnTo>
                  <a:lnTo>
                    <a:pt x="773" y="190"/>
                  </a:lnTo>
                  <a:lnTo>
                    <a:pt x="773" y="190"/>
                  </a:lnTo>
                  <a:lnTo>
                    <a:pt x="773" y="190"/>
                  </a:lnTo>
                  <a:lnTo>
                    <a:pt x="771" y="192"/>
                  </a:lnTo>
                  <a:lnTo>
                    <a:pt x="769" y="195"/>
                  </a:lnTo>
                  <a:lnTo>
                    <a:pt x="766" y="199"/>
                  </a:lnTo>
                  <a:lnTo>
                    <a:pt x="766" y="199"/>
                  </a:lnTo>
                  <a:lnTo>
                    <a:pt x="764" y="203"/>
                  </a:lnTo>
                  <a:lnTo>
                    <a:pt x="762" y="203"/>
                  </a:lnTo>
                  <a:lnTo>
                    <a:pt x="755" y="203"/>
                  </a:lnTo>
                  <a:lnTo>
                    <a:pt x="742" y="201"/>
                  </a:lnTo>
                  <a:lnTo>
                    <a:pt x="742" y="201"/>
                  </a:lnTo>
                  <a:lnTo>
                    <a:pt x="735" y="201"/>
                  </a:lnTo>
                  <a:lnTo>
                    <a:pt x="728" y="201"/>
                  </a:lnTo>
                  <a:lnTo>
                    <a:pt x="720" y="204"/>
                  </a:lnTo>
                  <a:lnTo>
                    <a:pt x="715" y="208"/>
                  </a:lnTo>
                  <a:lnTo>
                    <a:pt x="715" y="208"/>
                  </a:lnTo>
                  <a:lnTo>
                    <a:pt x="711" y="212"/>
                  </a:lnTo>
                  <a:lnTo>
                    <a:pt x="708" y="215"/>
                  </a:lnTo>
                  <a:lnTo>
                    <a:pt x="708" y="215"/>
                  </a:lnTo>
                  <a:lnTo>
                    <a:pt x="702" y="219"/>
                  </a:lnTo>
                  <a:lnTo>
                    <a:pt x="697" y="221"/>
                  </a:lnTo>
                  <a:lnTo>
                    <a:pt x="697" y="221"/>
                  </a:lnTo>
                  <a:lnTo>
                    <a:pt x="690" y="223"/>
                  </a:lnTo>
                  <a:lnTo>
                    <a:pt x="682" y="226"/>
                  </a:lnTo>
                  <a:lnTo>
                    <a:pt x="677" y="232"/>
                  </a:lnTo>
                  <a:lnTo>
                    <a:pt x="672" y="237"/>
                  </a:lnTo>
                  <a:lnTo>
                    <a:pt x="672" y="237"/>
                  </a:lnTo>
                  <a:lnTo>
                    <a:pt x="670" y="242"/>
                  </a:lnTo>
                  <a:lnTo>
                    <a:pt x="670" y="248"/>
                  </a:lnTo>
                  <a:lnTo>
                    <a:pt x="672" y="253"/>
                  </a:lnTo>
                  <a:lnTo>
                    <a:pt x="673" y="259"/>
                  </a:lnTo>
                  <a:lnTo>
                    <a:pt x="673" y="259"/>
                  </a:lnTo>
                  <a:lnTo>
                    <a:pt x="677" y="261"/>
                  </a:lnTo>
                  <a:lnTo>
                    <a:pt x="681" y="261"/>
                  </a:lnTo>
                  <a:lnTo>
                    <a:pt x="690" y="257"/>
                  </a:lnTo>
                  <a:lnTo>
                    <a:pt x="690" y="257"/>
                  </a:lnTo>
                  <a:close/>
                  <a:moveTo>
                    <a:pt x="776" y="259"/>
                  </a:moveTo>
                  <a:lnTo>
                    <a:pt x="776" y="259"/>
                  </a:lnTo>
                  <a:lnTo>
                    <a:pt x="775" y="264"/>
                  </a:lnTo>
                  <a:lnTo>
                    <a:pt x="776" y="268"/>
                  </a:lnTo>
                  <a:lnTo>
                    <a:pt x="778" y="271"/>
                  </a:lnTo>
                  <a:lnTo>
                    <a:pt x="782" y="275"/>
                  </a:lnTo>
                  <a:lnTo>
                    <a:pt x="786" y="277"/>
                  </a:lnTo>
                  <a:lnTo>
                    <a:pt x="791" y="277"/>
                  </a:lnTo>
                  <a:lnTo>
                    <a:pt x="796" y="275"/>
                  </a:lnTo>
                  <a:lnTo>
                    <a:pt x="800" y="271"/>
                  </a:lnTo>
                  <a:lnTo>
                    <a:pt x="800" y="271"/>
                  </a:lnTo>
                  <a:lnTo>
                    <a:pt x="804" y="266"/>
                  </a:lnTo>
                  <a:lnTo>
                    <a:pt x="805" y="264"/>
                  </a:lnTo>
                  <a:lnTo>
                    <a:pt x="807" y="262"/>
                  </a:lnTo>
                  <a:lnTo>
                    <a:pt x="807" y="262"/>
                  </a:lnTo>
                  <a:lnTo>
                    <a:pt x="813" y="261"/>
                  </a:lnTo>
                  <a:lnTo>
                    <a:pt x="815" y="264"/>
                  </a:lnTo>
                  <a:lnTo>
                    <a:pt x="818" y="268"/>
                  </a:lnTo>
                  <a:lnTo>
                    <a:pt x="820" y="271"/>
                  </a:lnTo>
                  <a:lnTo>
                    <a:pt x="820" y="271"/>
                  </a:lnTo>
                  <a:lnTo>
                    <a:pt x="825" y="273"/>
                  </a:lnTo>
                  <a:lnTo>
                    <a:pt x="829" y="273"/>
                  </a:lnTo>
                  <a:lnTo>
                    <a:pt x="840" y="271"/>
                  </a:lnTo>
                  <a:lnTo>
                    <a:pt x="840" y="271"/>
                  </a:lnTo>
                  <a:lnTo>
                    <a:pt x="858" y="271"/>
                  </a:lnTo>
                  <a:lnTo>
                    <a:pt x="858" y="271"/>
                  </a:lnTo>
                  <a:lnTo>
                    <a:pt x="863" y="271"/>
                  </a:lnTo>
                  <a:lnTo>
                    <a:pt x="863" y="273"/>
                  </a:lnTo>
                  <a:lnTo>
                    <a:pt x="863" y="275"/>
                  </a:lnTo>
                  <a:lnTo>
                    <a:pt x="863" y="275"/>
                  </a:lnTo>
                  <a:lnTo>
                    <a:pt x="860" y="279"/>
                  </a:lnTo>
                  <a:lnTo>
                    <a:pt x="854" y="280"/>
                  </a:lnTo>
                  <a:lnTo>
                    <a:pt x="843" y="282"/>
                  </a:lnTo>
                  <a:lnTo>
                    <a:pt x="843" y="282"/>
                  </a:lnTo>
                  <a:lnTo>
                    <a:pt x="834" y="284"/>
                  </a:lnTo>
                  <a:lnTo>
                    <a:pt x="824" y="288"/>
                  </a:lnTo>
                  <a:lnTo>
                    <a:pt x="818" y="291"/>
                  </a:lnTo>
                  <a:lnTo>
                    <a:pt x="815" y="295"/>
                  </a:lnTo>
                  <a:lnTo>
                    <a:pt x="815" y="299"/>
                  </a:lnTo>
                  <a:lnTo>
                    <a:pt x="816" y="302"/>
                  </a:lnTo>
                  <a:lnTo>
                    <a:pt x="816" y="302"/>
                  </a:lnTo>
                  <a:lnTo>
                    <a:pt x="822" y="304"/>
                  </a:lnTo>
                  <a:lnTo>
                    <a:pt x="825" y="306"/>
                  </a:lnTo>
                  <a:lnTo>
                    <a:pt x="831" y="304"/>
                  </a:lnTo>
                  <a:lnTo>
                    <a:pt x="836" y="302"/>
                  </a:lnTo>
                  <a:lnTo>
                    <a:pt x="847" y="297"/>
                  </a:lnTo>
                  <a:lnTo>
                    <a:pt x="856" y="291"/>
                  </a:lnTo>
                  <a:lnTo>
                    <a:pt x="856" y="291"/>
                  </a:lnTo>
                  <a:lnTo>
                    <a:pt x="869" y="286"/>
                  </a:lnTo>
                  <a:lnTo>
                    <a:pt x="876" y="284"/>
                  </a:lnTo>
                  <a:lnTo>
                    <a:pt x="883" y="284"/>
                  </a:lnTo>
                  <a:lnTo>
                    <a:pt x="883" y="284"/>
                  </a:lnTo>
                  <a:lnTo>
                    <a:pt x="894" y="284"/>
                  </a:lnTo>
                  <a:lnTo>
                    <a:pt x="905" y="282"/>
                  </a:lnTo>
                  <a:lnTo>
                    <a:pt x="905" y="282"/>
                  </a:lnTo>
                  <a:lnTo>
                    <a:pt x="912" y="280"/>
                  </a:lnTo>
                  <a:lnTo>
                    <a:pt x="923" y="275"/>
                  </a:lnTo>
                  <a:lnTo>
                    <a:pt x="932" y="270"/>
                  </a:lnTo>
                  <a:lnTo>
                    <a:pt x="934" y="264"/>
                  </a:lnTo>
                  <a:lnTo>
                    <a:pt x="936" y="261"/>
                  </a:lnTo>
                  <a:lnTo>
                    <a:pt x="936" y="261"/>
                  </a:lnTo>
                  <a:lnTo>
                    <a:pt x="936" y="255"/>
                  </a:lnTo>
                  <a:lnTo>
                    <a:pt x="934" y="248"/>
                  </a:lnTo>
                  <a:lnTo>
                    <a:pt x="932" y="246"/>
                  </a:lnTo>
                  <a:lnTo>
                    <a:pt x="930" y="246"/>
                  </a:lnTo>
                  <a:lnTo>
                    <a:pt x="927" y="246"/>
                  </a:lnTo>
                  <a:lnTo>
                    <a:pt x="925" y="250"/>
                  </a:lnTo>
                  <a:lnTo>
                    <a:pt x="925" y="250"/>
                  </a:lnTo>
                  <a:lnTo>
                    <a:pt x="921" y="257"/>
                  </a:lnTo>
                  <a:lnTo>
                    <a:pt x="919" y="259"/>
                  </a:lnTo>
                  <a:lnTo>
                    <a:pt x="914" y="259"/>
                  </a:lnTo>
                  <a:lnTo>
                    <a:pt x="914" y="259"/>
                  </a:lnTo>
                  <a:lnTo>
                    <a:pt x="912" y="255"/>
                  </a:lnTo>
                  <a:lnTo>
                    <a:pt x="910" y="250"/>
                  </a:lnTo>
                  <a:lnTo>
                    <a:pt x="909" y="246"/>
                  </a:lnTo>
                  <a:lnTo>
                    <a:pt x="907" y="241"/>
                  </a:lnTo>
                  <a:lnTo>
                    <a:pt x="907" y="241"/>
                  </a:lnTo>
                  <a:lnTo>
                    <a:pt x="900" y="235"/>
                  </a:lnTo>
                  <a:lnTo>
                    <a:pt x="900" y="235"/>
                  </a:lnTo>
                  <a:lnTo>
                    <a:pt x="892" y="226"/>
                  </a:lnTo>
                  <a:lnTo>
                    <a:pt x="892" y="226"/>
                  </a:lnTo>
                  <a:lnTo>
                    <a:pt x="887" y="224"/>
                  </a:lnTo>
                  <a:lnTo>
                    <a:pt x="883" y="223"/>
                  </a:lnTo>
                  <a:lnTo>
                    <a:pt x="883" y="223"/>
                  </a:lnTo>
                  <a:lnTo>
                    <a:pt x="878" y="224"/>
                  </a:lnTo>
                  <a:lnTo>
                    <a:pt x="876" y="226"/>
                  </a:lnTo>
                  <a:lnTo>
                    <a:pt x="874" y="228"/>
                  </a:lnTo>
                  <a:lnTo>
                    <a:pt x="874" y="228"/>
                  </a:lnTo>
                  <a:lnTo>
                    <a:pt x="874" y="233"/>
                  </a:lnTo>
                  <a:lnTo>
                    <a:pt x="876" y="235"/>
                  </a:lnTo>
                  <a:lnTo>
                    <a:pt x="881" y="242"/>
                  </a:lnTo>
                  <a:lnTo>
                    <a:pt x="887" y="248"/>
                  </a:lnTo>
                  <a:lnTo>
                    <a:pt x="889" y="252"/>
                  </a:lnTo>
                  <a:lnTo>
                    <a:pt x="891" y="255"/>
                  </a:lnTo>
                  <a:lnTo>
                    <a:pt x="891" y="255"/>
                  </a:lnTo>
                  <a:lnTo>
                    <a:pt x="889" y="259"/>
                  </a:lnTo>
                  <a:lnTo>
                    <a:pt x="887" y="261"/>
                  </a:lnTo>
                  <a:lnTo>
                    <a:pt x="881" y="264"/>
                  </a:lnTo>
                  <a:lnTo>
                    <a:pt x="874" y="266"/>
                  </a:lnTo>
                  <a:lnTo>
                    <a:pt x="869" y="266"/>
                  </a:lnTo>
                  <a:lnTo>
                    <a:pt x="869" y="266"/>
                  </a:lnTo>
                  <a:lnTo>
                    <a:pt x="862" y="264"/>
                  </a:lnTo>
                  <a:lnTo>
                    <a:pt x="856" y="259"/>
                  </a:lnTo>
                  <a:lnTo>
                    <a:pt x="851" y="255"/>
                  </a:lnTo>
                  <a:lnTo>
                    <a:pt x="843" y="252"/>
                  </a:lnTo>
                  <a:lnTo>
                    <a:pt x="843" y="252"/>
                  </a:lnTo>
                  <a:lnTo>
                    <a:pt x="838" y="252"/>
                  </a:lnTo>
                  <a:lnTo>
                    <a:pt x="833" y="252"/>
                  </a:lnTo>
                  <a:lnTo>
                    <a:pt x="833" y="252"/>
                  </a:lnTo>
                  <a:lnTo>
                    <a:pt x="825" y="248"/>
                  </a:lnTo>
                  <a:lnTo>
                    <a:pt x="820" y="244"/>
                  </a:lnTo>
                  <a:lnTo>
                    <a:pt x="820" y="244"/>
                  </a:lnTo>
                  <a:lnTo>
                    <a:pt x="813" y="242"/>
                  </a:lnTo>
                  <a:lnTo>
                    <a:pt x="807" y="242"/>
                  </a:lnTo>
                  <a:lnTo>
                    <a:pt x="795" y="244"/>
                  </a:lnTo>
                  <a:lnTo>
                    <a:pt x="795" y="244"/>
                  </a:lnTo>
                  <a:lnTo>
                    <a:pt x="787" y="246"/>
                  </a:lnTo>
                  <a:lnTo>
                    <a:pt x="782" y="248"/>
                  </a:lnTo>
                  <a:lnTo>
                    <a:pt x="778" y="252"/>
                  </a:lnTo>
                  <a:lnTo>
                    <a:pt x="776" y="259"/>
                  </a:lnTo>
                  <a:lnTo>
                    <a:pt x="776" y="259"/>
                  </a:lnTo>
                  <a:close/>
                  <a:moveTo>
                    <a:pt x="952" y="166"/>
                  </a:moveTo>
                  <a:lnTo>
                    <a:pt x="952" y="166"/>
                  </a:lnTo>
                  <a:lnTo>
                    <a:pt x="956" y="170"/>
                  </a:lnTo>
                  <a:lnTo>
                    <a:pt x="959" y="176"/>
                  </a:lnTo>
                  <a:lnTo>
                    <a:pt x="959" y="176"/>
                  </a:lnTo>
                  <a:lnTo>
                    <a:pt x="965" y="179"/>
                  </a:lnTo>
                  <a:lnTo>
                    <a:pt x="972" y="179"/>
                  </a:lnTo>
                  <a:lnTo>
                    <a:pt x="985" y="177"/>
                  </a:lnTo>
                  <a:lnTo>
                    <a:pt x="985" y="177"/>
                  </a:lnTo>
                  <a:lnTo>
                    <a:pt x="990" y="177"/>
                  </a:lnTo>
                  <a:lnTo>
                    <a:pt x="996" y="177"/>
                  </a:lnTo>
                  <a:lnTo>
                    <a:pt x="999" y="179"/>
                  </a:lnTo>
                  <a:lnTo>
                    <a:pt x="1005" y="183"/>
                  </a:lnTo>
                  <a:lnTo>
                    <a:pt x="1005" y="183"/>
                  </a:lnTo>
                  <a:lnTo>
                    <a:pt x="1017" y="195"/>
                  </a:lnTo>
                  <a:lnTo>
                    <a:pt x="1024" y="201"/>
                  </a:lnTo>
                  <a:lnTo>
                    <a:pt x="1034" y="203"/>
                  </a:lnTo>
                  <a:lnTo>
                    <a:pt x="1034" y="203"/>
                  </a:lnTo>
                  <a:lnTo>
                    <a:pt x="1037" y="201"/>
                  </a:lnTo>
                  <a:lnTo>
                    <a:pt x="1039" y="197"/>
                  </a:lnTo>
                  <a:lnTo>
                    <a:pt x="1039" y="194"/>
                  </a:lnTo>
                  <a:lnTo>
                    <a:pt x="1037" y="190"/>
                  </a:lnTo>
                  <a:lnTo>
                    <a:pt x="1037" y="190"/>
                  </a:lnTo>
                  <a:lnTo>
                    <a:pt x="1034" y="185"/>
                  </a:lnTo>
                  <a:lnTo>
                    <a:pt x="1028" y="181"/>
                  </a:lnTo>
                  <a:lnTo>
                    <a:pt x="1015" y="176"/>
                  </a:lnTo>
                  <a:lnTo>
                    <a:pt x="1015" y="176"/>
                  </a:lnTo>
                  <a:lnTo>
                    <a:pt x="1008" y="170"/>
                  </a:lnTo>
                  <a:lnTo>
                    <a:pt x="1001" y="165"/>
                  </a:lnTo>
                  <a:lnTo>
                    <a:pt x="1001" y="165"/>
                  </a:lnTo>
                  <a:lnTo>
                    <a:pt x="992" y="161"/>
                  </a:lnTo>
                  <a:lnTo>
                    <a:pt x="976" y="156"/>
                  </a:lnTo>
                  <a:lnTo>
                    <a:pt x="959" y="154"/>
                  </a:lnTo>
                  <a:lnTo>
                    <a:pt x="952" y="154"/>
                  </a:lnTo>
                  <a:lnTo>
                    <a:pt x="947" y="156"/>
                  </a:lnTo>
                  <a:lnTo>
                    <a:pt x="947" y="156"/>
                  </a:lnTo>
                  <a:lnTo>
                    <a:pt x="945" y="157"/>
                  </a:lnTo>
                  <a:lnTo>
                    <a:pt x="945" y="161"/>
                  </a:lnTo>
                  <a:lnTo>
                    <a:pt x="945" y="161"/>
                  </a:lnTo>
                  <a:lnTo>
                    <a:pt x="947" y="165"/>
                  </a:lnTo>
                  <a:lnTo>
                    <a:pt x="952" y="166"/>
                  </a:lnTo>
                  <a:lnTo>
                    <a:pt x="952" y="166"/>
                  </a:lnTo>
                  <a:close/>
                  <a:moveTo>
                    <a:pt x="918" y="346"/>
                  </a:moveTo>
                  <a:lnTo>
                    <a:pt x="918" y="346"/>
                  </a:lnTo>
                  <a:lnTo>
                    <a:pt x="923" y="353"/>
                  </a:lnTo>
                  <a:lnTo>
                    <a:pt x="930" y="358"/>
                  </a:lnTo>
                  <a:lnTo>
                    <a:pt x="930" y="358"/>
                  </a:lnTo>
                  <a:lnTo>
                    <a:pt x="936" y="360"/>
                  </a:lnTo>
                  <a:lnTo>
                    <a:pt x="938" y="362"/>
                  </a:lnTo>
                  <a:lnTo>
                    <a:pt x="938" y="366"/>
                  </a:lnTo>
                  <a:lnTo>
                    <a:pt x="938" y="366"/>
                  </a:lnTo>
                  <a:lnTo>
                    <a:pt x="932" y="367"/>
                  </a:lnTo>
                  <a:lnTo>
                    <a:pt x="929" y="366"/>
                  </a:lnTo>
                  <a:lnTo>
                    <a:pt x="923" y="366"/>
                  </a:lnTo>
                  <a:lnTo>
                    <a:pt x="919" y="367"/>
                  </a:lnTo>
                  <a:lnTo>
                    <a:pt x="919" y="367"/>
                  </a:lnTo>
                  <a:lnTo>
                    <a:pt x="918" y="369"/>
                  </a:lnTo>
                  <a:lnTo>
                    <a:pt x="914" y="375"/>
                  </a:lnTo>
                  <a:lnTo>
                    <a:pt x="910" y="378"/>
                  </a:lnTo>
                  <a:lnTo>
                    <a:pt x="907" y="378"/>
                  </a:lnTo>
                  <a:lnTo>
                    <a:pt x="907" y="378"/>
                  </a:lnTo>
                  <a:lnTo>
                    <a:pt x="905" y="376"/>
                  </a:lnTo>
                  <a:lnTo>
                    <a:pt x="903" y="371"/>
                  </a:lnTo>
                  <a:lnTo>
                    <a:pt x="903" y="367"/>
                  </a:lnTo>
                  <a:lnTo>
                    <a:pt x="903" y="364"/>
                  </a:lnTo>
                  <a:lnTo>
                    <a:pt x="903" y="364"/>
                  </a:lnTo>
                  <a:lnTo>
                    <a:pt x="909" y="360"/>
                  </a:lnTo>
                  <a:lnTo>
                    <a:pt x="910" y="356"/>
                  </a:lnTo>
                  <a:lnTo>
                    <a:pt x="912" y="355"/>
                  </a:lnTo>
                  <a:lnTo>
                    <a:pt x="912" y="355"/>
                  </a:lnTo>
                  <a:lnTo>
                    <a:pt x="910" y="351"/>
                  </a:lnTo>
                  <a:lnTo>
                    <a:pt x="909" y="349"/>
                  </a:lnTo>
                  <a:lnTo>
                    <a:pt x="905" y="344"/>
                  </a:lnTo>
                  <a:lnTo>
                    <a:pt x="905" y="344"/>
                  </a:lnTo>
                  <a:lnTo>
                    <a:pt x="900" y="342"/>
                  </a:lnTo>
                  <a:lnTo>
                    <a:pt x="894" y="344"/>
                  </a:lnTo>
                  <a:lnTo>
                    <a:pt x="883" y="349"/>
                  </a:lnTo>
                  <a:lnTo>
                    <a:pt x="878" y="353"/>
                  </a:lnTo>
                  <a:lnTo>
                    <a:pt x="874" y="353"/>
                  </a:lnTo>
                  <a:lnTo>
                    <a:pt x="869" y="351"/>
                  </a:lnTo>
                  <a:lnTo>
                    <a:pt x="865" y="344"/>
                  </a:lnTo>
                  <a:lnTo>
                    <a:pt x="865" y="344"/>
                  </a:lnTo>
                  <a:lnTo>
                    <a:pt x="865" y="340"/>
                  </a:lnTo>
                  <a:lnTo>
                    <a:pt x="863" y="338"/>
                  </a:lnTo>
                  <a:lnTo>
                    <a:pt x="863" y="338"/>
                  </a:lnTo>
                  <a:lnTo>
                    <a:pt x="858" y="335"/>
                  </a:lnTo>
                  <a:lnTo>
                    <a:pt x="853" y="335"/>
                  </a:lnTo>
                  <a:lnTo>
                    <a:pt x="853" y="335"/>
                  </a:lnTo>
                  <a:lnTo>
                    <a:pt x="849" y="335"/>
                  </a:lnTo>
                  <a:lnTo>
                    <a:pt x="847" y="337"/>
                  </a:lnTo>
                  <a:lnTo>
                    <a:pt x="845" y="342"/>
                  </a:lnTo>
                  <a:lnTo>
                    <a:pt x="845" y="349"/>
                  </a:lnTo>
                  <a:lnTo>
                    <a:pt x="845" y="353"/>
                  </a:lnTo>
                  <a:lnTo>
                    <a:pt x="842" y="355"/>
                  </a:lnTo>
                  <a:lnTo>
                    <a:pt x="842" y="355"/>
                  </a:lnTo>
                  <a:lnTo>
                    <a:pt x="836" y="356"/>
                  </a:lnTo>
                  <a:lnTo>
                    <a:pt x="831" y="356"/>
                  </a:lnTo>
                  <a:lnTo>
                    <a:pt x="825" y="353"/>
                  </a:lnTo>
                  <a:lnTo>
                    <a:pt x="822" y="347"/>
                  </a:lnTo>
                  <a:lnTo>
                    <a:pt x="822" y="347"/>
                  </a:lnTo>
                  <a:lnTo>
                    <a:pt x="818" y="338"/>
                  </a:lnTo>
                  <a:lnTo>
                    <a:pt x="816" y="335"/>
                  </a:lnTo>
                  <a:lnTo>
                    <a:pt x="811" y="333"/>
                  </a:lnTo>
                  <a:lnTo>
                    <a:pt x="811" y="333"/>
                  </a:lnTo>
                  <a:lnTo>
                    <a:pt x="805" y="335"/>
                  </a:lnTo>
                  <a:lnTo>
                    <a:pt x="805" y="335"/>
                  </a:lnTo>
                  <a:lnTo>
                    <a:pt x="796" y="338"/>
                  </a:lnTo>
                  <a:lnTo>
                    <a:pt x="793" y="342"/>
                  </a:lnTo>
                  <a:lnTo>
                    <a:pt x="787" y="344"/>
                  </a:lnTo>
                  <a:lnTo>
                    <a:pt x="787" y="344"/>
                  </a:lnTo>
                  <a:lnTo>
                    <a:pt x="773" y="347"/>
                  </a:lnTo>
                  <a:lnTo>
                    <a:pt x="767" y="351"/>
                  </a:lnTo>
                  <a:lnTo>
                    <a:pt x="762" y="355"/>
                  </a:lnTo>
                  <a:lnTo>
                    <a:pt x="762" y="355"/>
                  </a:lnTo>
                  <a:lnTo>
                    <a:pt x="758" y="360"/>
                  </a:lnTo>
                  <a:lnTo>
                    <a:pt x="755" y="364"/>
                  </a:lnTo>
                  <a:lnTo>
                    <a:pt x="755" y="364"/>
                  </a:lnTo>
                  <a:lnTo>
                    <a:pt x="749" y="367"/>
                  </a:lnTo>
                  <a:lnTo>
                    <a:pt x="748" y="371"/>
                  </a:lnTo>
                  <a:lnTo>
                    <a:pt x="746" y="375"/>
                  </a:lnTo>
                  <a:lnTo>
                    <a:pt x="746" y="375"/>
                  </a:lnTo>
                  <a:lnTo>
                    <a:pt x="748" y="378"/>
                  </a:lnTo>
                  <a:lnTo>
                    <a:pt x="749" y="380"/>
                  </a:lnTo>
                  <a:lnTo>
                    <a:pt x="753" y="384"/>
                  </a:lnTo>
                  <a:lnTo>
                    <a:pt x="760" y="384"/>
                  </a:lnTo>
                  <a:lnTo>
                    <a:pt x="766" y="385"/>
                  </a:lnTo>
                  <a:lnTo>
                    <a:pt x="766" y="385"/>
                  </a:lnTo>
                  <a:lnTo>
                    <a:pt x="782" y="382"/>
                  </a:lnTo>
                  <a:lnTo>
                    <a:pt x="782" y="382"/>
                  </a:lnTo>
                  <a:lnTo>
                    <a:pt x="795" y="382"/>
                  </a:lnTo>
                  <a:lnTo>
                    <a:pt x="807" y="384"/>
                  </a:lnTo>
                  <a:lnTo>
                    <a:pt x="807" y="384"/>
                  </a:lnTo>
                  <a:lnTo>
                    <a:pt x="807" y="387"/>
                  </a:lnTo>
                  <a:lnTo>
                    <a:pt x="807" y="389"/>
                  </a:lnTo>
                  <a:lnTo>
                    <a:pt x="802" y="393"/>
                  </a:lnTo>
                  <a:lnTo>
                    <a:pt x="795" y="394"/>
                  </a:lnTo>
                  <a:lnTo>
                    <a:pt x="786" y="394"/>
                  </a:lnTo>
                  <a:lnTo>
                    <a:pt x="776" y="396"/>
                  </a:lnTo>
                  <a:lnTo>
                    <a:pt x="769" y="398"/>
                  </a:lnTo>
                  <a:lnTo>
                    <a:pt x="764" y="400"/>
                  </a:lnTo>
                  <a:lnTo>
                    <a:pt x="762" y="402"/>
                  </a:lnTo>
                  <a:lnTo>
                    <a:pt x="762" y="405"/>
                  </a:lnTo>
                  <a:lnTo>
                    <a:pt x="762" y="405"/>
                  </a:lnTo>
                  <a:lnTo>
                    <a:pt x="764" y="409"/>
                  </a:lnTo>
                  <a:lnTo>
                    <a:pt x="769" y="411"/>
                  </a:lnTo>
                  <a:lnTo>
                    <a:pt x="775" y="411"/>
                  </a:lnTo>
                  <a:lnTo>
                    <a:pt x="784" y="411"/>
                  </a:lnTo>
                  <a:lnTo>
                    <a:pt x="798" y="407"/>
                  </a:lnTo>
                  <a:lnTo>
                    <a:pt x="809" y="405"/>
                  </a:lnTo>
                  <a:lnTo>
                    <a:pt x="809" y="405"/>
                  </a:lnTo>
                  <a:lnTo>
                    <a:pt x="818" y="402"/>
                  </a:lnTo>
                  <a:lnTo>
                    <a:pt x="829" y="400"/>
                  </a:lnTo>
                  <a:lnTo>
                    <a:pt x="834" y="400"/>
                  </a:lnTo>
                  <a:lnTo>
                    <a:pt x="840" y="402"/>
                  </a:lnTo>
                  <a:lnTo>
                    <a:pt x="845" y="404"/>
                  </a:lnTo>
                  <a:lnTo>
                    <a:pt x="849" y="407"/>
                  </a:lnTo>
                  <a:lnTo>
                    <a:pt x="849" y="407"/>
                  </a:lnTo>
                  <a:lnTo>
                    <a:pt x="851" y="411"/>
                  </a:lnTo>
                  <a:lnTo>
                    <a:pt x="851" y="414"/>
                  </a:lnTo>
                  <a:lnTo>
                    <a:pt x="851" y="416"/>
                  </a:lnTo>
                  <a:lnTo>
                    <a:pt x="849" y="418"/>
                  </a:lnTo>
                  <a:lnTo>
                    <a:pt x="842" y="420"/>
                  </a:lnTo>
                  <a:lnTo>
                    <a:pt x="834" y="420"/>
                  </a:lnTo>
                  <a:lnTo>
                    <a:pt x="834" y="420"/>
                  </a:lnTo>
                  <a:lnTo>
                    <a:pt x="820" y="420"/>
                  </a:lnTo>
                  <a:lnTo>
                    <a:pt x="798" y="422"/>
                  </a:lnTo>
                  <a:lnTo>
                    <a:pt x="787" y="423"/>
                  </a:lnTo>
                  <a:lnTo>
                    <a:pt x="780" y="427"/>
                  </a:lnTo>
                  <a:lnTo>
                    <a:pt x="778" y="429"/>
                  </a:lnTo>
                  <a:lnTo>
                    <a:pt x="778" y="432"/>
                  </a:lnTo>
                  <a:lnTo>
                    <a:pt x="778" y="436"/>
                  </a:lnTo>
                  <a:lnTo>
                    <a:pt x="780" y="442"/>
                  </a:lnTo>
                  <a:lnTo>
                    <a:pt x="780" y="442"/>
                  </a:lnTo>
                  <a:lnTo>
                    <a:pt x="782" y="445"/>
                  </a:lnTo>
                  <a:lnTo>
                    <a:pt x="786" y="449"/>
                  </a:lnTo>
                  <a:lnTo>
                    <a:pt x="795" y="452"/>
                  </a:lnTo>
                  <a:lnTo>
                    <a:pt x="795" y="452"/>
                  </a:lnTo>
                  <a:lnTo>
                    <a:pt x="809" y="460"/>
                  </a:lnTo>
                  <a:lnTo>
                    <a:pt x="824" y="465"/>
                  </a:lnTo>
                  <a:lnTo>
                    <a:pt x="824" y="465"/>
                  </a:lnTo>
                  <a:lnTo>
                    <a:pt x="834" y="465"/>
                  </a:lnTo>
                  <a:lnTo>
                    <a:pt x="843" y="465"/>
                  </a:lnTo>
                  <a:lnTo>
                    <a:pt x="863" y="461"/>
                  </a:lnTo>
                  <a:lnTo>
                    <a:pt x="863" y="461"/>
                  </a:lnTo>
                  <a:lnTo>
                    <a:pt x="872" y="460"/>
                  </a:lnTo>
                  <a:lnTo>
                    <a:pt x="880" y="456"/>
                  </a:lnTo>
                  <a:lnTo>
                    <a:pt x="880" y="456"/>
                  </a:lnTo>
                  <a:lnTo>
                    <a:pt x="891" y="451"/>
                  </a:lnTo>
                  <a:lnTo>
                    <a:pt x="901" y="447"/>
                  </a:lnTo>
                  <a:lnTo>
                    <a:pt x="901" y="447"/>
                  </a:lnTo>
                  <a:lnTo>
                    <a:pt x="914" y="445"/>
                  </a:lnTo>
                  <a:lnTo>
                    <a:pt x="927" y="443"/>
                  </a:lnTo>
                  <a:lnTo>
                    <a:pt x="927" y="443"/>
                  </a:lnTo>
                  <a:lnTo>
                    <a:pt x="930" y="443"/>
                  </a:lnTo>
                  <a:lnTo>
                    <a:pt x="932" y="440"/>
                  </a:lnTo>
                  <a:lnTo>
                    <a:pt x="936" y="438"/>
                  </a:lnTo>
                  <a:lnTo>
                    <a:pt x="939" y="438"/>
                  </a:lnTo>
                  <a:lnTo>
                    <a:pt x="939" y="438"/>
                  </a:lnTo>
                  <a:lnTo>
                    <a:pt x="945" y="440"/>
                  </a:lnTo>
                  <a:lnTo>
                    <a:pt x="948" y="443"/>
                  </a:lnTo>
                  <a:lnTo>
                    <a:pt x="956" y="452"/>
                  </a:lnTo>
                  <a:lnTo>
                    <a:pt x="956" y="452"/>
                  </a:lnTo>
                  <a:lnTo>
                    <a:pt x="963" y="458"/>
                  </a:lnTo>
                  <a:lnTo>
                    <a:pt x="972" y="461"/>
                  </a:lnTo>
                  <a:lnTo>
                    <a:pt x="979" y="463"/>
                  </a:lnTo>
                  <a:lnTo>
                    <a:pt x="988" y="463"/>
                  </a:lnTo>
                  <a:lnTo>
                    <a:pt x="988" y="463"/>
                  </a:lnTo>
                  <a:lnTo>
                    <a:pt x="994" y="461"/>
                  </a:lnTo>
                  <a:lnTo>
                    <a:pt x="997" y="460"/>
                  </a:lnTo>
                  <a:lnTo>
                    <a:pt x="999" y="456"/>
                  </a:lnTo>
                  <a:lnTo>
                    <a:pt x="996" y="452"/>
                  </a:lnTo>
                  <a:lnTo>
                    <a:pt x="996" y="452"/>
                  </a:lnTo>
                  <a:lnTo>
                    <a:pt x="986" y="447"/>
                  </a:lnTo>
                  <a:lnTo>
                    <a:pt x="983" y="443"/>
                  </a:lnTo>
                  <a:lnTo>
                    <a:pt x="983" y="442"/>
                  </a:lnTo>
                  <a:lnTo>
                    <a:pt x="985" y="440"/>
                  </a:lnTo>
                  <a:lnTo>
                    <a:pt x="985" y="440"/>
                  </a:lnTo>
                  <a:lnTo>
                    <a:pt x="988" y="438"/>
                  </a:lnTo>
                  <a:lnTo>
                    <a:pt x="994" y="438"/>
                  </a:lnTo>
                  <a:lnTo>
                    <a:pt x="1006" y="438"/>
                  </a:lnTo>
                  <a:lnTo>
                    <a:pt x="1012" y="438"/>
                  </a:lnTo>
                  <a:lnTo>
                    <a:pt x="1015" y="436"/>
                  </a:lnTo>
                  <a:lnTo>
                    <a:pt x="1017" y="432"/>
                  </a:lnTo>
                  <a:lnTo>
                    <a:pt x="1015" y="427"/>
                  </a:lnTo>
                  <a:lnTo>
                    <a:pt x="1015" y="427"/>
                  </a:lnTo>
                  <a:lnTo>
                    <a:pt x="1010" y="422"/>
                  </a:lnTo>
                  <a:lnTo>
                    <a:pt x="1003" y="418"/>
                  </a:lnTo>
                  <a:lnTo>
                    <a:pt x="990" y="414"/>
                  </a:lnTo>
                  <a:lnTo>
                    <a:pt x="990" y="414"/>
                  </a:lnTo>
                  <a:lnTo>
                    <a:pt x="974" y="407"/>
                  </a:lnTo>
                  <a:lnTo>
                    <a:pt x="968" y="402"/>
                  </a:lnTo>
                  <a:lnTo>
                    <a:pt x="961" y="396"/>
                  </a:lnTo>
                  <a:lnTo>
                    <a:pt x="961" y="396"/>
                  </a:lnTo>
                  <a:lnTo>
                    <a:pt x="957" y="391"/>
                  </a:lnTo>
                  <a:lnTo>
                    <a:pt x="956" y="384"/>
                  </a:lnTo>
                  <a:lnTo>
                    <a:pt x="956" y="384"/>
                  </a:lnTo>
                  <a:lnTo>
                    <a:pt x="954" y="376"/>
                  </a:lnTo>
                  <a:lnTo>
                    <a:pt x="954" y="373"/>
                  </a:lnTo>
                  <a:lnTo>
                    <a:pt x="952" y="369"/>
                  </a:lnTo>
                  <a:lnTo>
                    <a:pt x="952" y="369"/>
                  </a:lnTo>
                  <a:lnTo>
                    <a:pt x="947" y="367"/>
                  </a:lnTo>
                  <a:lnTo>
                    <a:pt x="945" y="366"/>
                  </a:lnTo>
                  <a:lnTo>
                    <a:pt x="943" y="362"/>
                  </a:lnTo>
                  <a:lnTo>
                    <a:pt x="943" y="362"/>
                  </a:lnTo>
                  <a:lnTo>
                    <a:pt x="943" y="358"/>
                  </a:lnTo>
                  <a:lnTo>
                    <a:pt x="945" y="356"/>
                  </a:lnTo>
                  <a:lnTo>
                    <a:pt x="945" y="353"/>
                  </a:lnTo>
                  <a:lnTo>
                    <a:pt x="945" y="349"/>
                  </a:lnTo>
                  <a:lnTo>
                    <a:pt x="945" y="349"/>
                  </a:lnTo>
                  <a:lnTo>
                    <a:pt x="939" y="340"/>
                  </a:lnTo>
                  <a:lnTo>
                    <a:pt x="932" y="335"/>
                  </a:lnTo>
                  <a:lnTo>
                    <a:pt x="932" y="335"/>
                  </a:lnTo>
                  <a:lnTo>
                    <a:pt x="927" y="333"/>
                  </a:lnTo>
                  <a:lnTo>
                    <a:pt x="921" y="337"/>
                  </a:lnTo>
                  <a:lnTo>
                    <a:pt x="918" y="340"/>
                  </a:lnTo>
                  <a:lnTo>
                    <a:pt x="918" y="344"/>
                  </a:lnTo>
                  <a:lnTo>
                    <a:pt x="918" y="346"/>
                  </a:lnTo>
                  <a:lnTo>
                    <a:pt x="918" y="346"/>
                  </a:lnTo>
                  <a:close/>
                  <a:moveTo>
                    <a:pt x="858" y="223"/>
                  </a:moveTo>
                  <a:lnTo>
                    <a:pt x="858" y="223"/>
                  </a:lnTo>
                  <a:lnTo>
                    <a:pt x="865" y="221"/>
                  </a:lnTo>
                  <a:lnTo>
                    <a:pt x="869" y="219"/>
                  </a:lnTo>
                  <a:lnTo>
                    <a:pt x="871" y="217"/>
                  </a:lnTo>
                  <a:lnTo>
                    <a:pt x="871" y="217"/>
                  </a:lnTo>
                  <a:lnTo>
                    <a:pt x="872" y="212"/>
                  </a:lnTo>
                  <a:lnTo>
                    <a:pt x="874" y="208"/>
                  </a:lnTo>
                  <a:lnTo>
                    <a:pt x="874" y="203"/>
                  </a:lnTo>
                  <a:lnTo>
                    <a:pt x="876" y="199"/>
                  </a:lnTo>
                  <a:lnTo>
                    <a:pt x="876" y="199"/>
                  </a:lnTo>
                  <a:lnTo>
                    <a:pt x="880" y="195"/>
                  </a:lnTo>
                  <a:lnTo>
                    <a:pt x="881" y="194"/>
                  </a:lnTo>
                  <a:lnTo>
                    <a:pt x="883" y="192"/>
                  </a:lnTo>
                  <a:lnTo>
                    <a:pt x="883" y="192"/>
                  </a:lnTo>
                  <a:lnTo>
                    <a:pt x="881" y="190"/>
                  </a:lnTo>
                  <a:lnTo>
                    <a:pt x="878" y="186"/>
                  </a:lnTo>
                  <a:lnTo>
                    <a:pt x="869" y="185"/>
                  </a:lnTo>
                  <a:lnTo>
                    <a:pt x="869" y="185"/>
                  </a:lnTo>
                  <a:lnTo>
                    <a:pt x="863" y="186"/>
                  </a:lnTo>
                  <a:lnTo>
                    <a:pt x="858" y="190"/>
                  </a:lnTo>
                  <a:lnTo>
                    <a:pt x="858" y="190"/>
                  </a:lnTo>
                  <a:lnTo>
                    <a:pt x="851" y="195"/>
                  </a:lnTo>
                  <a:lnTo>
                    <a:pt x="843" y="199"/>
                  </a:lnTo>
                  <a:lnTo>
                    <a:pt x="843" y="199"/>
                  </a:lnTo>
                  <a:lnTo>
                    <a:pt x="838" y="201"/>
                  </a:lnTo>
                  <a:lnTo>
                    <a:pt x="834" y="201"/>
                  </a:lnTo>
                  <a:lnTo>
                    <a:pt x="833" y="203"/>
                  </a:lnTo>
                  <a:lnTo>
                    <a:pt x="833" y="203"/>
                  </a:lnTo>
                  <a:lnTo>
                    <a:pt x="831" y="208"/>
                  </a:lnTo>
                  <a:lnTo>
                    <a:pt x="831" y="212"/>
                  </a:lnTo>
                  <a:lnTo>
                    <a:pt x="833" y="215"/>
                  </a:lnTo>
                  <a:lnTo>
                    <a:pt x="838" y="219"/>
                  </a:lnTo>
                  <a:lnTo>
                    <a:pt x="849" y="221"/>
                  </a:lnTo>
                  <a:lnTo>
                    <a:pt x="858" y="223"/>
                  </a:lnTo>
                  <a:lnTo>
                    <a:pt x="858" y="223"/>
                  </a:lnTo>
                  <a:close/>
                  <a:moveTo>
                    <a:pt x="872" y="181"/>
                  </a:moveTo>
                  <a:lnTo>
                    <a:pt x="872" y="181"/>
                  </a:lnTo>
                  <a:lnTo>
                    <a:pt x="876" y="183"/>
                  </a:lnTo>
                  <a:lnTo>
                    <a:pt x="880" y="183"/>
                  </a:lnTo>
                  <a:lnTo>
                    <a:pt x="883" y="183"/>
                  </a:lnTo>
                  <a:lnTo>
                    <a:pt x="883" y="183"/>
                  </a:lnTo>
                  <a:lnTo>
                    <a:pt x="889" y="181"/>
                  </a:lnTo>
                  <a:lnTo>
                    <a:pt x="892" y="176"/>
                  </a:lnTo>
                  <a:lnTo>
                    <a:pt x="891" y="170"/>
                  </a:lnTo>
                  <a:lnTo>
                    <a:pt x="887" y="166"/>
                  </a:lnTo>
                  <a:lnTo>
                    <a:pt x="887" y="166"/>
                  </a:lnTo>
                  <a:lnTo>
                    <a:pt x="883" y="165"/>
                  </a:lnTo>
                  <a:lnTo>
                    <a:pt x="880" y="165"/>
                  </a:lnTo>
                  <a:lnTo>
                    <a:pt x="880" y="165"/>
                  </a:lnTo>
                  <a:lnTo>
                    <a:pt x="872" y="168"/>
                  </a:lnTo>
                  <a:lnTo>
                    <a:pt x="867" y="174"/>
                  </a:lnTo>
                  <a:lnTo>
                    <a:pt x="865" y="176"/>
                  </a:lnTo>
                  <a:lnTo>
                    <a:pt x="867" y="177"/>
                  </a:lnTo>
                  <a:lnTo>
                    <a:pt x="869" y="179"/>
                  </a:lnTo>
                  <a:lnTo>
                    <a:pt x="872" y="181"/>
                  </a:lnTo>
                  <a:lnTo>
                    <a:pt x="872" y="181"/>
                  </a:lnTo>
                  <a:close/>
                  <a:moveTo>
                    <a:pt x="1624" y="532"/>
                  </a:moveTo>
                  <a:lnTo>
                    <a:pt x="1624" y="532"/>
                  </a:lnTo>
                  <a:lnTo>
                    <a:pt x="1624" y="527"/>
                  </a:lnTo>
                  <a:lnTo>
                    <a:pt x="1624" y="521"/>
                  </a:lnTo>
                  <a:lnTo>
                    <a:pt x="1624" y="517"/>
                  </a:lnTo>
                  <a:lnTo>
                    <a:pt x="1620" y="514"/>
                  </a:lnTo>
                  <a:lnTo>
                    <a:pt x="1618" y="510"/>
                  </a:lnTo>
                  <a:lnTo>
                    <a:pt x="1613" y="508"/>
                  </a:lnTo>
                  <a:lnTo>
                    <a:pt x="1604" y="507"/>
                  </a:lnTo>
                  <a:lnTo>
                    <a:pt x="1604" y="507"/>
                  </a:lnTo>
                  <a:lnTo>
                    <a:pt x="1584" y="507"/>
                  </a:lnTo>
                  <a:lnTo>
                    <a:pt x="1575" y="505"/>
                  </a:lnTo>
                  <a:lnTo>
                    <a:pt x="1566" y="501"/>
                  </a:lnTo>
                  <a:lnTo>
                    <a:pt x="1566" y="501"/>
                  </a:lnTo>
                  <a:lnTo>
                    <a:pt x="1548" y="492"/>
                  </a:lnTo>
                  <a:lnTo>
                    <a:pt x="1539" y="489"/>
                  </a:lnTo>
                  <a:lnTo>
                    <a:pt x="1531" y="483"/>
                  </a:lnTo>
                  <a:lnTo>
                    <a:pt x="1531" y="483"/>
                  </a:lnTo>
                  <a:lnTo>
                    <a:pt x="1528" y="478"/>
                  </a:lnTo>
                  <a:lnTo>
                    <a:pt x="1524" y="472"/>
                  </a:lnTo>
                  <a:lnTo>
                    <a:pt x="1519" y="460"/>
                  </a:lnTo>
                  <a:lnTo>
                    <a:pt x="1513" y="447"/>
                  </a:lnTo>
                  <a:lnTo>
                    <a:pt x="1510" y="434"/>
                  </a:lnTo>
                  <a:lnTo>
                    <a:pt x="1510" y="434"/>
                  </a:lnTo>
                  <a:lnTo>
                    <a:pt x="1499" y="418"/>
                  </a:lnTo>
                  <a:lnTo>
                    <a:pt x="1493" y="411"/>
                  </a:lnTo>
                  <a:lnTo>
                    <a:pt x="1486" y="405"/>
                  </a:lnTo>
                  <a:lnTo>
                    <a:pt x="1486" y="405"/>
                  </a:lnTo>
                  <a:lnTo>
                    <a:pt x="1477" y="400"/>
                  </a:lnTo>
                  <a:lnTo>
                    <a:pt x="1466" y="396"/>
                  </a:lnTo>
                  <a:lnTo>
                    <a:pt x="1466" y="396"/>
                  </a:lnTo>
                  <a:lnTo>
                    <a:pt x="1455" y="393"/>
                  </a:lnTo>
                  <a:lnTo>
                    <a:pt x="1455" y="393"/>
                  </a:lnTo>
                  <a:lnTo>
                    <a:pt x="1450" y="391"/>
                  </a:lnTo>
                  <a:lnTo>
                    <a:pt x="1450" y="391"/>
                  </a:lnTo>
                  <a:lnTo>
                    <a:pt x="1450" y="387"/>
                  </a:lnTo>
                  <a:lnTo>
                    <a:pt x="1448" y="387"/>
                  </a:lnTo>
                  <a:lnTo>
                    <a:pt x="1450" y="389"/>
                  </a:lnTo>
                  <a:lnTo>
                    <a:pt x="1450" y="389"/>
                  </a:lnTo>
                  <a:lnTo>
                    <a:pt x="1444" y="385"/>
                  </a:lnTo>
                  <a:lnTo>
                    <a:pt x="1441" y="380"/>
                  </a:lnTo>
                  <a:lnTo>
                    <a:pt x="1432" y="369"/>
                  </a:lnTo>
                  <a:lnTo>
                    <a:pt x="1432" y="369"/>
                  </a:lnTo>
                  <a:lnTo>
                    <a:pt x="1426" y="364"/>
                  </a:lnTo>
                  <a:lnTo>
                    <a:pt x="1419" y="362"/>
                  </a:lnTo>
                  <a:lnTo>
                    <a:pt x="1403" y="358"/>
                  </a:lnTo>
                  <a:lnTo>
                    <a:pt x="1403" y="358"/>
                  </a:lnTo>
                  <a:lnTo>
                    <a:pt x="1390" y="356"/>
                  </a:lnTo>
                  <a:lnTo>
                    <a:pt x="1374" y="353"/>
                  </a:lnTo>
                  <a:lnTo>
                    <a:pt x="1367" y="351"/>
                  </a:lnTo>
                  <a:lnTo>
                    <a:pt x="1361" y="346"/>
                  </a:lnTo>
                  <a:lnTo>
                    <a:pt x="1359" y="340"/>
                  </a:lnTo>
                  <a:lnTo>
                    <a:pt x="1363" y="333"/>
                  </a:lnTo>
                  <a:lnTo>
                    <a:pt x="1363" y="333"/>
                  </a:lnTo>
                  <a:lnTo>
                    <a:pt x="1368" y="328"/>
                  </a:lnTo>
                  <a:lnTo>
                    <a:pt x="1370" y="324"/>
                  </a:lnTo>
                  <a:lnTo>
                    <a:pt x="1372" y="320"/>
                  </a:lnTo>
                  <a:lnTo>
                    <a:pt x="1372" y="320"/>
                  </a:lnTo>
                  <a:lnTo>
                    <a:pt x="1370" y="317"/>
                  </a:lnTo>
                  <a:lnTo>
                    <a:pt x="1368" y="315"/>
                  </a:lnTo>
                  <a:lnTo>
                    <a:pt x="1361" y="313"/>
                  </a:lnTo>
                  <a:lnTo>
                    <a:pt x="1354" y="313"/>
                  </a:lnTo>
                  <a:lnTo>
                    <a:pt x="1348" y="315"/>
                  </a:lnTo>
                  <a:lnTo>
                    <a:pt x="1348" y="315"/>
                  </a:lnTo>
                  <a:lnTo>
                    <a:pt x="1338" y="318"/>
                  </a:lnTo>
                  <a:lnTo>
                    <a:pt x="1325" y="320"/>
                  </a:lnTo>
                  <a:lnTo>
                    <a:pt x="1325" y="320"/>
                  </a:lnTo>
                  <a:lnTo>
                    <a:pt x="1316" y="320"/>
                  </a:lnTo>
                  <a:lnTo>
                    <a:pt x="1305" y="320"/>
                  </a:lnTo>
                  <a:lnTo>
                    <a:pt x="1305" y="320"/>
                  </a:lnTo>
                  <a:lnTo>
                    <a:pt x="1294" y="320"/>
                  </a:lnTo>
                  <a:lnTo>
                    <a:pt x="1281" y="322"/>
                  </a:lnTo>
                  <a:lnTo>
                    <a:pt x="1271" y="328"/>
                  </a:lnTo>
                  <a:lnTo>
                    <a:pt x="1265" y="329"/>
                  </a:lnTo>
                  <a:lnTo>
                    <a:pt x="1263" y="335"/>
                  </a:lnTo>
                  <a:lnTo>
                    <a:pt x="1263" y="335"/>
                  </a:lnTo>
                  <a:lnTo>
                    <a:pt x="1262" y="340"/>
                  </a:lnTo>
                  <a:lnTo>
                    <a:pt x="1263" y="347"/>
                  </a:lnTo>
                  <a:lnTo>
                    <a:pt x="1267" y="362"/>
                  </a:lnTo>
                  <a:lnTo>
                    <a:pt x="1267" y="362"/>
                  </a:lnTo>
                  <a:lnTo>
                    <a:pt x="1271" y="375"/>
                  </a:lnTo>
                  <a:lnTo>
                    <a:pt x="1271" y="382"/>
                  </a:lnTo>
                  <a:lnTo>
                    <a:pt x="1271" y="384"/>
                  </a:lnTo>
                  <a:lnTo>
                    <a:pt x="1269" y="385"/>
                  </a:lnTo>
                  <a:lnTo>
                    <a:pt x="1269" y="385"/>
                  </a:lnTo>
                  <a:lnTo>
                    <a:pt x="1263" y="387"/>
                  </a:lnTo>
                  <a:lnTo>
                    <a:pt x="1258" y="385"/>
                  </a:lnTo>
                  <a:lnTo>
                    <a:pt x="1253" y="384"/>
                  </a:lnTo>
                  <a:lnTo>
                    <a:pt x="1249" y="380"/>
                  </a:lnTo>
                  <a:lnTo>
                    <a:pt x="1249" y="380"/>
                  </a:lnTo>
                  <a:lnTo>
                    <a:pt x="1247" y="375"/>
                  </a:lnTo>
                  <a:lnTo>
                    <a:pt x="1245" y="367"/>
                  </a:lnTo>
                  <a:lnTo>
                    <a:pt x="1245" y="355"/>
                  </a:lnTo>
                  <a:lnTo>
                    <a:pt x="1245" y="355"/>
                  </a:lnTo>
                  <a:lnTo>
                    <a:pt x="1247" y="337"/>
                  </a:lnTo>
                  <a:lnTo>
                    <a:pt x="1247" y="326"/>
                  </a:lnTo>
                  <a:lnTo>
                    <a:pt x="1243" y="322"/>
                  </a:lnTo>
                  <a:lnTo>
                    <a:pt x="1242" y="318"/>
                  </a:lnTo>
                  <a:lnTo>
                    <a:pt x="1242" y="318"/>
                  </a:lnTo>
                  <a:lnTo>
                    <a:pt x="1236" y="317"/>
                  </a:lnTo>
                  <a:lnTo>
                    <a:pt x="1233" y="317"/>
                  </a:lnTo>
                  <a:lnTo>
                    <a:pt x="1227" y="317"/>
                  </a:lnTo>
                  <a:lnTo>
                    <a:pt x="1224" y="318"/>
                  </a:lnTo>
                  <a:lnTo>
                    <a:pt x="1218" y="326"/>
                  </a:lnTo>
                  <a:lnTo>
                    <a:pt x="1213" y="333"/>
                  </a:lnTo>
                  <a:lnTo>
                    <a:pt x="1213" y="333"/>
                  </a:lnTo>
                  <a:lnTo>
                    <a:pt x="1205" y="344"/>
                  </a:lnTo>
                  <a:lnTo>
                    <a:pt x="1202" y="347"/>
                  </a:lnTo>
                  <a:lnTo>
                    <a:pt x="1198" y="355"/>
                  </a:lnTo>
                  <a:lnTo>
                    <a:pt x="1198" y="355"/>
                  </a:lnTo>
                  <a:lnTo>
                    <a:pt x="1195" y="369"/>
                  </a:lnTo>
                  <a:lnTo>
                    <a:pt x="1195" y="376"/>
                  </a:lnTo>
                  <a:lnTo>
                    <a:pt x="1195" y="380"/>
                  </a:lnTo>
                  <a:lnTo>
                    <a:pt x="1198" y="382"/>
                  </a:lnTo>
                  <a:lnTo>
                    <a:pt x="1198" y="382"/>
                  </a:lnTo>
                  <a:lnTo>
                    <a:pt x="1205" y="387"/>
                  </a:lnTo>
                  <a:lnTo>
                    <a:pt x="1207" y="389"/>
                  </a:lnTo>
                  <a:lnTo>
                    <a:pt x="1211" y="393"/>
                  </a:lnTo>
                  <a:lnTo>
                    <a:pt x="1211" y="393"/>
                  </a:lnTo>
                  <a:lnTo>
                    <a:pt x="1215" y="398"/>
                  </a:lnTo>
                  <a:lnTo>
                    <a:pt x="1216" y="405"/>
                  </a:lnTo>
                  <a:lnTo>
                    <a:pt x="1218" y="411"/>
                  </a:lnTo>
                  <a:lnTo>
                    <a:pt x="1224" y="414"/>
                  </a:lnTo>
                  <a:lnTo>
                    <a:pt x="1224" y="414"/>
                  </a:lnTo>
                  <a:lnTo>
                    <a:pt x="1231" y="420"/>
                  </a:lnTo>
                  <a:lnTo>
                    <a:pt x="1238" y="420"/>
                  </a:lnTo>
                  <a:lnTo>
                    <a:pt x="1245" y="418"/>
                  </a:lnTo>
                  <a:lnTo>
                    <a:pt x="1254" y="418"/>
                  </a:lnTo>
                  <a:lnTo>
                    <a:pt x="1254" y="418"/>
                  </a:lnTo>
                  <a:lnTo>
                    <a:pt x="1262" y="420"/>
                  </a:lnTo>
                  <a:lnTo>
                    <a:pt x="1267" y="423"/>
                  </a:lnTo>
                  <a:lnTo>
                    <a:pt x="1267" y="423"/>
                  </a:lnTo>
                  <a:lnTo>
                    <a:pt x="1274" y="425"/>
                  </a:lnTo>
                  <a:lnTo>
                    <a:pt x="1281" y="427"/>
                  </a:lnTo>
                  <a:lnTo>
                    <a:pt x="1281" y="427"/>
                  </a:lnTo>
                  <a:lnTo>
                    <a:pt x="1296" y="427"/>
                  </a:lnTo>
                  <a:lnTo>
                    <a:pt x="1296" y="427"/>
                  </a:lnTo>
                  <a:lnTo>
                    <a:pt x="1303" y="429"/>
                  </a:lnTo>
                  <a:lnTo>
                    <a:pt x="1312" y="431"/>
                  </a:lnTo>
                  <a:lnTo>
                    <a:pt x="1312" y="431"/>
                  </a:lnTo>
                  <a:lnTo>
                    <a:pt x="1318" y="429"/>
                  </a:lnTo>
                  <a:lnTo>
                    <a:pt x="1323" y="427"/>
                  </a:lnTo>
                  <a:lnTo>
                    <a:pt x="1332" y="422"/>
                  </a:lnTo>
                  <a:lnTo>
                    <a:pt x="1332" y="422"/>
                  </a:lnTo>
                  <a:lnTo>
                    <a:pt x="1339" y="420"/>
                  </a:lnTo>
                  <a:lnTo>
                    <a:pt x="1347" y="420"/>
                  </a:lnTo>
                  <a:lnTo>
                    <a:pt x="1361" y="420"/>
                  </a:lnTo>
                  <a:lnTo>
                    <a:pt x="1374" y="425"/>
                  </a:lnTo>
                  <a:lnTo>
                    <a:pt x="1386" y="429"/>
                  </a:lnTo>
                  <a:lnTo>
                    <a:pt x="1386" y="429"/>
                  </a:lnTo>
                  <a:lnTo>
                    <a:pt x="1397" y="434"/>
                  </a:lnTo>
                  <a:lnTo>
                    <a:pt x="1406" y="442"/>
                  </a:lnTo>
                  <a:lnTo>
                    <a:pt x="1415" y="447"/>
                  </a:lnTo>
                  <a:lnTo>
                    <a:pt x="1424" y="456"/>
                  </a:lnTo>
                  <a:lnTo>
                    <a:pt x="1432" y="465"/>
                  </a:lnTo>
                  <a:lnTo>
                    <a:pt x="1437" y="474"/>
                  </a:lnTo>
                  <a:lnTo>
                    <a:pt x="1441" y="485"/>
                  </a:lnTo>
                  <a:lnTo>
                    <a:pt x="1444" y="496"/>
                  </a:lnTo>
                  <a:lnTo>
                    <a:pt x="1444" y="496"/>
                  </a:lnTo>
                  <a:lnTo>
                    <a:pt x="1443" y="507"/>
                  </a:lnTo>
                  <a:lnTo>
                    <a:pt x="1441" y="517"/>
                  </a:lnTo>
                  <a:lnTo>
                    <a:pt x="1435" y="539"/>
                  </a:lnTo>
                  <a:lnTo>
                    <a:pt x="1435" y="539"/>
                  </a:lnTo>
                  <a:lnTo>
                    <a:pt x="1434" y="545"/>
                  </a:lnTo>
                  <a:lnTo>
                    <a:pt x="1432" y="552"/>
                  </a:lnTo>
                  <a:lnTo>
                    <a:pt x="1432" y="552"/>
                  </a:lnTo>
                  <a:lnTo>
                    <a:pt x="1434" y="555"/>
                  </a:lnTo>
                  <a:lnTo>
                    <a:pt x="1435" y="561"/>
                  </a:lnTo>
                  <a:lnTo>
                    <a:pt x="1435" y="561"/>
                  </a:lnTo>
                  <a:lnTo>
                    <a:pt x="1434" y="566"/>
                  </a:lnTo>
                  <a:lnTo>
                    <a:pt x="1430" y="572"/>
                  </a:lnTo>
                  <a:lnTo>
                    <a:pt x="1424" y="577"/>
                  </a:lnTo>
                  <a:lnTo>
                    <a:pt x="1421" y="581"/>
                  </a:lnTo>
                  <a:lnTo>
                    <a:pt x="1421" y="581"/>
                  </a:lnTo>
                  <a:lnTo>
                    <a:pt x="1414" y="583"/>
                  </a:lnTo>
                  <a:lnTo>
                    <a:pt x="1405" y="583"/>
                  </a:lnTo>
                  <a:lnTo>
                    <a:pt x="1388" y="583"/>
                  </a:lnTo>
                  <a:lnTo>
                    <a:pt x="1388" y="583"/>
                  </a:lnTo>
                  <a:lnTo>
                    <a:pt x="1376" y="583"/>
                  </a:lnTo>
                  <a:lnTo>
                    <a:pt x="1368" y="583"/>
                  </a:lnTo>
                  <a:lnTo>
                    <a:pt x="1363" y="586"/>
                  </a:lnTo>
                  <a:lnTo>
                    <a:pt x="1363" y="586"/>
                  </a:lnTo>
                  <a:lnTo>
                    <a:pt x="1361" y="588"/>
                  </a:lnTo>
                  <a:lnTo>
                    <a:pt x="1359" y="592"/>
                  </a:lnTo>
                  <a:lnTo>
                    <a:pt x="1359" y="599"/>
                  </a:lnTo>
                  <a:lnTo>
                    <a:pt x="1365" y="606"/>
                  </a:lnTo>
                  <a:lnTo>
                    <a:pt x="1370" y="612"/>
                  </a:lnTo>
                  <a:lnTo>
                    <a:pt x="1370" y="612"/>
                  </a:lnTo>
                  <a:lnTo>
                    <a:pt x="1377" y="613"/>
                  </a:lnTo>
                  <a:lnTo>
                    <a:pt x="1385" y="613"/>
                  </a:lnTo>
                  <a:lnTo>
                    <a:pt x="1399" y="610"/>
                  </a:lnTo>
                  <a:lnTo>
                    <a:pt x="1414" y="606"/>
                  </a:lnTo>
                  <a:lnTo>
                    <a:pt x="1421" y="608"/>
                  </a:lnTo>
                  <a:lnTo>
                    <a:pt x="1428" y="610"/>
                  </a:lnTo>
                  <a:lnTo>
                    <a:pt x="1428" y="610"/>
                  </a:lnTo>
                  <a:lnTo>
                    <a:pt x="1437" y="619"/>
                  </a:lnTo>
                  <a:lnTo>
                    <a:pt x="1448" y="628"/>
                  </a:lnTo>
                  <a:lnTo>
                    <a:pt x="1448" y="628"/>
                  </a:lnTo>
                  <a:lnTo>
                    <a:pt x="1455" y="631"/>
                  </a:lnTo>
                  <a:lnTo>
                    <a:pt x="1462" y="635"/>
                  </a:lnTo>
                  <a:lnTo>
                    <a:pt x="1462" y="635"/>
                  </a:lnTo>
                  <a:lnTo>
                    <a:pt x="1470" y="635"/>
                  </a:lnTo>
                  <a:lnTo>
                    <a:pt x="1477" y="635"/>
                  </a:lnTo>
                  <a:lnTo>
                    <a:pt x="1491" y="633"/>
                  </a:lnTo>
                  <a:lnTo>
                    <a:pt x="1491" y="633"/>
                  </a:lnTo>
                  <a:lnTo>
                    <a:pt x="1506" y="635"/>
                  </a:lnTo>
                  <a:lnTo>
                    <a:pt x="1519" y="639"/>
                  </a:lnTo>
                  <a:lnTo>
                    <a:pt x="1519" y="639"/>
                  </a:lnTo>
                  <a:lnTo>
                    <a:pt x="1528" y="641"/>
                  </a:lnTo>
                  <a:lnTo>
                    <a:pt x="1537" y="644"/>
                  </a:lnTo>
                  <a:lnTo>
                    <a:pt x="1537" y="644"/>
                  </a:lnTo>
                  <a:lnTo>
                    <a:pt x="1544" y="642"/>
                  </a:lnTo>
                  <a:lnTo>
                    <a:pt x="1546" y="642"/>
                  </a:lnTo>
                  <a:lnTo>
                    <a:pt x="1546" y="639"/>
                  </a:lnTo>
                  <a:lnTo>
                    <a:pt x="1546" y="639"/>
                  </a:lnTo>
                  <a:lnTo>
                    <a:pt x="1546" y="635"/>
                  </a:lnTo>
                  <a:lnTo>
                    <a:pt x="1542" y="633"/>
                  </a:lnTo>
                  <a:lnTo>
                    <a:pt x="1535" y="630"/>
                  </a:lnTo>
                  <a:lnTo>
                    <a:pt x="1535" y="630"/>
                  </a:lnTo>
                  <a:lnTo>
                    <a:pt x="1517" y="624"/>
                  </a:lnTo>
                  <a:lnTo>
                    <a:pt x="1510" y="619"/>
                  </a:lnTo>
                  <a:lnTo>
                    <a:pt x="1508" y="615"/>
                  </a:lnTo>
                  <a:lnTo>
                    <a:pt x="1508" y="612"/>
                  </a:lnTo>
                  <a:lnTo>
                    <a:pt x="1508" y="612"/>
                  </a:lnTo>
                  <a:lnTo>
                    <a:pt x="1510" y="608"/>
                  </a:lnTo>
                  <a:lnTo>
                    <a:pt x="1515" y="606"/>
                  </a:lnTo>
                  <a:lnTo>
                    <a:pt x="1526" y="606"/>
                  </a:lnTo>
                  <a:lnTo>
                    <a:pt x="1526" y="606"/>
                  </a:lnTo>
                  <a:lnTo>
                    <a:pt x="1537" y="604"/>
                  </a:lnTo>
                  <a:lnTo>
                    <a:pt x="1548" y="603"/>
                  </a:lnTo>
                  <a:lnTo>
                    <a:pt x="1548" y="603"/>
                  </a:lnTo>
                  <a:lnTo>
                    <a:pt x="1557" y="599"/>
                  </a:lnTo>
                  <a:lnTo>
                    <a:pt x="1558" y="597"/>
                  </a:lnTo>
                  <a:lnTo>
                    <a:pt x="1560" y="592"/>
                  </a:lnTo>
                  <a:lnTo>
                    <a:pt x="1560" y="592"/>
                  </a:lnTo>
                  <a:lnTo>
                    <a:pt x="1558" y="586"/>
                  </a:lnTo>
                  <a:lnTo>
                    <a:pt x="1557" y="581"/>
                  </a:lnTo>
                  <a:lnTo>
                    <a:pt x="1548" y="574"/>
                  </a:lnTo>
                  <a:lnTo>
                    <a:pt x="1548" y="574"/>
                  </a:lnTo>
                  <a:lnTo>
                    <a:pt x="1540" y="568"/>
                  </a:lnTo>
                  <a:lnTo>
                    <a:pt x="1531" y="559"/>
                  </a:lnTo>
                  <a:lnTo>
                    <a:pt x="1528" y="555"/>
                  </a:lnTo>
                  <a:lnTo>
                    <a:pt x="1524" y="550"/>
                  </a:lnTo>
                  <a:lnTo>
                    <a:pt x="1524" y="545"/>
                  </a:lnTo>
                  <a:lnTo>
                    <a:pt x="1526" y="539"/>
                  </a:lnTo>
                  <a:lnTo>
                    <a:pt x="1526" y="539"/>
                  </a:lnTo>
                  <a:lnTo>
                    <a:pt x="1528" y="537"/>
                  </a:lnTo>
                  <a:lnTo>
                    <a:pt x="1531" y="536"/>
                  </a:lnTo>
                  <a:lnTo>
                    <a:pt x="1537" y="536"/>
                  </a:lnTo>
                  <a:lnTo>
                    <a:pt x="1542" y="536"/>
                  </a:lnTo>
                  <a:lnTo>
                    <a:pt x="1551" y="539"/>
                  </a:lnTo>
                  <a:lnTo>
                    <a:pt x="1560" y="543"/>
                  </a:lnTo>
                  <a:lnTo>
                    <a:pt x="1560" y="543"/>
                  </a:lnTo>
                  <a:lnTo>
                    <a:pt x="1575" y="555"/>
                  </a:lnTo>
                  <a:lnTo>
                    <a:pt x="1582" y="559"/>
                  </a:lnTo>
                  <a:lnTo>
                    <a:pt x="1591" y="563"/>
                  </a:lnTo>
                  <a:lnTo>
                    <a:pt x="1591" y="563"/>
                  </a:lnTo>
                  <a:lnTo>
                    <a:pt x="1596" y="561"/>
                  </a:lnTo>
                  <a:lnTo>
                    <a:pt x="1602" y="559"/>
                  </a:lnTo>
                  <a:lnTo>
                    <a:pt x="1611" y="552"/>
                  </a:lnTo>
                  <a:lnTo>
                    <a:pt x="1618" y="541"/>
                  </a:lnTo>
                  <a:lnTo>
                    <a:pt x="1624" y="532"/>
                  </a:lnTo>
                  <a:lnTo>
                    <a:pt x="1624" y="532"/>
                  </a:lnTo>
                  <a:close/>
                  <a:moveTo>
                    <a:pt x="1115" y="101"/>
                  </a:moveTo>
                  <a:lnTo>
                    <a:pt x="1115" y="101"/>
                  </a:lnTo>
                  <a:lnTo>
                    <a:pt x="1122" y="103"/>
                  </a:lnTo>
                  <a:lnTo>
                    <a:pt x="1129" y="107"/>
                  </a:lnTo>
                  <a:lnTo>
                    <a:pt x="1133" y="109"/>
                  </a:lnTo>
                  <a:lnTo>
                    <a:pt x="1133" y="112"/>
                  </a:lnTo>
                  <a:lnTo>
                    <a:pt x="1129" y="114"/>
                  </a:lnTo>
                  <a:lnTo>
                    <a:pt x="1129" y="114"/>
                  </a:lnTo>
                  <a:lnTo>
                    <a:pt x="1124" y="114"/>
                  </a:lnTo>
                  <a:lnTo>
                    <a:pt x="1119" y="114"/>
                  </a:lnTo>
                  <a:lnTo>
                    <a:pt x="1111" y="114"/>
                  </a:lnTo>
                  <a:lnTo>
                    <a:pt x="1110" y="116"/>
                  </a:lnTo>
                  <a:lnTo>
                    <a:pt x="1108" y="118"/>
                  </a:lnTo>
                  <a:lnTo>
                    <a:pt x="1108" y="118"/>
                  </a:lnTo>
                  <a:lnTo>
                    <a:pt x="1108" y="121"/>
                  </a:lnTo>
                  <a:lnTo>
                    <a:pt x="1110" y="123"/>
                  </a:lnTo>
                  <a:lnTo>
                    <a:pt x="1113" y="127"/>
                  </a:lnTo>
                  <a:lnTo>
                    <a:pt x="1126" y="127"/>
                  </a:lnTo>
                  <a:lnTo>
                    <a:pt x="1126" y="127"/>
                  </a:lnTo>
                  <a:lnTo>
                    <a:pt x="1133" y="128"/>
                  </a:lnTo>
                  <a:lnTo>
                    <a:pt x="1135" y="130"/>
                  </a:lnTo>
                  <a:lnTo>
                    <a:pt x="1133" y="134"/>
                  </a:lnTo>
                  <a:lnTo>
                    <a:pt x="1133" y="134"/>
                  </a:lnTo>
                  <a:lnTo>
                    <a:pt x="1131" y="136"/>
                  </a:lnTo>
                  <a:lnTo>
                    <a:pt x="1128" y="136"/>
                  </a:lnTo>
                  <a:lnTo>
                    <a:pt x="1124" y="136"/>
                  </a:lnTo>
                  <a:lnTo>
                    <a:pt x="1120" y="138"/>
                  </a:lnTo>
                  <a:lnTo>
                    <a:pt x="1120" y="138"/>
                  </a:lnTo>
                  <a:lnTo>
                    <a:pt x="1117" y="143"/>
                  </a:lnTo>
                  <a:lnTo>
                    <a:pt x="1119" y="147"/>
                  </a:lnTo>
                  <a:lnTo>
                    <a:pt x="1122" y="150"/>
                  </a:lnTo>
                  <a:lnTo>
                    <a:pt x="1128" y="150"/>
                  </a:lnTo>
                  <a:lnTo>
                    <a:pt x="1144" y="152"/>
                  </a:lnTo>
                  <a:lnTo>
                    <a:pt x="1153" y="152"/>
                  </a:lnTo>
                  <a:lnTo>
                    <a:pt x="1153" y="152"/>
                  </a:lnTo>
                  <a:lnTo>
                    <a:pt x="1160" y="156"/>
                  </a:lnTo>
                  <a:lnTo>
                    <a:pt x="1162" y="157"/>
                  </a:lnTo>
                  <a:lnTo>
                    <a:pt x="1160" y="159"/>
                  </a:lnTo>
                  <a:lnTo>
                    <a:pt x="1160" y="159"/>
                  </a:lnTo>
                  <a:lnTo>
                    <a:pt x="1158" y="161"/>
                  </a:lnTo>
                  <a:lnTo>
                    <a:pt x="1153" y="163"/>
                  </a:lnTo>
                  <a:lnTo>
                    <a:pt x="1149" y="163"/>
                  </a:lnTo>
                  <a:lnTo>
                    <a:pt x="1146" y="166"/>
                  </a:lnTo>
                  <a:lnTo>
                    <a:pt x="1146" y="166"/>
                  </a:lnTo>
                  <a:lnTo>
                    <a:pt x="1144" y="170"/>
                  </a:lnTo>
                  <a:lnTo>
                    <a:pt x="1142" y="176"/>
                  </a:lnTo>
                  <a:lnTo>
                    <a:pt x="1142" y="179"/>
                  </a:lnTo>
                  <a:lnTo>
                    <a:pt x="1144" y="181"/>
                  </a:lnTo>
                  <a:lnTo>
                    <a:pt x="1148" y="186"/>
                  </a:lnTo>
                  <a:lnTo>
                    <a:pt x="1157" y="190"/>
                  </a:lnTo>
                  <a:lnTo>
                    <a:pt x="1166" y="192"/>
                  </a:lnTo>
                  <a:lnTo>
                    <a:pt x="1175" y="190"/>
                  </a:lnTo>
                  <a:lnTo>
                    <a:pt x="1182" y="188"/>
                  </a:lnTo>
                  <a:lnTo>
                    <a:pt x="1189" y="183"/>
                  </a:lnTo>
                  <a:lnTo>
                    <a:pt x="1189" y="183"/>
                  </a:lnTo>
                  <a:lnTo>
                    <a:pt x="1195" y="174"/>
                  </a:lnTo>
                  <a:lnTo>
                    <a:pt x="1198" y="170"/>
                  </a:lnTo>
                  <a:lnTo>
                    <a:pt x="1202" y="168"/>
                  </a:lnTo>
                  <a:lnTo>
                    <a:pt x="1202" y="168"/>
                  </a:lnTo>
                  <a:lnTo>
                    <a:pt x="1213" y="165"/>
                  </a:lnTo>
                  <a:lnTo>
                    <a:pt x="1213" y="165"/>
                  </a:lnTo>
                  <a:lnTo>
                    <a:pt x="1225" y="161"/>
                  </a:lnTo>
                  <a:lnTo>
                    <a:pt x="1233" y="161"/>
                  </a:lnTo>
                  <a:lnTo>
                    <a:pt x="1236" y="163"/>
                  </a:lnTo>
                  <a:lnTo>
                    <a:pt x="1236" y="163"/>
                  </a:lnTo>
                  <a:lnTo>
                    <a:pt x="1238" y="165"/>
                  </a:lnTo>
                  <a:lnTo>
                    <a:pt x="1238" y="166"/>
                  </a:lnTo>
                  <a:lnTo>
                    <a:pt x="1231" y="172"/>
                  </a:lnTo>
                  <a:lnTo>
                    <a:pt x="1222" y="177"/>
                  </a:lnTo>
                  <a:lnTo>
                    <a:pt x="1216" y="179"/>
                  </a:lnTo>
                  <a:lnTo>
                    <a:pt x="1216" y="179"/>
                  </a:lnTo>
                  <a:lnTo>
                    <a:pt x="1215" y="183"/>
                  </a:lnTo>
                  <a:lnTo>
                    <a:pt x="1216" y="186"/>
                  </a:lnTo>
                  <a:lnTo>
                    <a:pt x="1225" y="188"/>
                  </a:lnTo>
                  <a:lnTo>
                    <a:pt x="1225" y="188"/>
                  </a:lnTo>
                  <a:lnTo>
                    <a:pt x="1233" y="188"/>
                  </a:lnTo>
                  <a:lnTo>
                    <a:pt x="1240" y="186"/>
                  </a:lnTo>
                  <a:lnTo>
                    <a:pt x="1240" y="186"/>
                  </a:lnTo>
                  <a:lnTo>
                    <a:pt x="1251" y="181"/>
                  </a:lnTo>
                  <a:lnTo>
                    <a:pt x="1258" y="179"/>
                  </a:lnTo>
                  <a:lnTo>
                    <a:pt x="1263" y="179"/>
                  </a:lnTo>
                  <a:lnTo>
                    <a:pt x="1263" y="179"/>
                  </a:lnTo>
                  <a:lnTo>
                    <a:pt x="1265" y="181"/>
                  </a:lnTo>
                  <a:lnTo>
                    <a:pt x="1265" y="183"/>
                  </a:lnTo>
                  <a:lnTo>
                    <a:pt x="1265" y="186"/>
                  </a:lnTo>
                  <a:lnTo>
                    <a:pt x="1265" y="192"/>
                  </a:lnTo>
                  <a:lnTo>
                    <a:pt x="1267" y="197"/>
                  </a:lnTo>
                  <a:lnTo>
                    <a:pt x="1267" y="197"/>
                  </a:lnTo>
                  <a:lnTo>
                    <a:pt x="1271" y="199"/>
                  </a:lnTo>
                  <a:lnTo>
                    <a:pt x="1274" y="199"/>
                  </a:lnTo>
                  <a:lnTo>
                    <a:pt x="1278" y="197"/>
                  </a:lnTo>
                  <a:lnTo>
                    <a:pt x="1283" y="199"/>
                  </a:lnTo>
                  <a:lnTo>
                    <a:pt x="1283" y="199"/>
                  </a:lnTo>
                  <a:lnTo>
                    <a:pt x="1287" y="201"/>
                  </a:lnTo>
                  <a:lnTo>
                    <a:pt x="1289" y="204"/>
                  </a:lnTo>
                  <a:lnTo>
                    <a:pt x="1287" y="210"/>
                  </a:lnTo>
                  <a:lnTo>
                    <a:pt x="1283" y="212"/>
                  </a:lnTo>
                  <a:lnTo>
                    <a:pt x="1283" y="212"/>
                  </a:lnTo>
                  <a:lnTo>
                    <a:pt x="1278" y="215"/>
                  </a:lnTo>
                  <a:lnTo>
                    <a:pt x="1272" y="214"/>
                  </a:lnTo>
                  <a:lnTo>
                    <a:pt x="1267" y="212"/>
                  </a:lnTo>
                  <a:lnTo>
                    <a:pt x="1260" y="208"/>
                  </a:lnTo>
                  <a:lnTo>
                    <a:pt x="1249" y="201"/>
                  </a:lnTo>
                  <a:lnTo>
                    <a:pt x="1243" y="197"/>
                  </a:lnTo>
                  <a:lnTo>
                    <a:pt x="1238" y="195"/>
                  </a:lnTo>
                  <a:lnTo>
                    <a:pt x="1238" y="195"/>
                  </a:lnTo>
                  <a:lnTo>
                    <a:pt x="1227" y="194"/>
                  </a:lnTo>
                  <a:lnTo>
                    <a:pt x="1222" y="194"/>
                  </a:lnTo>
                  <a:lnTo>
                    <a:pt x="1216" y="195"/>
                  </a:lnTo>
                  <a:lnTo>
                    <a:pt x="1216" y="195"/>
                  </a:lnTo>
                  <a:lnTo>
                    <a:pt x="1215" y="197"/>
                  </a:lnTo>
                  <a:lnTo>
                    <a:pt x="1213" y="201"/>
                  </a:lnTo>
                  <a:lnTo>
                    <a:pt x="1213" y="204"/>
                  </a:lnTo>
                  <a:lnTo>
                    <a:pt x="1215" y="208"/>
                  </a:lnTo>
                  <a:lnTo>
                    <a:pt x="1215" y="208"/>
                  </a:lnTo>
                  <a:lnTo>
                    <a:pt x="1222" y="212"/>
                  </a:lnTo>
                  <a:lnTo>
                    <a:pt x="1222" y="214"/>
                  </a:lnTo>
                  <a:lnTo>
                    <a:pt x="1220" y="217"/>
                  </a:lnTo>
                  <a:lnTo>
                    <a:pt x="1220" y="217"/>
                  </a:lnTo>
                  <a:lnTo>
                    <a:pt x="1216" y="219"/>
                  </a:lnTo>
                  <a:lnTo>
                    <a:pt x="1211" y="219"/>
                  </a:lnTo>
                  <a:lnTo>
                    <a:pt x="1202" y="221"/>
                  </a:lnTo>
                  <a:lnTo>
                    <a:pt x="1202" y="221"/>
                  </a:lnTo>
                  <a:lnTo>
                    <a:pt x="1196" y="223"/>
                  </a:lnTo>
                  <a:lnTo>
                    <a:pt x="1193" y="224"/>
                  </a:lnTo>
                  <a:lnTo>
                    <a:pt x="1189" y="230"/>
                  </a:lnTo>
                  <a:lnTo>
                    <a:pt x="1191" y="235"/>
                  </a:lnTo>
                  <a:lnTo>
                    <a:pt x="1191" y="235"/>
                  </a:lnTo>
                  <a:lnTo>
                    <a:pt x="1195" y="239"/>
                  </a:lnTo>
                  <a:lnTo>
                    <a:pt x="1202" y="242"/>
                  </a:lnTo>
                  <a:lnTo>
                    <a:pt x="1209" y="244"/>
                  </a:lnTo>
                  <a:lnTo>
                    <a:pt x="1215" y="244"/>
                  </a:lnTo>
                  <a:lnTo>
                    <a:pt x="1215" y="244"/>
                  </a:lnTo>
                  <a:lnTo>
                    <a:pt x="1218" y="242"/>
                  </a:lnTo>
                  <a:lnTo>
                    <a:pt x="1222" y="241"/>
                  </a:lnTo>
                  <a:lnTo>
                    <a:pt x="1222" y="241"/>
                  </a:lnTo>
                  <a:lnTo>
                    <a:pt x="1227" y="241"/>
                  </a:lnTo>
                  <a:lnTo>
                    <a:pt x="1233" y="242"/>
                  </a:lnTo>
                  <a:lnTo>
                    <a:pt x="1238" y="244"/>
                  </a:lnTo>
                  <a:lnTo>
                    <a:pt x="1243" y="244"/>
                  </a:lnTo>
                  <a:lnTo>
                    <a:pt x="1243" y="244"/>
                  </a:lnTo>
                  <a:lnTo>
                    <a:pt x="1249" y="241"/>
                  </a:lnTo>
                  <a:lnTo>
                    <a:pt x="1254" y="237"/>
                  </a:lnTo>
                  <a:lnTo>
                    <a:pt x="1260" y="232"/>
                  </a:lnTo>
                  <a:lnTo>
                    <a:pt x="1267" y="230"/>
                  </a:lnTo>
                  <a:lnTo>
                    <a:pt x="1267" y="230"/>
                  </a:lnTo>
                  <a:lnTo>
                    <a:pt x="1272" y="232"/>
                  </a:lnTo>
                  <a:lnTo>
                    <a:pt x="1278" y="233"/>
                  </a:lnTo>
                  <a:lnTo>
                    <a:pt x="1287" y="239"/>
                  </a:lnTo>
                  <a:lnTo>
                    <a:pt x="1287" y="239"/>
                  </a:lnTo>
                  <a:lnTo>
                    <a:pt x="1291" y="239"/>
                  </a:lnTo>
                  <a:lnTo>
                    <a:pt x="1294" y="239"/>
                  </a:lnTo>
                  <a:lnTo>
                    <a:pt x="1300" y="237"/>
                  </a:lnTo>
                  <a:lnTo>
                    <a:pt x="1305" y="233"/>
                  </a:lnTo>
                  <a:lnTo>
                    <a:pt x="1312" y="232"/>
                  </a:lnTo>
                  <a:lnTo>
                    <a:pt x="1312" y="232"/>
                  </a:lnTo>
                  <a:lnTo>
                    <a:pt x="1318" y="235"/>
                  </a:lnTo>
                  <a:lnTo>
                    <a:pt x="1321" y="239"/>
                  </a:lnTo>
                  <a:lnTo>
                    <a:pt x="1321" y="239"/>
                  </a:lnTo>
                  <a:lnTo>
                    <a:pt x="1329" y="244"/>
                  </a:lnTo>
                  <a:lnTo>
                    <a:pt x="1338" y="248"/>
                  </a:lnTo>
                  <a:lnTo>
                    <a:pt x="1338" y="248"/>
                  </a:lnTo>
                  <a:lnTo>
                    <a:pt x="1347" y="246"/>
                  </a:lnTo>
                  <a:lnTo>
                    <a:pt x="1354" y="242"/>
                  </a:lnTo>
                  <a:lnTo>
                    <a:pt x="1358" y="235"/>
                  </a:lnTo>
                  <a:lnTo>
                    <a:pt x="1359" y="232"/>
                  </a:lnTo>
                  <a:lnTo>
                    <a:pt x="1359" y="228"/>
                  </a:lnTo>
                  <a:lnTo>
                    <a:pt x="1359" y="228"/>
                  </a:lnTo>
                  <a:lnTo>
                    <a:pt x="1358" y="223"/>
                  </a:lnTo>
                  <a:lnTo>
                    <a:pt x="1352" y="219"/>
                  </a:lnTo>
                  <a:lnTo>
                    <a:pt x="1352" y="219"/>
                  </a:lnTo>
                  <a:lnTo>
                    <a:pt x="1347" y="215"/>
                  </a:lnTo>
                  <a:lnTo>
                    <a:pt x="1345" y="214"/>
                  </a:lnTo>
                  <a:lnTo>
                    <a:pt x="1347" y="210"/>
                  </a:lnTo>
                  <a:lnTo>
                    <a:pt x="1347" y="210"/>
                  </a:lnTo>
                  <a:lnTo>
                    <a:pt x="1348" y="208"/>
                  </a:lnTo>
                  <a:lnTo>
                    <a:pt x="1352" y="208"/>
                  </a:lnTo>
                  <a:lnTo>
                    <a:pt x="1359" y="206"/>
                  </a:lnTo>
                  <a:lnTo>
                    <a:pt x="1359" y="206"/>
                  </a:lnTo>
                  <a:lnTo>
                    <a:pt x="1367" y="201"/>
                  </a:lnTo>
                  <a:lnTo>
                    <a:pt x="1370" y="197"/>
                  </a:lnTo>
                  <a:lnTo>
                    <a:pt x="1374" y="195"/>
                  </a:lnTo>
                  <a:lnTo>
                    <a:pt x="1374" y="195"/>
                  </a:lnTo>
                  <a:lnTo>
                    <a:pt x="1381" y="195"/>
                  </a:lnTo>
                  <a:lnTo>
                    <a:pt x="1386" y="194"/>
                  </a:lnTo>
                  <a:lnTo>
                    <a:pt x="1386" y="194"/>
                  </a:lnTo>
                  <a:lnTo>
                    <a:pt x="1392" y="192"/>
                  </a:lnTo>
                  <a:lnTo>
                    <a:pt x="1396" y="190"/>
                  </a:lnTo>
                  <a:lnTo>
                    <a:pt x="1396" y="190"/>
                  </a:lnTo>
                  <a:lnTo>
                    <a:pt x="1401" y="186"/>
                  </a:lnTo>
                  <a:lnTo>
                    <a:pt x="1408" y="183"/>
                  </a:lnTo>
                  <a:lnTo>
                    <a:pt x="1408" y="183"/>
                  </a:lnTo>
                  <a:lnTo>
                    <a:pt x="1417" y="177"/>
                  </a:lnTo>
                  <a:lnTo>
                    <a:pt x="1423" y="174"/>
                  </a:lnTo>
                  <a:lnTo>
                    <a:pt x="1426" y="170"/>
                  </a:lnTo>
                  <a:lnTo>
                    <a:pt x="1426" y="170"/>
                  </a:lnTo>
                  <a:lnTo>
                    <a:pt x="1426" y="166"/>
                  </a:lnTo>
                  <a:lnTo>
                    <a:pt x="1426" y="165"/>
                  </a:lnTo>
                  <a:lnTo>
                    <a:pt x="1421" y="161"/>
                  </a:lnTo>
                  <a:lnTo>
                    <a:pt x="1415" y="159"/>
                  </a:lnTo>
                  <a:lnTo>
                    <a:pt x="1410" y="159"/>
                  </a:lnTo>
                  <a:lnTo>
                    <a:pt x="1410" y="159"/>
                  </a:lnTo>
                  <a:lnTo>
                    <a:pt x="1406" y="159"/>
                  </a:lnTo>
                  <a:lnTo>
                    <a:pt x="1401" y="161"/>
                  </a:lnTo>
                  <a:lnTo>
                    <a:pt x="1394" y="166"/>
                  </a:lnTo>
                  <a:lnTo>
                    <a:pt x="1394" y="166"/>
                  </a:lnTo>
                  <a:lnTo>
                    <a:pt x="1386" y="170"/>
                  </a:lnTo>
                  <a:lnTo>
                    <a:pt x="1379" y="172"/>
                  </a:lnTo>
                  <a:lnTo>
                    <a:pt x="1372" y="170"/>
                  </a:lnTo>
                  <a:lnTo>
                    <a:pt x="1367" y="166"/>
                  </a:lnTo>
                  <a:lnTo>
                    <a:pt x="1367" y="166"/>
                  </a:lnTo>
                  <a:lnTo>
                    <a:pt x="1363" y="165"/>
                  </a:lnTo>
                  <a:lnTo>
                    <a:pt x="1363" y="161"/>
                  </a:lnTo>
                  <a:lnTo>
                    <a:pt x="1365" y="159"/>
                  </a:lnTo>
                  <a:lnTo>
                    <a:pt x="1368" y="159"/>
                  </a:lnTo>
                  <a:lnTo>
                    <a:pt x="1385" y="157"/>
                  </a:lnTo>
                  <a:lnTo>
                    <a:pt x="1385" y="157"/>
                  </a:lnTo>
                  <a:lnTo>
                    <a:pt x="1388" y="154"/>
                  </a:lnTo>
                  <a:lnTo>
                    <a:pt x="1388" y="150"/>
                  </a:lnTo>
                  <a:lnTo>
                    <a:pt x="1390" y="147"/>
                  </a:lnTo>
                  <a:lnTo>
                    <a:pt x="1394" y="143"/>
                  </a:lnTo>
                  <a:lnTo>
                    <a:pt x="1394" y="143"/>
                  </a:lnTo>
                  <a:lnTo>
                    <a:pt x="1399" y="141"/>
                  </a:lnTo>
                  <a:lnTo>
                    <a:pt x="1405" y="141"/>
                  </a:lnTo>
                  <a:lnTo>
                    <a:pt x="1415" y="145"/>
                  </a:lnTo>
                  <a:lnTo>
                    <a:pt x="1415" y="145"/>
                  </a:lnTo>
                  <a:lnTo>
                    <a:pt x="1423" y="145"/>
                  </a:lnTo>
                  <a:lnTo>
                    <a:pt x="1430" y="145"/>
                  </a:lnTo>
                  <a:lnTo>
                    <a:pt x="1443" y="143"/>
                  </a:lnTo>
                  <a:lnTo>
                    <a:pt x="1443" y="143"/>
                  </a:lnTo>
                  <a:lnTo>
                    <a:pt x="1452" y="139"/>
                  </a:lnTo>
                  <a:lnTo>
                    <a:pt x="1459" y="136"/>
                  </a:lnTo>
                  <a:lnTo>
                    <a:pt x="1472" y="123"/>
                  </a:lnTo>
                  <a:lnTo>
                    <a:pt x="1472" y="123"/>
                  </a:lnTo>
                  <a:lnTo>
                    <a:pt x="1482" y="116"/>
                  </a:lnTo>
                  <a:lnTo>
                    <a:pt x="1493" y="112"/>
                  </a:lnTo>
                  <a:lnTo>
                    <a:pt x="1493" y="112"/>
                  </a:lnTo>
                  <a:lnTo>
                    <a:pt x="1502" y="109"/>
                  </a:lnTo>
                  <a:lnTo>
                    <a:pt x="1511" y="107"/>
                  </a:lnTo>
                  <a:lnTo>
                    <a:pt x="1511" y="107"/>
                  </a:lnTo>
                  <a:lnTo>
                    <a:pt x="1524" y="100"/>
                  </a:lnTo>
                  <a:lnTo>
                    <a:pt x="1529" y="96"/>
                  </a:lnTo>
                  <a:lnTo>
                    <a:pt x="1535" y="94"/>
                  </a:lnTo>
                  <a:lnTo>
                    <a:pt x="1535" y="94"/>
                  </a:lnTo>
                  <a:lnTo>
                    <a:pt x="1546" y="94"/>
                  </a:lnTo>
                  <a:lnTo>
                    <a:pt x="1557" y="94"/>
                  </a:lnTo>
                  <a:lnTo>
                    <a:pt x="1557" y="94"/>
                  </a:lnTo>
                  <a:lnTo>
                    <a:pt x="1564" y="90"/>
                  </a:lnTo>
                  <a:lnTo>
                    <a:pt x="1571" y="85"/>
                  </a:lnTo>
                  <a:lnTo>
                    <a:pt x="1571" y="85"/>
                  </a:lnTo>
                  <a:lnTo>
                    <a:pt x="1575" y="81"/>
                  </a:lnTo>
                  <a:lnTo>
                    <a:pt x="1577" y="76"/>
                  </a:lnTo>
                  <a:lnTo>
                    <a:pt x="1580" y="72"/>
                  </a:lnTo>
                  <a:lnTo>
                    <a:pt x="1587" y="71"/>
                  </a:lnTo>
                  <a:lnTo>
                    <a:pt x="1587" y="71"/>
                  </a:lnTo>
                  <a:lnTo>
                    <a:pt x="1595" y="69"/>
                  </a:lnTo>
                  <a:lnTo>
                    <a:pt x="1600" y="69"/>
                  </a:lnTo>
                  <a:lnTo>
                    <a:pt x="1604" y="67"/>
                  </a:lnTo>
                  <a:lnTo>
                    <a:pt x="1604" y="67"/>
                  </a:lnTo>
                  <a:lnTo>
                    <a:pt x="1607" y="63"/>
                  </a:lnTo>
                  <a:lnTo>
                    <a:pt x="1611" y="62"/>
                  </a:lnTo>
                  <a:lnTo>
                    <a:pt x="1611" y="62"/>
                  </a:lnTo>
                  <a:lnTo>
                    <a:pt x="1618" y="62"/>
                  </a:lnTo>
                  <a:lnTo>
                    <a:pt x="1620" y="60"/>
                  </a:lnTo>
                  <a:lnTo>
                    <a:pt x="1624" y="58"/>
                  </a:lnTo>
                  <a:lnTo>
                    <a:pt x="1624" y="58"/>
                  </a:lnTo>
                  <a:lnTo>
                    <a:pt x="1625" y="54"/>
                  </a:lnTo>
                  <a:lnTo>
                    <a:pt x="1625" y="51"/>
                  </a:lnTo>
                  <a:lnTo>
                    <a:pt x="1625" y="49"/>
                  </a:lnTo>
                  <a:lnTo>
                    <a:pt x="1622" y="45"/>
                  </a:lnTo>
                  <a:lnTo>
                    <a:pt x="1622" y="45"/>
                  </a:lnTo>
                  <a:lnTo>
                    <a:pt x="1616" y="45"/>
                  </a:lnTo>
                  <a:lnTo>
                    <a:pt x="1611" y="45"/>
                  </a:lnTo>
                  <a:lnTo>
                    <a:pt x="1607" y="45"/>
                  </a:lnTo>
                  <a:lnTo>
                    <a:pt x="1602" y="43"/>
                  </a:lnTo>
                  <a:lnTo>
                    <a:pt x="1602" y="43"/>
                  </a:lnTo>
                  <a:lnTo>
                    <a:pt x="1600" y="40"/>
                  </a:lnTo>
                  <a:lnTo>
                    <a:pt x="1598" y="36"/>
                  </a:lnTo>
                  <a:lnTo>
                    <a:pt x="1595" y="31"/>
                  </a:lnTo>
                  <a:lnTo>
                    <a:pt x="1595" y="31"/>
                  </a:lnTo>
                  <a:lnTo>
                    <a:pt x="1591" y="29"/>
                  </a:lnTo>
                  <a:lnTo>
                    <a:pt x="1587" y="27"/>
                  </a:lnTo>
                  <a:lnTo>
                    <a:pt x="1578" y="27"/>
                  </a:lnTo>
                  <a:lnTo>
                    <a:pt x="1558" y="29"/>
                  </a:lnTo>
                  <a:lnTo>
                    <a:pt x="1558" y="29"/>
                  </a:lnTo>
                  <a:lnTo>
                    <a:pt x="1553" y="31"/>
                  </a:lnTo>
                  <a:lnTo>
                    <a:pt x="1548" y="33"/>
                  </a:lnTo>
                  <a:lnTo>
                    <a:pt x="1539" y="38"/>
                  </a:lnTo>
                  <a:lnTo>
                    <a:pt x="1539" y="38"/>
                  </a:lnTo>
                  <a:lnTo>
                    <a:pt x="1535" y="40"/>
                  </a:lnTo>
                  <a:lnTo>
                    <a:pt x="1531" y="42"/>
                  </a:lnTo>
                  <a:lnTo>
                    <a:pt x="1528" y="42"/>
                  </a:lnTo>
                  <a:lnTo>
                    <a:pt x="1524" y="40"/>
                  </a:lnTo>
                  <a:lnTo>
                    <a:pt x="1524" y="40"/>
                  </a:lnTo>
                  <a:lnTo>
                    <a:pt x="1529" y="34"/>
                  </a:lnTo>
                  <a:lnTo>
                    <a:pt x="1531" y="33"/>
                  </a:lnTo>
                  <a:lnTo>
                    <a:pt x="1531" y="29"/>
                  </a:lnTo>
                  <a:lnTo>
                    <a:pt x="1531" y="29"/>
                  </a:lnTo>
                  <a:lnTo>
                    <a:pt x="1529" y="25"/>
                  </a:lnTo>
                  <a:lnTo>
                    <a:pt x="1526" y="25"/>
                  </a:lnTo>
                  <a:lnTo>
                    <a:pt x="1519" y="25"/>
                  </a:lnTo>
                  <a:lnTo>
                    <a:pt x="1504" y="29"/>
                  </a:lnTo>
                  <a:lnTo>
                    <a:pt x="1504" y="29"/>
                  </a:lnTo>
                  <a:lnTo>
                    <a:pt x="1497" y="29"/>
                  </a:lnTo>
                  <a:lnTo>
                    <a:pt x="1497" y="29"/>
                  </a:lnTo>
                  <a:lnTo>
                    <a:pt x="1488" y="27"/>
                  </a:lnTo>
                  <a:lnTo>
                    <a:pt x="1481" y="22"/>
                  </a:lnTo>
                  <a:lnTo>
                    <a:pt x="1473" y="20"/>
                  </a:lnTo>
                  <a:lnTo>
                    <a:pt x="1470" y="18"/>
                  </a:lnTo>
                  <a:lnTo>
                    <a:pt x="1464" y="20"/>
                  </a:lnTo>
                  <a:lnTo>
                    <a:pt x="1464" y="20"/>
                  </a:lnTo>
                  <a:lnTo>
                    <a:pt x="1461" y="22"/>
                  </a:lnTo>
                  <a:lnTo>
                    <a:pt x="1459" y="24"/>
                  </a:lnTo>
                  <a:lnTo>
                    <a:pt x="1455" y="29"/>
                  </a:lnTo>
                  <a:lnTo>
                    <a:pt x="1452" y="34"/>
                  </a:lnTo>
                  <a:lnTo>
                    <a:pt x="1446" y="38"/>
                  </a:lnTo>
                  <a:lnTo>
                    <a:pt x="1446" y="38"/>
                  </a:lnTo>
                  <a:lnTo>
                    <a:pt x="1443" y="38"/>
                  </a:lnTo>
                  <a:lnTo>
                    <a:pt x="1441" y="38"/>
                  </a:lnTo>
                  <a:lnTo>
                    <a:pt x="1434" y="36"/>
                  </a:lnTo>
                  <a:lnTo>
                    <a:pt x="1428" y="33"/>
                  </a:lnTo>
                  <a:lnTo>
                    <a:pt x="1423" y="29"/>
                  </a:lnTo>
                  <a:lnTo>
                    <a:pt x="1423" y="29"/>
                  </a:lnTo>
                  <a:lnTo>
                    <a:pt x="1415" y="29"/>
                  </a:lnTo>
                  <a:lnTo>
                    <a:pt x="1408" y="31"/>
                  </a:lnTo>
                  <a:lnTo>
                    <a:pt x="1403" y="33"/>
                  </a:lnTo>
                  <a:lnTo>
                    <a:pt x="1396" y="34"/>
                  </a:lnTo>
                  <a:lnTo>
                    <a:pt x="1396" y="34"/>
                  </a:lnTo>
                  <a:lnTo>
                    <a:pt x="1386" y="34"/>
                  </a:lnTo>
                  <a:lnTo>
                    <a:pt x="1383" y="36"/>
                  </a:lnTo>
                  <a:lnTo>
                    <a:pt x="1381" y="38"/>
                  </a:lnTo>
                  <a:lnTo>
                    <a:pt x="1383" y="42"/>
                  </a:lnTo>
                  <a:lnTo>
                    <a:pt x="1383" y="42"/>
                  </a:lnTo>
                  <a:lnTo>
                    <a:pt x="1386" y="47"/>
                  </a:lnTo>
                  <a:lnTo>
                    <a:pt x="1386" y="49"/>
                  </a:lnTo>
                  <a:lnTo>
                    <a:pt x="1383" y="51"/>
                  </a:lnTo>
                  <a:lnTo>
                    <a:pt x="1383" y="51"/>
                  </a:lnTo>
                  <a:lnTo>
                    <a:pt x="1381" y="51"/>
                  </a:lnTo>
                  <a:lnTo>
                    <a:pt x="1377" y="49"/>
                  </a:lnTo>
                  <a:lnTo>
                    <a:pt x="1374" y="45"/>
                  </a:lnTo>
                  <a:lnTo>
                    <a:pt x="1374" y="45"/>
                  </a:lnTo>
                  <a:lnTo>
                    <a:pt x="1370" y="43"/>
                  </a:lnTo>
                  <a:lnTo>
                    <a:pt x="1365" y="43"/>
                  </a:lnTo>
                  <a:lnTo>
                    <a:pt x="1365" y="43"/>
                  </a:lnTo>
                  <a:lnTo>
                    <a:pt x="1358" y="45"/>
                  </a:lnTo>
                  <a:lnTo>
                    <a:pt x="1350" y="49"/>
                  </a:lnTo>
                  <a:lnTo>
                    <a:pt x="1350" y="49"/>
                  </a:lnTo>
                  <a:lnTo>
                    <a:pt x="1348" y="51"/>
                  </a:lnTo>
                  <a:lnTo>
                    <a:pt x="1345" y="51"/>
                  </a:lnTo>
                  <a:lnTo>
                    <a:pt x="1338" y="49"/>
                  </a:lnTo>
                  <a:lnTo>
                    <a:pt x="1338" y="49"/>
                  </a:lnTo>
                  <a:lnTo>
                    <a:pt x="1334" y="49"/>
                  </a:lnTo>
                  <a:lnTo>
                    <a:pt x="1330" y="51"/>
                  </a:lnTo>
                  <a:lnTo>
                    <a:pt x="1327" y="52"/>
                  </a:lnTo>
                  <a:lnTo>
                    <a:pt x="1323" y="52"/>
                  </a:lnTo>
                  <a:lnTo>
                    <a:pt x="1323" y="52"/>
                  </a:lnTo>
                  <a:lnTo>
                    <a:pt x="1316" y="51"/>
                  </a:lnTo>
                  <a:lnTo>
                    <a:pt x="1312" y="51"/>
                  </a:lnTo>
                  <a:lnTo>
                    <a:pt x="1309" y="52"/>
                  </a:lnTo>
                  <a:lnTo>
                    <a:pt x="1309" y="52"/>
                  </a:lnTo>
                  <a:lnTo>
                    <a:pt x="1309" y="56"/>
                  </a:lnTo>
                  <a:lnTo>
                    <a:pt x="1309" y="60"/>
                  </a:lnTo>
                  <a:lnTo>
                    <a:pt x="1307" y="63"/>
                  </a:lnTo>
                  <a:lnTo>
                    <a:pt x="1301" y="65"/>
                  </a:lnTo>
                  <a:lnTo>
                    <a:pt x="1301" y="65"/>
                  </a:lnTo>
                  <a:lnTo>
                    <a:pt x="1298" y="63"/>
                  </a:lnTo>
                  <a:lnTo>
                    <a:pt x="1294" y="62"/>
                  </a:lnTo>
                  <a:lnTo>
                    <a:pt x="1291" y="58"/>
                  </a:lnTo>
                  <a:lnTo>
                    <a:pt x="1287" y="56"/>
                  </a:lnTo>
                  <a:lnTo>
                    <a:pt x="1287" y="56"/>
                  </a:lnTo>
                  <a:lnTo>
                    <a:pt x="1278" y="54"/>
                  </a:lnTo>
                  <a:lnTo>
                    <a:pt x="1269" y="52"/>
                  </a:lnTo>
                  <a:lnTo>
                    <a:pt x="1269" y="52"/>
                  </a:lnTo>
                  <a:lnTo>
                    <a:pt x="1260" y="47"/>
                  </a:lnTo>
                  <a:lnTo>
                    <a:pt x="1256" y="45"/>
                  </a:lnTo>
                  <a:lnTo>
                    <a:pt x="1251" y="49"/>
                  </a:lnTo>
                  <a:lnTo>
                    <a:pt x="1251" y="49"/>
                  </a:lnTo>
                  <a:lnTo>
                    <a:pt x="1249" y="51"/>
                  </a:lnTo>
                  <a:lnTo>
                    <a:pt x="1247" y="54"/>
                  </a:lnTo>
                  <a:lnTo>
                    <a:pt x="1247" y="54"/>
                  </a:lnTo>
                  <a:lnTo>
                    <a:pt x="1243" y="54"/>
                  </a:lnTo>
                  <a:lnTo>
                    <a:pt x="1240" y="54"/>
                  </a:lnTo>
                  <a:lnTo>
                    <a:pt x="1240" y="54"/>
                  </a:lnTo>
                  <a:lnTo>
                    <a:pt x="1236" y="56"/>
                  </a:lnTo>
                  <a:lnTo>
                    <a:pt x="1236" y="58"/>
                  </a:lnTo>
                  <a:lnTo>
                    <a:pt x="1238" y="62"/>
                  </a:lnTo>
                  <a:lnTo>
                    <a:pt x="1242" y="62"/>
                  </a:lnTo>
                  <a:lnTo>
                    <a:pt x="1242" y="62"/>
                  </a:lnTo>
                  <a:lnTo>
                    <a:pt x="1253" y="62"/>
                  </a:lnTo>
                  <a:lnTo>
                    <a:pt x="1258" y="62"/>
                  </a:lnTo>
                  <a:lnTo>
                    <a:pt x="1263" y="63"/>
                  </a:lnTo>
                  <a:lnTo>
                    <a:pt x="1263" y="63"/>
                  </a:lnTo>
                  <a:lnTo>
                    <a:pt x="1267" y="65"/>
                  </a:lnTo>
                  <a:lnTo>
                    <a:pt x="1269" y="69"/>
                  </a:lnTo>
                  <a:lnTo>
                    <a:pt x="1267" y="71"/>
                  </a:lnTo>
                  <a:lnTo>
                    <a:pt x="1265" y="74"/>
                  </a:lnTo>
                  <a:lnTo>
                    <a:pt x="1265" y="74"/>
                  </a:lnTo>
                  <a:lnTo>
                    <a:pt x="1260" y="76"/>
                  </a:lnTo>
                  <a:lnTo>
                    <a:pt x="1254" y="74"/>
                  </a:lnTo>
                  <a:lnTo>
                    <a:pt x="1243" y="71"/>
                  </a:lnTo>
                  <a:lnTo>
                    <a:pt x="1243" y="71"/>
                  </a:lnTo>
                  <a:lnTo>
                    <a:pt x="1234" y="71"/>
                  </a:lnTo>
                  <a:lnTo>
                    <a:pt x="1229" y="71"/>
                  </a:lnTo>
                  <a:lnTo>
                    <a:pt x="1225" y="71"/>
                  </a:lnTo>
                  <a:lnTo>
                    <a:pt x="1225" y="71"/>
                  </a:lnTo>
                  <a:lnTo>
                    <a:pt x="1220" y="67"/>
                  </a:lnTo>
                  <a:lnTo>
                    <a:pt x="1216" y="63"/>
                  </a:lnTo>
                  <a:lnTo>
                    <a:pt x="1216" y="63"/>
                  </a:lnTo>
                  <a:lnTo>
                    <a:pt x="1213" y="62"/>
                  </a:lnTo>
                  <a:lnTo>
                    <a:pt x="1209" y="62"/>
                  </a:lnTo>
                  <a:lnTo>
                    <a:pt x="1202" y="65"/>
                  </a:lnTo>
                  <a:lnTo>
                    <a:pt x="1196" y="71"/>
                  </a:lnTo>
                  <a:lnTo>
                    <a:pt x="1189" y="76"/>
                  </a:lnTo>
                  <a:lnTo>
                    <a:pt x="1189" y="76"/>
                  </a:lnTo>
                  <a:lnTo>
                    <a:pt x="1186" y="76"/>
                  </a:lnTo>
                  <a:lnTo>
                    <a:pt x="1182" y="74"/>
                  </a:lnTo>
                  <a:lnTo>
                    <a:pt x="1178" y="74"/>
                  </a:lnTo>
                  <a:lnTo>
                    <a:pt x="1175" y="74"/>
                  </a:lnTo>
                  <a:lnTo>
                    <a:pt x="1175" y="74"/>
                  </a:lnTo>
                  <a:lnTo>
                    <a:pt x="1173" y="78"/>
                  </a:lnTo>
                  <a:lnTo>
                    <a:pt x="1175" y="80"/>
                  </a:lnTo>
                  <a:lnTo>
                    <a:pt x="1182" y="81"/>
                  </a:lnTo>
                  <a:lnTo>
                    <a:pt x="1182" y="81"/>
                  </a:lnTo>
                  <a:lnTo>
                    <a:pt x="1187" y="81"/>
                  </a:lnTo>
                  <a:lnTo>
                    <a:pt x="1191" y="81"/>
                  </a:lnTo>
                  <a:lnTo>
                    <a:pt x="1191" y="85"/>
                  </a:lnTo>
                  <a:lnTo>
                    <a:pt x="1191" y="85"/>
                  </a:lnTo>
                  <a:lnTo>
                    <a:pt x="1182" y="85"/>
                  </a:lnTo>
                  <a:lnTo>
                    <a:pt x="1177" y="87"/>
                  </a:lnTo>
                  <a:lnTo>
                    <a:pt x="1177" y="89"/>
                  </a:lnTo>
                  <a:lnTo>
                    <a:pt x="1177" y="90"/>
                  </a:lnTo>
                  <a:lnTo>
                    <a:pt x="1177" y="90"/>
                  </a:lnTo>
                  <a:lnTo>
                    <a:pt x="1184" y="89"/>
                  </a:lnTo>
                  <a:lnTo>
                    <a:pt x="1195" y="87"/>
                  </a:lnTo>
                  <a:lnTo>
                    <a:pt x="1205" y="87"/>
                  </a:lnTo>
                  <a:lnTo>
                    <a:pt x="1207" y="89"/>
                  </a:lnTo>
                  <a:lnTo>
                    <a:pt x="1209" y="92"/>
                  </a:lnTo>
                  <a:lnTo>
                    <a:pt x="1209" y="92"/>
                  </a:lnTo>
                  <a:lnTo>
                    <a:pt x="1207" y="94"/>
                  </a:lnTo>
                  <a:lnTo>
                    <a:pt x="1204" y="96"/>
                  </a:lnTo>
                  <a:lnTo>
                    <a:pt x="1195" y="98"/>
                  </a:lnTo>
                  <a:lnTo>
                    <a:pt x="1186" y="98"/>
                  </a:lnTo>
                  <a:lnTo>
                    <a:pt x="1184" y="98"/>
                  </a:lnTo>
                  <a:lnTo>
                    <a:pt x="1182" y="101"/>
                  </a:lnTo>
                  <a:lnTo>
                    <a:pt x="1182" y="101"/>
                  </a:lnTo>
                  <a:lnTo>
                    <a:pt x="1184" y="103"/>
                  </a:lnTo>
                  <a:lnTo>
                    <a:pt x="1186" y="105"/>
                  </a:lnTo>
                  <a:lnTo>
                    <a:pt x="1193" y="103"/>
                  </a:lnTo>
                  <a:lnTo>
                    <a:pt x="1193" y="103"/>
                  </a:lnTo>
                  <a:lnTo>
                    <a:pt x="1200" y="101"/>
                  </a:lnTo>
                  <a:lnTo>
                    <a:pt x="1200" y="101"/>
                  </a:lnTo>
                  <a:lnTo>
                    <a:pt x="1209" y="101"/>
                  </a:lnTo>
                  <a:lnTo>
                    <a:pt x="1216" y="101"/>
                  </a:lnTo>
                  <a:lnTo>
                    <a:pt x="1216" y="101"/>
                  </a:lnTo>
                  <a:lnTo>
                    <a:pt x="1224" y="105"/>
                  </a:lnTo>
                  <a:lnTo>
                    <a:pt x="1227" y="105"/>
                  </a:lnTo>
                  <a:lnTo>
                    <a:pt x="1231" y="103"/>
                  </a:lnTo>
                  <a:lnTo>
                    <a:pt x="1231" y="103"/>
                  </a:lnTo>
                  <a:lnTo>
                    <a:pt x="1234" y="100"/>
                  </a:lnTo>
                  <a:lnTo>
                    <a:pt x="1238" y="101"/>
                  </a:lnTo>
                  <a:lnTo>
                    <a:pt x="1240" y="103"/>
                  </a:lnTo>
                  <a:lnTo>
                    <a:pt x="1240" y="103"/>
                  </a:lnTo>
                  <a:lnTo>
                    <a:pt x="1242" y="107"/>
                  </a:lnTo>
                  <a:lnTo>
                    <a:pt x="1243" y="109"/>
                  </a:lnTo>
                  <a:lnTo>
                    <a:pt x="1247" y="110"/>
                  </a:lnTo>
                  <a:lnTo>
                    <a:pt x="1247" y="110"/>
                  </a:lnTo>
                  <a:lnTo>
                    <a:pt x="1251" y="112"/>
                  </a:lnTo>
                  <a:lnTo>
                    <a:pt x="1256" y="110"/>
                  </a:lnTo>
                  <a:lnTo>
                    <a:pt x="1265" y="107"/>
                  </a:lnTo>
                  <a:lnTo>
                    <a:pt x="1265" y="107"/>
                  </a:lnTo>
                  <a:lnTo>
                    <a:pt x="1267" y="103"/>
                  </a:lnTo>
                  <a:lnTo>
                    <a:pt x="1269" y="101"/>
                  </a:lnTo>
                  <a:lnTo>
                    <a:pt x="1271" y="100"/>
                  </a:lnTo>
                  <a:lnTo>
                    <a:pt x="1274" y="98"/>
                  </a:lnTo>
                  <a:lnTo>
                    <a:pt x="1274" y="98"/>
                  </a:lnTo>
                  <a:lnTo>
                    <a:pt x="1281" y="100"/>
                  </a:lnTo>
                  <a:lnTo>
                    <a:pt x="1291" y="101"/>
                  </a:lnTo>
                  <a:lnTo>
                    <a:pt x="1291" y="101"/>
                  </a:lnTo>
                  <a:lnTo>
                    <a:pt x="1309" y="101"/>
                  </a:lnTo>
                  <a:lnTo>
                    <a:pt x="1325" y="101"/>
                  </a:lnTo>
                  <a:lnTo>
                    <a:pt x="1325" y="101"/>
                  </a:lnTo>
                  <a:lnTo>
                    <a:pt x="1336" y="100"/>
                  </a:lnTo>
                  <a:lnTo>
                    <a:pt x="1347" y="96"/>
                  </a:lnTo>
                  <a:lnTo>
                    <a:pt x="1347" y="96"/>
                  </a:lnTo>
                  <a:lnTo>
                    <a:pt x="1354" y="92"/>
                  </a:lnTo>
                  <a:lnTo>
                    <a:pt x="1363" y="89"/>
                  </a:lnTo>
                  <a:lnTo>
                    <a:pt x="1363" y="89"/>
                  </a:lnTo>
                  <a:lnTo>
                    <a:pt x="1368" y="87"/>
                  </a:lnTo>
                  <a:lnTo>
                    <a:pt x="1376" y="87"/>
                  </a:lnTo>
                  <a:lnTo>
                    <a:pt x="1383" y="87"/>
                  </a:lnTo>
                  <a:lnTo>
                    <a:pt x="1388" y="89"/>
                  </a:lnTo>
                  <a:lnTo>
                    <a:pt x="1388" y="89"/>
                  </a:lnTo>
                  <a:lnTo>
                    <a:pt x="1392" y="92"/>
                  </a:lnTo>
                  <a:lnTo>
                    <a:pt x="1394" y="96"/>
                  </a:lnTo>
                  <a:lnTo>
                    <a:pt x="1390" y="98"/>
                  </a:lnTo>
                  <a:lnTo>
                    <a:pt x="1386" y="100"/>
                  </a:lnTo>
                  <a:lnTo>
                    <a:pt x="1374" y="101"/>
                  </a:lnTo>
                  <a:lnTo>
                    <a:pt x="1367" y="103"/>
                  </a:lnTo>
                  <a:lnTo>
                    <a:pt x="1367" y="103"/>
                  </a:lnTo>
                  <a:lnTo>
                    <a:pt x="1376" y="105"/>
                  </a:lnTo>
                  <a:lnTo>
                    <a:pt x="1379" y="109"/>
                  </a:lnTo>
                  <a:lnTo>
                    <a:pt x="1379" y="109"/>
                  </a:lnTo>
                  <a:lnTo>
                    <a:pt x="1377" y="112"/>
                  </a:lnTo>
                  <a:lnTo>
                    <a:pt x="1377" y="112"/>
                  </a:lnTo>
                  <a:lnTo>
                    <a:pt x="1374" y="112"/>
                  </a:lnTo>
                  <a:lnTo>
                    <a:pt x="1368" y="112"/>
                  </a:lnTo>
                  <a:lnTo>
                    <a:pt x="1358" y="112"/>
                  </a:lnTo>
                  <a:lnTo>
                    <a:pt x="1358" y="112"/>
                  </a:lnTo>
                  <a:lnTo>
                    <a:pt x="1348" y="112"/>
                  </a:lnTo>
                  <a:lnTo>
                    <a:pt x="1332" y="112"/>
                  </a:lnTo>
                  <a:lnTo>
                    <a:pt x="1323" y="114"/>
                  </a:lnTo>
                  <a:lnTo>
                    <a:pt x="1318" y="116"/>
                  </a:lnTo>
                  <a:lnTo>
                    <a:pt x="1314" y="119"/>
                  </a:lnTo>
                  <a:lnTo>
                    <a:pt x="1312" y="121"/>
                  </a:lnTo>
                  <a:lnTo>
                    <a:pt x="1314" y="123"/>
                  </a:lnTo>
                  <a:lnTo>
                    <a:pt x="1314" y="123"/>
                  </a:lnTo>
                  <a:lnTo>
                    <a:pt x="1316" y="128"/>
                  </a:lnTo>
                  <a:lnTo>
                    <a:pt x="1320" y="132"/>
                  </a:lnTo>
                  <a:lnTo>
                    <a:pt x="1320" y="132"/>
                  </a:lnTo>
                  <a:lnTo>
                    <a:pt x="1327" y="134"/>
                  </a:lnTo>
                  <a:lnTo>
                    <a:pt x="1329" y="134"/>
                  </a:lnTo>
                  <a:lnTo>
                    <a:pt x="1330" y="136"/>
                  </a:lnTo>
                  <a:lnTo>
                    <a:pt x="1330" y="136"/>
                  </a:lnTo>
                  <a:lnTo>
                    <a:pt x="1330" y="139"/>
                  </a:lnTo>
                  <a:lnTo>
                    <a:pt x="1329" y="139"/>
                  </a:lnTo>
                  <a:lnTo>
                    <a:pt x="1321" y="139"/>
                  </a:lnTo>
                  <a:lnTo>
                    <a:pt x="1321" y="139"/>
                  </a:lnTo>
                  <a:lnTo>
                    <a:pt x="1310" y="136"/>
                  </a:lnTo>
                  <a:lnTo>
                    <a:pt x="1301" y="130"/>
                  </a:lnTo>
                  <a:lnTo>
                    <a:pt x="1292" y="123"/>
                  </a:lnTo>
                  <a:lnTo>
                    <a:pt x="1281" y="116"/>
                  </a:lnTo>
                  <a:lnTo>
                    <a:pt x="1281" y="116"/>
                  </a:lnTo>
                  <a:lnTo>
                    <a:pt x="1274" y="114"/>
                  </a:lnTo>
                  <a:lnTo>
                    <a:pt x="1267" y="114"/>
                  </a:lnTo>
                  <a:lnTo>
                    <a:pt x="1260" y="114"/>
                  </a:lnTo>
                  <a:lnTo>
                    <a:pt x="1254" y="116"/>
                  </a:lnTo>
                  <a:lnTo>
                    <a:pt x="1254" y="116"/>
                  </a:lnTo>
                  <a:lnTo>
                    <a:pt x="1249" y="118"/>
                  </a:lnTo>
                  <a:lnTo>
                    <a:pt x="1245" y="123"/>
                  </a:lnTo>
                  <a:lnTo>
                    <a:pt x="1245" y="123"/>
                  </a:lnTo>
                  <a:lnTo>
                    <a:pt x="1243" y="130"/>
                  </a:lnTo>
                  <a:lnTo>
                    <a:pt x="1242" y="132"/>
                  </a:lnTo>
                  <a:lnTo>
                    <a:pt x="1240" y="134"/>
                  </a:lnTo>
                  <a:lnTo>
                    <a:pt x="1240" y="134"/>
                  </a:lnTo>
                  <a:lnTo>
                    <a:pt x="1236" y="134"/>
                  </a:lnTo>
                  <a:lnTo>
                    <a:pt x="1233" y="132"/>
                  </a:lnTo>
                  <a:lnTo>
                    <a:pt x="1229" y="128"/>
                  </a:lnTo>
                  <a:lnTo>
                    <a:pt x="1220" y="118"/>
                  </a:lnTo>
                  <a:lnTo>
                    <a:pt x="1220" y="118"/>
                  </a:lnTo>
                  <a:lnTo>
                    <a:pt x="1216" y="116"/>
                  </a:lnTo>
                  <a:lnTo>
                    <a:pt x="1213" y="116"/>
                  </a:lnTo>
                  <a:lnTo>
                    <a:pt x="1204" y="116"/>
                  </a:lnTo>
                  <a:lnTo>
                    <a:pt x="1204" y="116"/>
                  </a:lnTo>
                  <a:lnTo>
                    <a:pt x="1191" y="118"/>
                  </a:lnTo>
                  <a:lnTo>
                    <a:pt x="1186" y="118"/>
                  </a:lnTo>
                  <a:lnTo>
                    <a:pt x="1180" y="116"/>
                  </a:lnTo>
                  <a:lnTo>
                    <a:pt x="1180" y="116"/>
                  </a:lnTo>
                  <a:lnTo>
                    <a:pt x="1171" y="110"/>
                  </a:lnTo>
                  <a:lnTo>
                    <a:pt x="1164" y="103"/>
                  </a:lnTo>
                  <a:lnTo>
                    <a:pt x="1158" y="94"/>
                  </a:lnTo>
                  <a:lnTo>
                    <a:pt x="1151" y="87"/>
                  </a:lnTo>
                  <a:lnTo>
                    <a:pt x="1151" y="87"/>
                  </a:lnTo>
                  <a:lnTo>
                    <a:pt x="1144" y="83"/>
                  </a:lnTo>
                  <a:lnTo>
                    <a:pt x="1137" y="81"/>
                  </a:lnTo>
                  <a:lnTo>
                    <a:pt x="1122" y="78"/>
                  </a:lnTo>
                  <a:lnTo>
                    <a:pt x="1122" y="78"/>
                  </a:lnTo>
                  <a:lnTo>
                    <a:pt x="1115" y="78"/>
                  </a:lnTo>
                  <a:lnTo>
                    <a:pt x="1106" y="81"/>
                  </a:lnTo>
                  <a:lnTo>
                    <a:pt x="1104" y="81"/>
                  </a:lnTo>
                  <a:lnTo>
                    <a:pt x="1104" y="83"/>
                  </a:lnTo>
                  <a:lnTo>
                    <a:pt x="1106" y="85"/>
                  </a:lnTo>
                  <a:lnTo>
                    <a:pt x="1110" y="87"/>
                  </a:lnTo>
                  <a:lnTo>
                    <a:pt x="1110" y="87"/>
                  </a:lnTo>
                  <a:lnTo>
                    <a:pt x="1115" y="87"/>
                  </a:lnTo>
                  <a:lnTo>
                    <a:pt x="1117" y="89"/>
                  </a:lnTo>
                  <a:lnTo>
                    <a:pt x="1117" y="92"/>
                  </a:lnTo>
                  <a:lnTo>
                    <a:pt x="1113" y="92"/>
                  </a:lnTo>
                  <a:lnTo>
                    <a:pt x="1113" y="92"/>
                  </a:lnTo>
                  <a:lnTo>
                    <a:pt x="1102" y="92"/>
                  </a:lnTo>
                  <a:lnTo>
                    <a:pt x="1099" y="94"/>
                  </a:lnTo>
                  <a:lnTo>
                    <a:pt x="1097" y="96"/>
                  </a:lnTo>
                  <a:lnTo>
                    <a:pt x="1097" y="98"/>
                  </a:lnTo>
                  <a:lnTo>
                    <a:pt x="1097" y="98"/>
                  </a:lnTo>
                  <a:lnTo>
                    <a:pt x="1100" y="101"/>
                  </a:lnTo>
                  <a:lnTo>
                    <a:pt x="1106" y="101"/>
                  </a:lnTo>
                  <a:lnTo>
                    <a:pt x="1115" y="101"/>
                  </a:lnTo>
                  <a:lnTo>
                    <a:pt x="1115" y="101"/>
                  </a:lnTo>
                  <a:close/>
                  <a:moveTo>
                    <a:pt x="1240" y="597"/>
                  </a:moveTo>
                  <a:lnTo>
                    <a:pt x="1240" y="597"/>
                  </a:lnTo>
                  <a:lnTo>
                    <a:pt x="1236" y="601"/>
                  </a:lnTo>
                  <a:lnTo>
                    <a:pt x="1236" y="604"/>
                  </a:lnTo>
                  <a:lnTo>
                    <a:pt x="1238" y="608"/>
                  </a:lnTo>
                  <a:lnTo>
                    <a:pt x="1242" y="612"/>
                  </a:lnTo>
                  <a:lnTo>
                    <a:pt x="1247" y="615"/>
                  </a:lnTo>
                  <a:lnTo>
                    <a:pt x="1251" y="615"/>
                  </a:lnTo>
                  <a:lnTo>
                    <a:pt x="1256" y="615"/>
                  </a:lnTo>
                  <a:lnTo>
                    <a:pt x="1260" y="613"/>
                  </a:lnTo>
                  <a:lnTo>
                    <a:pt x="1260" y="613"/>
                  </a:lnTo>
                  <a:lnTo>
                    <a:pt x="1263" y="610"/>
                  </a:lnTo>
                  <a:lnTo>
                    <a:pt x="1265" y="606"/>
                  </a:lnTo>
                  <a:lnTo>
                    <a:pt x="1265" y="597"/>
                  </a:lnTo>
                  <a:lnTo>
                    <a:pt x="1265" y="593"/>
                  </a:lnTo>
                  <a:lnTo>
                    <a:pt x="1267" y="590"/>
                  </a:lnTo>
                  <a:lnTo>
                    <a:pt x="1271" y="588"/>
                  </a:lnTo>
                  <a:lnTo>
                    <a:pt x="1276" y="588"/>
                  </a:lnTo>
                  <a:lnTo>
                    <a:pt x="1276" y="588"/>
                  </a:lnTo>
                  <a:lnTo>
                    <a:pt x="1278" y="590"/>
                  </a:lnTo>
                  <a:lnTo>
                    <a:pt x="1280" y="595"/>
                  </a:lnTo>
                  <a:lnTo>
                    <a:pt x="1281" y="603"/>
                  </a:lnTo>
                  <a:lnTo>
                    <a:pt x="1283" y="606"/>
                  </a:lnTo>
                  <a:lnTo>
                    <a:pt x="1283" y="606"/>
                  </a:lnTo>
                  <a:lnTo>
                    <a:pt x="1291" y="610"/>
                  </a:lnTo>
                  <a:lnTo>
                    <a:pt x="1298" y="610"/>
                  </a:lnTo>
                  <a:lnTo>
                    <a:pt x="1298" y="610"/>
                  </a:lnTo>
                  <a:lnTo>
                    <a:pt x="1301" y="610"/>
                  </a:lnTo>
                  <a:lnTo>
                    <a:pt x="1307" y="610"/>
                  </a:lnTo>
                  <a:lnTo>
                    <a:pt x="1307" y="610"/>
                  </a:lnTo>
                  <a:lnTo>
                    <a:pt x="1307" y="606"/>
                  </a:lnTo>
                  <a:lnTo>
                    <a:pt x="1307" y="603"/>
                  </a:lnTo>
                  <a:lnTo>
                    <a:pt x="1307" y="599"/>
                  </a:lnTo>
                  <a:lnTo>
                    <a:pt x="1303" y="597"/>
                  </a:lnTo>
                  <a:lnTo>
                    <a:pt x="1303" y="597"/>
                  </a:lnTo>
                  <a:lnTo>
                    <a:pt x="1301" y="597"/>
                  </a:lnTo>
                  <a:lnTo>
                    <a:pt x="1298" y="595"/>
                  </a:lnTo>
                  <a:lnTo>
                    <a:pt x="1298" y="595"/>
                  </a:lnTo>
                  <a:lnTo>
                    <a:pt x="1291" y="592"/>
                  </a:lnTo>
                  <a:lnTo>
                    <a:pt x="1287" y="586"/>
                  </a:lnTo>
                  <a:lnTo>
                    <a:pt x="1287" y="586"/>
                  </a:lnTo>
                  <a:lnTo>
                    <a:pt x="1278" y="575"/>
                  </a:lnTo>
                  <a:lnTo>
                    <a:pt x="1272" y="570"/>
                  </a:lnTo>
                  <a:lnTo>
                    <a:pt x="1267" y="566"/>
                  </a:lnTo>
                  <a:lnTo>
                    <a:pt x="1267" y="566"/>
                  </a:lnTo>
                  <a:lnTo>
                    <a:pt x="1260" y="566"/>
                  </a:lnTo>
                  <a:lnTo>
                    <a:pt x="1251" y="570"/>
                  </a:lnTo>
                  <a:lnTo>
                    <a:pt x="1251" y="570"/>
                  </a:lnTo>
                  <a:lnTo>
                    <a:pt x="1245" y="574"/>
                  </a:lnTo>
                  <a:lnTo>
                    <a:pt x="1245" y="574"/>
                  </a:lnTo>
                  <a:lnTo>
                    <a:pt x="1243" y="577"/>
                  </a:lnTo>
                  <a:lnTo>
                    <a:pt x="1245" y="581"/>
                  </a:lnTo>
                  <a:lnTo>
                    <a:pt x="1247" y="588"/>
                  </a:lnTo>
                  <a:lnTo>
                    <a:pt x="1247" y="588"/>
                  </a:lnTo>
                  <a:lnTo>
                    <a:pt x="1247" y="592"/>
                  </a:lnTo>
                  <a:lnTo>
                    <a:pt x="1245" y="593"/>
                  </a:lnTo>
                  <a:lnTo>
                    <a:pt x="1240" y="597"/>
                  </a:lnTo>
                  <a:lnTo>
                    <a:pt x="1240" y="597"/>
                  </a:lnTo>
                  <a:close/>
                  <a:moveTo>
                    <a:pt x="1577" y="631"/>
                  </a:moveTo>
                  <a:lnTo>
                    <a:pt x="1577" y="631"/>
                  </a:lnTo>
                  <a:lnTo>
                    <a:pt x="1580" y="633"/>
                  </a:lnTo>
                  <a:lnTo>
                    <a:pt x="1582" y="633"/>
                  </a:lnTo>
                  <a:lnTo>
                    <a:pt x="1584" y="630"/>
                  </a:lnTo>
                  <a:lnTo>
                    <a:pt x="1586" y="624"/>
                  </a:lnTo>
                  <a:lnTo>
                    <a:pt x="1584" y="621"/>
                  </a:lnTo>
                  <a:lnTo>
                    <a:pt x="1580" y="621"/>
                  </a:lnTo>
                  <a:lnTo>
                    <a:pt x="1580" y="621"/>
                  </a:lnTo>
                  <a:lnTo>
                    <a:pt x="1578" y="621"/>
                  </a:lnTo>
                  <a:lnTo>
                    <a:pt x="1577" y="621"/>
                  </a:lnTo>
                  <a:lnTo>
                    <a:pt x="1575" y="624"/>
                  </a:lnTo>
                  <a:lnTo>
                    <a:pt x="1575" y="628"/>
                  </a:lnTo>
                  <a:lnTo>
                    <a:pt x="1577" y="631"/>
                  </a:lnTo>
                  <a:lnTo>
                    <a:pt x="1577" y="631"/>
                  </a:lnTo>
                  <a:close/>
                  <a:moveTo>
                    <a:pt x="1354" y="434"/>
                  </a:moveTo>
                  <a:lnTo>
                    <a:pt x="1354" y="434"/>
                  </a:lnTo>
                  <a:lnTo>
                    <a:pt x="1350" y="434"/>
                  </a:lnTo>
                  <a:lnTo>
                    <a:pt x="1350" y="434"/>
                  </a:lnTo>
                  <a:lnTo>
                    <a:pt x="1343" y="434"/>
                  </a:lnTo>
                  <a:lnTo>
                    <a:pt x="1336" y="436"/>
                  </a:lnTo>
                  <a:lnTo>
                    <a:pt x="1332" y="440"/>
                  </a:lnTo>
                  <a:lnTo>
                    <a:pt x="1330" y="443"/>
                  </a:lnTo>
                  <a:lnTo>
                    <a:pt x="1330" y="445"/>
                  </a:lnTo>
                  <a:lnTo>
                    <a:pt x="1330" y="445"/>
                  </a:lnTo>
                  <a:lnTo>
                    <a:pt x="1334" y="451"/>
                  </a:lnTo>
                  <a:lnTo>
                    <a:pt x="1339" y="454"/>
                  </a:lnTo>
                  <a:lnTo>
                    <a:pt x="1347" y="456"/>
                  </a:lnTo>
                  <a:lnTo>
                    <a:pt x="1352" y="456"/>
                  </a:lnTo>
                  <a:lnTo>
                    <a:pt x="1352" y="456"/>
                  </a:lnTo>
                  <a:lnTo>
                    <a:pt x="1358" y="451"/>
                  </a:lnTo>
                  <a:lnTo>
                    <a:pt x="1361" y="445"/>
                  </a:lnTo>
                  <a:lnTo>
                    <a:pt x="1359" y="438"/>
                  </a:lnTo>
                  <a:lnTo>
                    <a:pt x="1358" y="436"/>
                  </a:lnTo>
                  <a:lnTo>
                    <a:pt x="1354" y="434"/>
                  </a:lnTo>
                  <a:lnTo>
                    <a:pt x="1354" y="434"/>
                  </a:lnTo>
                  <a:close/>
                  <a:moveTo>
                    <a:pt x="1709" y="919"/>
                  </a:moveTo>
                  <a:lnTo>
                    <a:pt x="1709" y="919"/>
                  </a:lnTo>
                  <a:lnTo>
                    <a:pt x="1710" y="912"/>
                  </a:lnTo>
                  <a:lnTo>
                    <a:pt x="1709" y="908"/>
                  </a:lnTo>
                  <a:lnTo>
                    <a:pt x="1705" y="907"/>
                  </a:lnTo>
                  <a:lnTo>
                    <a:pt x="1705" y="907"/>
                  </a:lnTo>
                  <a:lnTo>
                    <a:pt x="1700" y="907"/>
                  </a:lnTo>
                  <a:lnTo>
                    <a:pt x="1700" y="907"/>
                  </a:lnTo>
                  <a:lnTo>
                    <a:pt x="1696" y="908"/>
                  </a:lnTo>
                  <a:lnTo>
                    <a:pt x="1694" y="910"/>
                  </a:lnTo>
                  <a:lnTo>
                    <a:pt x="1691" y="917"/>
                  </a:lnTo>
                  <a:lnTo>
                    <a:pt x="1689" y="932"/>
                  </a:lnTo>
                  <a:lnTo>
                    <a:pt x="1689" y="932"/>
                  </a:lnTo>
                  <a:lnTo>
                    <a:pt x="1687" y="937"/>
                  </a:lnTo>
                  <a:lnTo>
                    <a:pt x="1683" y="943"/>
                  </a:lnTo>
                  <a:lnTo>
                    <a:pt x="1674" y="954"/>
                  </a:lnTo>
                  <a:lnTo>
                    <a:pt x="1665" y="964"/>
                  </a:lnTo>
                  <a:lnTo>
                    <a:pt x="1662" y="972"/>
                  </a:lnTo>
                  <a:lnTo>
                    <a:pt x="1662" y="977"/>
                  </a:lnTo>
                  <a:lnTo>
                    <a:pt x="1662" y="977"/>
                  </a:lnTo>
                  <a:lnTo>
                    <a:pt x="1662" y="984"/>
                  </a:lnTo>
                  <a:lnTo>
                    <a:pt x="1665" y="990"/>
                  </a:lnTo>
                  <a:lnTo>
                    <a:pt x="1669" y="995"/>
                  </a:lnTo>
                  <a:lnTo>
                    <a:pt x="1674" y="999"/>
                  </a:lnTo>
                  <a:lnTo>
                    <a:pt x="1680" y="1001"/>
                  </a:lnTo>
                  <a:lnTo>
                    <a:pt x="1685" y="1001"/>
                  </a:lnTo>
                  <a:lnTo>
                    <a:pt x="1700" y="1001"/>
                  </a:lnTo>
                  <a:lnTo>
                    <a:pt x="1700" y="1001"/>
                  </a:lnTo>
                  <a:lnTo>
                    <a:pt x="1712" y="1001"/>
                  </a:lnTo>
                  <a:lnTo>
                    <a:pt x="1727" y="1002"/>
                  </a:lnTo>
                  <a:lnTo>
                    <a:pt x="1727" y="1002"/>
                  </a:lnTo>
                  <a:lnTo>
                    <a:pt x="1732" y="1004"/>
                  </a:lnTo>
                  <a:lnTo>
                    <a:pt x="1738" y="1006"/>
                  </a:lnTo>
                  <a:lnTo>
                    <a:pt x="1743" y="1010"/>
                  </a:lnTo>
                  <a:lnTo>
                    <a:pt x="1748" y="1011"/>
                  </a:lnTo>
                  <a:lnTo>
                    <a:pt x="1748" y="1011"/>
                  </a:lnTo>
                  <a:lnTo>
                    <a:pt x="1754" y="1011"/>
                  </a:lnTo>
                  <a:lnTo>
                    <a:pt x="1758" y="1010"/>
                  </a:lnTo>
                  <a:lnTo>
                    <a:pt x="1763" y="1006"/>
                  </a:lnTo>
                  <a:lnTo>
                    <a:pt x="1765" y="1001"/>
                  </a:lnTo>
                  <a:lnTo>
                    <a:pt x="1765" y="1001"/>
                  </a:lnTo>
                  <a:lnTo>
                    <a:pt x="1767" y="995"/>
                  </a:lnTo>
                  <a:lnTo>
                    <a:pt x="1765" y="990"/>
                  </a:lnTo>
                  <a:lnTo>
                    <a:pt x="1761" y="984"/>
                  </a:lnTo>
                  <a:lnTo>
                    <a:pt x="1756" y="981"/>
                  </a:lnTo>
                  <a:lnTo>
                    <a:pt x="1756" y="981"/>
                  </a:lnTo>
                  <a:lnTo>
                    <a:pt x="1748" y="975"/>
                  </a:lnTo>
                  <a:lnTo>
                    <a:pt x="1743" y="968"/>
                  </a:lnTo>
                  <a:lnTo>
                    <a:pt x="1743" y="968"/>
                  </a:lnTo>
                  <a:lnTo>
                    <a:pt x="1739" y="961"/>
                  </a:lnTo>
                  <a:lnTo>
                    <a:pt x="1734" y="955"/>
                  </a:lnTo>
                  <a:lnTo>
                    <a:pt x="1729" y="952"/>
                  </a:lnTo>
                  <a:lnTo>
                    <a:pt x="1725" y="952"/>
                  </a:lnTo>
                  <a:lnTo>
                    <a:pt x="1721" y="954"/>
                  </a:lnTo>
                  <a:lnTo>
                    <a:pt x="1721" y="954"/>
                  </a:lnTo>
                  <a:lnTo>
                    <a:pt x="1716" y="955"/>
                  </a:lnTo>
                  <a:lnTo>
                    <a:pt x="1712" y="957"/>
                  </a:lnTo>
                  <a:lnTo>
                    <a:pt x="1712" y="957"/>
                  </a:lnTo>
                  <a:lnTo>
                    <a:pt x="1707" y="957"/>
                  </a:lnTo>
                  <a:lnTo>
                    <a:pt x="1701" y="954"/>
                  </a:lnTo>
                  <a:lnTo>
                    <a:pt x="1701" y="954"/>
                  </a:lnTo>
                  <a:lnTo>
                    <a:pt x="1700" y="950"/>
                  </a:lnTo>
                  <a:lnTo>
                    <a:pt x="1700" y="946"/>
                  </a:lnTo>
                  <a:lnTo>
                    <a:pt x="1703" y="939"/>
                  </a:lnTo>
                  <a:lnTo>
                    <a:pt x="1703" y="939"/>
                  </a:lnTo>
                  <a:lnTo>
                    <a:pt x="1709" y="919"/>
                  </a:lnTo>
                  <a:lnTo>
                    <a:pt x="1709" y="919"/>
                  </a:lnTo>
                  <a:close/>
                  <a:moveTo>
                    <a:pt x="1453" y="1581"/>
                  </a:moveTo>
                  <a:lnTo>
                    <a:pt x="1453" y="1581"/>
                  </a:lnTo>
                  <a:lnTo>
                    <a:pt x="1453" y="1587"/>
                  </a:lnTo>
                  <a:lnTo>
                    <a:pt x="1452" y="1592"/>
                  </a:lnTo>
                  <a:lnTo>
                    <a:pt x="1452" y="1592"/>
                  </a:lnTo>
                  <a:lnTo>
                    <a:pt x="1448" y="1594"/>
                  </a:lnTo>
                  <a:lnTo>
                    <a:pt x="1446" y="1594"/>
                  </a:lnTo>
                  <a:lnTo>
                    <a:pt x="1439" y="1592"/>
                  </a:lnTo>
                  <a:lnTo>
                    <a:pt x="1439" y="1592"/>
                  </a:lnTo>
                  <a:lnTo>
                    <a:pt x="1434" y="1590"/>
                  </a:lnTo>
                  <a:lnTo>
                    <a:pt x="1426" y="1590"/>
                  </a:lnTo>
                  <a:lnTo>
                    <a:pt x="1426" y="1590"/>
                  </a:lnTo>
                  <a:lnTo>
                    <a:pt x="1423" y="1590"/>
                  </a:lnTo>
                  <a:lnTo>
                    <a:pt x="1419" y="1592"/>
                  </a:lnTo>
                  <a:lnTo>
                    <a:pt x="1419" y="1596"/>
                  </a:lnTo>
                  <a:lnTo>
                    <a:pt x="1419" y="1600"/>
                  </a:lnTo>
                  <a:lnTo>
                    <a:pt x="1419" y="1600"/>
                  </a:lnTo>
                  <a:lnTo>
                    <a:pt x="1423" y="1601"/>
                  </a:lnTo>
                  <a:lnTo>
                    <a:pt x="1428" y="1603"/>
                  </a:lnTo>
                  <a:lnTo>
                    <a:pt x="1437" y="1603"/>
                  </a:lnTo>
                  <a:lnTo>
                    <a:pt x="1437" y="1603"/>
                  </a:lnTo>
                  <a:lnTo>
                    <a:pt x="1448" y="1600"/>
                  </a:lnTo>
                  <a:lnTo>
                    <a:pt x="1461" y="1600"/>
                  </a:lnTo>
                  <a:lnTo>
                    <a:pt x="1461" y="1600"/>
                  </a:lnTo>
                  <a:lnTo>
                    <a:pt x="1462" y="1600"/>
                  </a:lnTo>
                  <a:lnTo>
                    <a:pt x="1462" y="1600"/>
                  </a:lnTo>
                  <a:lnTo>
                    <a:pt x="1475" y="1603"/>
                  </a:lnTo>
                  <a:lnTo>
                    <a:pt x="1482" y="1603"/>
                  </a:lnTo>
                  <a:lnTo>
                    <a:pt x="1490" y="1603"/>
                  </a:lnTo>
                  <a:lnTo>
                    <a:pt x="1490" y="1603"/>
                  </a:lnTo>
                  <a:lnTo>
                    <a:pt x="1493" y="1600"/>
                  </a:lnTo>
                  <a:lnTo>
                    <a:pt x="1493" y="1596"/>
                  </a:lnTo>
                  <a:lnTo>
                    <a:pt x="1493" y="1590"/>
                  </a:lnTo>
                  <a:lnTo>
                    <a:pt x="1491" y="1587"/>
                  </a:lnTo>
                  <a:lnTo>
                    <a:pt x="1491" y="1587"/>
                  </a:lnTo>
                  <a:lnTo>
                    <a:pt x="1488" y="1581"/>
                  </a:lnTo>
                  <a:lnTo>
                    <a:pt x="1484" y="1578"/>
                  </a:lnTo>
                  <a:lnTo>
                    <a:pt x="1479" y="1576"/>
                  </a:lnTo>
                  <a:lnTo>
                    <a:pt x="1473" y="1574"/>
                  </a:lnTo>
                  <a:lnTo>
                    <a:pt x="1468" y="1572"/>
                  </a:lnTo>
                  <a:lnTo>
                    <a:pt x="1462" y="1574"/>
                  </a:lnTo>
                  <a:lnTo>
                    <a:pt x="1457" y="1578"/>
                  </a:lnTo>
                  <a:lnTo>
                    <a:pt x="1453" y="1581"/>
                  </a:lnTo>
                  <a:lnTo>
                    <a:pt x="1453" y="1581"/>
                  </a:lnTo>
                  <a:close/>
                  <a:moveTo>
                    <a:pt x="1381" y="1547"/>
                  </a:moveTo>
                  <a:lnTo>
                    <a:pt x="1381" y="1547"/>
                  </a:lnTo>
                  <a:lnTo>
                    <a:pt x="1367" y="1542"/>
                  </a:lnTo>
                  <a:lnTo>
                    <a:pt x="1354" y="1533"/>
                  </a:lnTo>
                  <a:lnTo>
                    <a:pt x="1327" y="1516"/>
                  </a:lnTo>
                  <a:lnTo>
                    <a:pt x="1327" y="1516"/>
                  </a:lnTo>
                  <a:lnTo>
                    <a:pt x="1316" y="1511"/>
                  </a:lnTo>
                  <a:lnTo>
                    <a:pt x="1310" y="1509"/>
                  </a:lnTo>
                  <a:lnTo>
                    <a:pt x="1305" y="1507"/>
                  </a:lnTo>
                  <a:lnTo>
                    <a:pt x="1305" y="1507"/>
                  </a:lnTo>
                  <a:lnTo>
                    <a:pt x="1289" y="1505"/>
                  </a:lnTo>
                  <a:lnTo>
                    <a:pt x="1289" y="1505"/>
                  </a:lnTo>
                  <a:lnTo>
                    <a:pt x="1283" y="1507"/>
                  </a:lnTo>
                  <a:lnTo>
                    <a:pt x="1278" y="1511"/>
                  </a:lnTo>
                  <a:lnTo>
                    <a:pt x="1278" y="1511"/>
                  </a:lnTo>
                  <a:lnTo>
                    <a:pt x="1276" y="1515"/>
                  </a:lnTo>
                  <a:lnTo>
                    <a:pt x="1276" y="1518"/>
                  </a:lnTo>
                  <a:lnTo>
                    <a:pt x="1278" y="1520"/>
                  </a:lnTo>
                  <a:lnTo>
                    <a:pt x="1281" y="1520"/>
                  </a:lnTo>
                  <a:lnTo>
                    <a:pt x="1289" y="1520"/>
                  </a:lnTo>
                  <a:lnTo>
                    <a:pt x="1294" y="1520"/>
                  </a:lnTo>
                  <a:lnTo>
                    <a:pt x="1294" y="1520"/>
                  </a:lnTo>
                  <a:lnTo>
                    <a:pt x="1303" y="1518"/>
                  </a:lnTo>
                  <a:lnTo>
                    <a:pt x="1312" y="1516"/>
                  </a:lnTo>
                  <a:lnTo>
                    <a:pt x="1312" y="1516"/>
                  </a:lnTo>
                  <a:lnTo>
                    <a:pt x="1321" y="1520"/>
                  </a:lnTo>
                  <a:lnTo>
                    <a:pt x="1332" y="1527"/>
                  </a:lnTo>
                  <a:lnTo>
                    <a:pt x="1332" y="1527"/>
                  </a:lnTo>
                  <a:lnTo>
                    <a:pt x="1350" y="1543"/>
                  </a:lnTo>
                  <a:lnTo>
                    <a:pt x="1370" y="1562"/>
                  </a:lnTo>
                  <a:lnTo>
                    <a:pt x="1370" y="1562"/>
                  </a:lnTo>
                  <a:lnTo>
                    <a:pt x="1376" y="1567"/>
                  </a:lnTo>
                  <a:lnTo>
                    <a:pt x="1383" y="1571"/>
                  </a:lnTo>
                  <a:lnTo>
                    <a:pt x="1390" y="1572"/>
                  </a:lnTo>
                  <a:lnTo>
                    <a:pt x="1397" y="1572"/>
                  </a:lnTo>
                  <a:lnTo>
                    <a:pt x="1397" y="1572"/>
                  </a:lnTo>
                  <a:lnTo>
                    <a:pt x="1403" y="1571"/>
                  </a:lnTo>
                  <a:lnTo>
                    <a:pt x="1406" y="1567"/>
                  </a:lnTo>
                  <a:lnTo>
                    <a:pt x="1406" y="1563"/>
                  </a:lnTo>
                  <a:lnTo>
                    <a:pt x="1403" y="1560"/>
                  </a:lnTo>
                  <a:lnTo>
                    <a:pt x="1403" y="1560"/>
                  </a:lnTo>
                  <a:lnTo>
                    <a:pt x="1399" y="1554"/>
                  </a:lnTo>
                  <a:lnTo>
                    <a:pt x="1394" y="1552"/>
                  </a:lnTo>
                  <a:lnTo>
                    <a:pt x="1381" y="1547"/>
                  </a:lnTo>
                  <a:lnTo>
                    <a:pt x="1381" y="1547"/>
                  </a:lnTo>
                  <a:close/>
                  <a:moveTo>
                    <a:pt x="2208" y="432"/>
                  </a:moveTo>
                  <a:lnTo>
                    <a:pt x="2208" y="432"/>
                  </a:lnTo>
                  <a:lnTo>
                    <a:pt x="2206" y="429"/>
                  </a:lnTo>
                  <a:lnTo>
                    <a:pt x="2203" y="427"/>
                  </a:lnTo>
                  <a:lnTo>
                    <a:pt x="2194" y="425"/>
                  </a:lnTo>
                  <a:lnTo>
                    <a:pt x="2185" y="425"/>
                  </a:lnTo>
                  <a:lnTo>
                    <a:pt x="2181" y="425"/>
                  </a:lnTo>
                  <a:lnTo>
                    <a:pt x="2177" y="423"/>
                  </a:lnTo>
                  <a:lnTo>
                    <a:pt x="2177" y="423"/>
                  </a:lnTo>
                  <a:lnTo>
                    <a:pt x="2174" y="422"/>
                  </a:lnTo>
                  <a:lnTo>
                    <a:pt x="2172" y="420"/>
                  </a:lnTo>
                  <a:lnTo>
                    <a:pt x="2172" y="413"/>
                  </a:lnTo>
                  <a:lnTo>
                    <a:pt x="2170" y="407"/>
                  </a:lnTo>
                  <a:lnTo>
                    <a:pt x="2168" y="402"/>
                  </a:lnTo>
                  <a:lnTo>
                    <a:pt x="2168" y="402"/>
                  </a:lnTo>
                  <a:lnTo>
                    <a:pt x="2165" y="400"/>
                  </a:lnTo>
                  <a:lnTo>
                    <a:pt x="2161" y="400"/>
                  </a:lnTo>
                  <a:lnTo>
                    <a:pt x="2154" y="400"/>
                  </a:lnTo>
                  <a:lnTo>
                    <a:pt x="2154" y="400"/>
                  </a:lnTo>
                  <a:lnTo>
                    <a:pt x="2154" y="394"/>
                  </a:lnTo>
                  <a:lnTo>
                    <a:pt x="2152" y="391"/>
                  </a:lnTo>
                  <a:lnTo>
                    <a:pt x="2152" y="391"/>
                  </a:lnTo>
                  <a:lnTo>
                    <a:pt x="2147" y="387"/>
                  </a:lnTo>
                  <a:lnTo>
                    <a:pt x="2145" y="385"/>
                  </a:lnTo>
                  <a:lnTo>
                    <a:pt x="2143" y="382"/>
                  </a:lnTo>
                  <a:lnTo>
                    <a:pt x="2143" y="382"/>
                  </a:lnTo>
                  <a:lnTo>
                    <a:pt x="2145" y="380"/>
                  </a:lnTo>
                  <a:lnTo>
                    <a:pt x="2147" y="378"/>
                  </a:lnTo>
                  <a:lnTo>
                    <a:pt x="2154" y="375"/>
                  </a:lnTo>
                  <a:lnTo>
                    <a:pt x="2154" y="375"/>
                  </a:lnTo>
                  <a:lnTo>
                    <a:pt x="2161" y="375"/>
                  </a:lnTo>
                  <a:lnTo>
                    <a:pt x="2168" y="376"/>
                  </a:lnTo>
                  <a:lnTo>
                    <a:pt x="2183" y="382"/>
                  </a:lnTo>
                  <a:lnTo>
                    <a:pt x="2183" y="382"/>
                  </a:lnTo>
                  <a:lnTo>
                    <a:pt x="2192" y="389"/>
                  </a:lnTo>
                  <a:lnTo>
                    <a:pt x="2201" y="396"/>
                  </a:lnTo>
                  <a:lnTo>
                    <a:pt x="2201" y="396"/>
                  </a:lnTo>
                  <a:lnTo>
                    <a:pt x="2206" y="404"/>
                  </a:lnTo>
                  <a:lnTo>
                    <a:pt x="2210" y="405"/>
                  </a:lnTo>
                  <a:lnTo>
                    <a:pt x="2214" y="407"/>
                  </a:lnTo>
                  <a:lnTo>
                    <a:pt x="2214" y="407"/>
                  </a:lnTo>
                  <a:lnTo>
                    <a:pt x="2217" y="407"/>
                  </a:lnTo>
                  <a:lnTo>
                    <a:pt x="2221" y="407"/>
                  </a:lnTo>
                  <a:lnTo>
                    <a:pt x="2223" y="405"/>
                  </a:lnTo>
                  <a:lnTo>
                    <a:pt x="2223" y="400"/>
                  </a:lnTo>
                  <a:lnTo>
                    <a:pt x="2223" y="400"/>
                  </a:lnTo>
                  <a:lnTo>
                    <a:pt x="2223" y="398"/>
                  </a:lnTo>
                  <a:lnTo>
                    <a:pt x="2221" y="394"/>
                  </a:lnTo>
                  <a:lnTo>
                    <a:pt x="2215" y="389"/>
                  </a:lnTo>
                  <a:lnTo>
                    <a:pt x="2215" y="389"/>
                  </a:lnTo>
                  <a:lnTo>
                    <a:pt x="2215" y="385"/>
                  </a:lnTo>
                  <a:lnTo>
                    <a:pt x="2214" y="382"/>
                  </a:lnTo>
                  <a:lnTo>
                    <a:pt x="2217" y="375"/>
                  </a:lnTo>
                  <a:lnTo>
                    <a:pt x="2217" y="375"/>
                  </a:lnTo>
                  <a:lnTo>
                    <a:pt x="2219" y="369"/>
                  </a:lnTo>
                  <a:lnTo>
                    <a:pt x="2221" y="362"/>
                  </a:lnTo>
                  <a:lnTo>
                    <a:pt x="2219" y="355"/>
                  </a:lnTo>
                  <a:lnTo>
                    <a:pt x="2215" y="349"/>
                  </a:lnTo>
                  <a:lnTo>
                    <a:pt x="2215" y="349"/>
                  </a:lnTo>
                  <a:lnTo>
                    <a:pt x="2208" y="344"/>
                  </a:lnTo>
                  <a:lnTo>
                    <a:pt x="2206" y="340"/>
                  </a:lnTo>
                  <a:lnTo>
                    <a:pt x="2208" y="338"/>
                  </a:lnTo>
                  <a:lnTo>
                    <a:pt x="2208" y="338"/>
                  </a:lnTo>
                  <a:lnTo>
                    <a:pt x="2212" y="337"/>
                  </a:lnTo>
                  <a:lnTo>
                    <a:pt x="2215" y="335"/>
                  </a:lnTo>
                  <a:lnTo>
                    <a:pt x="2225" y="335"/>
                  </a:lnTo>
                  <a:lnTo>
                    <a:pt x="2234" y="335"/>
                  </a:lnTo>
                  <a:lnTo>
                    <a:pt x="2241" y="335"/>
                  </a:lnTo>
                  <a:lnTo>
                    <a:pt x="2241" y="335"/>
                  </a:lnTo>
                  <a:lnTo>
                    <a:pt x="2246" y="333"/>
                  </a:lnTo>
                  <a:lnTo>
                    <a:pt x="2248" y="331"/>
                  </a:lnTo>
                  <a:lnTo>
                    <a:pt x="2248" y="329"/>
                  </a:lnTo>
                  <a:lnTo>
                    <a:pt x="2248" y="329"/>
                  </a:lnTo>
                  <a:lnTo>
                    <a:pt x="2246" y="326"/>
                  </a:lnTo>
                  <a:lnTo>
                    <a:pt x="2244" y="324"/>
                  </a:lnTo>
                  <a:lnTo>
                    <a:pt x="2239" y="320"/>
                  </a:lnTo>
                  <a:lnTo>
                    <a:pt x="2239" y="320"/>
                  </a:lnTo>
                  <a:lnTo>
                    <a:pt x="2228" y="317"/>
                  </a:lnTo>
                  <a:lnTo>
                    <a:pt x="2223" y="315"/>
                  </a:lnTo>
                  <a:lnTo>
                    <a:pt x="2217" y="311"/>
                  </a:lnTo>
                  <a:lnTo>
                    <a:pt x="2217" y="311"/>
                  </a:lnTo>
                  <a:lnTo>
                    <a:pt x="2215" y="308"/>
                  </a:lnTo>
                  <a:lnTo>
                    <a:pt x="2215" y="304"/>
                  </a:lnTo>
                  <a:lnTo>
                    <a:pt x="2217" y="302"/>
                  </a:lnTo>
                  <a:lnTo>
                    <a:pt x="2221" y="300"/>
                  </a:lnTo>
                  <a:lnTo>
                    <a:pt x="2232" y="299"/>
                  </a:lnTo>
                  <a:lnTo>
                    <a:pt x="2241" y="299"/>
                  </a:lnTo>
                  <a:lnTo>
                    <a:pt x="2241" y="299"/>
                  </a:lnTo>
                  <a:lnTo>
                    <a:pt x="2252" y="300"/>
                  </a:lnTo>
                  <a:lnTo>
                    <a:pt x="2257" y="302"/>
                  </a:lnTo>
                  <a:lnTo>
                    <a:pt x="2261" y="300"/>
                  </a:lnTo>
                  <a:lnTo>
                    <a:pt x="2263" y="300"/>
                  </a:lnTo>
                  <a:lnTo>
                    <a:pt x="2263" y="300"/>
                  </a:lnTo>
                  <a:lnTo>
                    <a:pt x="2263" y="297"/>
                  </a:lnTo>
                  <a:lnTo>
                    <a:pt x="2261" y="295"/>
                  </a:lnTo>
                  <a:lnTo>
                    <a:pt x="2253" y="290"/>
                  </a:lnTo>
                  <a:lnTo>
                    <a:pt x="2246" y="286"/>
                  </a:lnTo>
                  <a:lnTo>
                    <a:pt x="2244" y="282"/>
                  </a:lnTo>
                  <a:lnTo>
                    <a:pt x="2246" y="279"/>
                  </a:lnTo>
                  <a:lnTo>
                    <a:pt x="2246" y="279"/>
                  </a:lnTo>
                  <a:lnTo>
                    <a:pt x="2250" y="273"/>
                  </a:lnTo>
                  <a:lnTo>
                    <a:pt x="2255" y="270"/>
                  </a:lnTo>
                  <a:lnTo>
                    <a:pt x="2261" y="264"/>
                  </a:lnTo>
                  <a:lnTo>
                    <a:pt x="2261" y="261"/>
                  </a:lnTo>
                  <a:lnTo>
                    <a:pt x="2259" y="255"/>
                  </a:lnTo>
                  <a:lnTo>
                    <a:pt x="2259" y="255"/>
                  </a:lnTo>
                  <a:lnTo>
                    <a:pt x="2257" y="252"/>
                  </a:lnTo>
                  <a:lnTo>
                    <a:pt x="2253" y="250"/>
                  </a:lnTo>
                  <a:lnTo>
                    <a:pt x="2244" y="250"/>
                  </a:lnTo>
                  <a:lnTo>
                    <a:pt x="2235" y="250"/>
                  </a:lnTo>
                  <a:lnTo>
                    <a:pt x="2232" y="248"/>
                  </a:lnTo>
                  <a:lnTo>
                    <a:pt x="2230" y="244"/>
                  </a:lnTo>
                  <a:lnTo>
                    <a:pt x="2230" y="244"/>
                  </a:lnTo>
                  <a:lnTo>
                    <a:pt x="2228" y="235"/>
                  </a:lnTo>
                  <a:lnTo>
                    <a:pt x="2228" y="230"/>
                  </a:lnTo>
                  <a:lnTo>
                    <a:pt x="2230" y="228"/>
                  </a:lnTo>
                  <a:lnTo>
                    <a:pt x="2234" y="226"/>
                  </a:lnTo>
                  <a:lnTo>
                    <a:pt x="2241" y="226"/>
                  </a:lnTo>
                  <a:lnTo>
                    <a:pt x="2241" y="226"/>
                  </a:lnTo>
                  <a:lnTo>
                    <a:pt x="2250" y="230"/>
                  </a:lnTo>
                  <a:lnTo>
                    <a:pt x="2263" y="237"/>
                  </a:lnTo>
                  <a:lnTo>
                    <a:pt x="2270" y="239"/>
                  </a:lnTo>
                  <a:lnTo>
                    <a:pt x="2275" y="241"/>
                  </a:lnTo>
                  <a:lnTo>
                    <a:pt x="2281" y="241"/>
                  </a:lnTo>
                  <a:lnTo>
                    <a:pt x="2284" y="237"/>
                  </a:lnTo>
                  <a:lnTo>
                    <a:pt x="2284" y="237"/>
                  </a:lnTo>
                  <a:lnTo>
                    <a:pt x="2286" y="233"/>
                  </a:lnTo>
                  <a:lnTo>
                    <a:pt x="2286" y="230"/>
                  </a:lnTo>
                  <a:lnTo>
                    <a:pt x="2284" y="226"/>
                  </a:lnTo>
                  <a:lnTo>
                    <a:pt x="2282" y="223"/>
                  </a:lnTo>
                  <a:lnTo>
                    <a:pt x="2275" y="217"/>
                  </a:lnTo>
                  <a:lnTo>
                    <a:pt x="2270" y="214"/>
                  </a:lnTo>
                  <a:lnTo>
                    <a:pt x="2270" y="214"/>
                  </a:lnTo>
                  <a:lnTo>
                    <a:pt x="2264" y="214"/>
                  </a:lnTo>
                  <a:lnTo>
                    <a:pt x="2261" y="212"/>
                  </a:lnTo>
                  <a:lnTo>
                    <a:pt x="2261" y="212"/>
                  </a:lnTo>
                  <a:lnTo>
                    <a:pt x="2257" y="208"/>
                  </a:lnTo>
                  <a:lnTo>
                    <a:pt x="2257" y="206"/>
                  </a:lnTo>
                  <a:lnTo>
                    <a:pt x="2259" y="203"/>
                  </a:lnTo>
                  <a:lnTo>
                    <a:pt x="2259" y="203"/>
                  </a:lnTo>
                  <a:lnTo>
                    <a:pt x="2255" y="199"/>
                  </a:lnTo>
                  <a:lnTo>
                    <a:pt x="2252" y="195"/>
                  </a:lnTo>
                  <a:lnTo>
                    <a:pt x="2248" y="194"/>
                  </a:lnTo>
                  <a:lnTo>
                    <a:pt x="2244" y="188"/>
                  </a:lnTo>
                  <a:lnTo>
                    <a:pt x="2244" y="188"/>
                  </a:lnTo>
                  <a:lnTo>
                    <a:pt x="2246" y="185"/>
                  </a:lnTo>
                  <a:lnTo>
                    <a:pt x="2248" y="181"/>
                  </a:lnTo>
                  <a:lnTo>
                    <a:pt x="2257" y="176"/>
                  </a:lnTo>
                  <a:lnTo>
                    <a:pt x="2257" y="176"/>
                  </a:lnTo>
                  <a:lnTo>
                    <a:pt x="2263" y="170"/>
                  </a:lnTo>
                  <a:lnTo>
                    <a:pt x="2266" y="161"/>
                  </a:lnTo>
                  <a:lnTo>
                    <a:pt x="2266" y="161"/>
                  </a:lnTo>
                  <a:lnTo>
                    <a:pt x="2268" y="156"/>
                  </a:lnTo>
                  <a:lnTo>
                    <a:pt x="2270" y="154"/>
                  </a:lnTo>
                  <a:lnTo>
                    <a:pt x="2277" y="150"/>
                  </a:lnTo>
                  <a:lnTo>
                    <a:pt x="2277" y="150"/>
                  </a:lnTo>
                  <a:lnTo>
                    <a:pt x="2282" y="147"/>
                  </a:lnTo>
                  <a:lnTo>
                    <a:pt x="2284" y="141"/>
                  </a:lnTo>
                  <a:lnTo>
                    <a:pt x="2282" y="136"/>
                  </a:lnTo>
                  <a:lnTo>
                    <a:pt x="2277" y="132"/>
                  </a:lnTo>
                  <a:lnTo>
                    <a:pt x="2277" y="132"/>
                  </a:lnTo>
                  <a:lnTo>
                    <a:pt x="2270" y="130"/>
                  </a:lnTo>
                  <a:lnTo>
                    <a:pt x="2264" y="128"/>
                  </a:lnTo>
                  <a:lnTo>
                    <a:pt x="2264" y="128"/>
                  </a:lnTo>
                  <a:lnTo>
                    <a:pt x="2264" y="127"/>
                  </a:lnTo>
                  <a:lnTo>
                    <a:pt x="2266" y="125"/>
                  </a:lnTo>
                  <a:lnTo>
                    <a:pt x="2272" y="125"/>
                  </a:lnTo>
                  <a:lnTo>
                    <a:pt x="2272" y="125"/>
                  </a:lnTo>
                  <a:lnTo>
                    <a:pt x="2282" y="128"/>
                  </a:lnTo>
                  <a:lnTo>
                    <a:pt x="2291" y="130"/>
                  </a:lnTo>
                  <a:lnTo>
                    <a:pt x="2291" y="130"/>
                  </a:lnTo>
                  <a:lnTo>
                    <a:pt x="2299" y="130"/>
                  </a:lnTo>
                  <a:lnTo>
                    <a:pt x="2304" y="128"/>
                  </a:lnTo>
                  <a:lnTo>
                    <a:pt x="2308" y="123"/>
                  </a:lnTo>
                  <a:lnTo>
                    <a:pt x="2310" y="121"/>
                  </a:lnTo>
                  <a:lnTo>
                    <a:pt x="2310" y="118"/>
                  </a:lnTo>
                  <a:lnTo>
                    <a:pt x="2310" y="118"/>
                  </a:lnTo>
                  <a:lnTo>
                    <a:pt x="2308" y="114"/>
                  </a:lnTo>
                  <a:lnTo>
                    <a:pt x="2302" y="112"/>
                  </a:lnTo>
                  <a:lnTo>
                    <a:pt x="2293" y="114"/>
                  </a:lnTo>
                  <a:lnTo>
                    <a:pt x="2293" y="114"/>
                  </a:lnTo>
                  <a:lnTo>
                    <a:pt x="2290" y="112"/>
                  </a:lnTo>
                  <a:lnTo>
                    <a:pt x="2286" y="109"/>
                  </a:lnTo>
                  <a:lnTo>
                    <a:pt x="2286" y="105"/>
                  </a:lnTo>
                  <a:lnTo>
                    <a:pt x="2291" y="101"/>
                  </a:lnTo>
                  <a:lnTo>
                    <a:pt x="2291" y="101"/>
                  </a:lnTo>
                  <a:lnTo>
                    <a:pt x="2299" y="100"/>
                  </a:lnTo>
                  <a:lnTo>
                    <a:pt x="2306" y="101"/>
                  </a:lnTo>
                  <a:lnTo>
                    <a:pt x="2322" y="103"/>
                  </a:lnTo>
                  <a:lnTo>
                    <a:pt x="2322" y="103"/>
                  </a:lnTo>
                  <a:lnTo>
                    <a:pt x="2335" y="100"/>
                  </a:lnTo>
                  <a:lnTo>
                    <a:pt x="2344" y="98"/>
                  </a:lnTo>
                  <a:lnTo>
                    <a:pt x="2349" y="94"/>
                  </a:lnTo>
                  <a:lnTo>
                    <a:pt x="2355" y="89"/>
                  </a:lnTo>
                  <a:lnTo>
                    <a:pt x="2357" y="83"/>
                  </a:lnTo>
                  <a:lnTo>
                    <a:pt x="2357" y="78"/>
                  </a:lnTo>
                  <a:lnTo>
                    <a:pt x="2349" y="72"/>
                  </a:lnTo>
                  <a:lnTo>
                    <a:pt x="2349" y="72"/>
                  </a:lnTo>
                  <a:lnTo>
                    <a:pt x="2340" y="69"/>
                  </a:lnTo>
                  <a:lnTo>
                    <a:pt x="2328" y="67"/>
                  </a:lnTo>
                  <a:lnTo>
                    <a:pt x="2315" y="67"/>
                  </a:lnTo>
                  <a:lnTo>
                    <a:pt x="2304" y="69"/>
                  </a:lnTo>
                  <a:lnTo>
                    <a:pt x="2304" y="69"/>
                  </a:lnTo>
                  <a:lnTo>
                    <a:pt x="2297" y="71"/>
                  </a:lnTo>
                  <a:lnTo>
                    <a:pt x="2290" y="74"/>
                  </a:lnTo>
                  <a:lnTo>
                    <a:pt x="2282" y="78"/>
                  </a:lnTo>
                  <a:lnTo>
                    <a:pt x="2275" y="80"/>
                  </a:lnTo>
                  <a:lnTo>
                    <a:pt x="2275" y="80"/>
                  </a:lnTo>
                  <a:lnTo>
                    <a:pt x="2268" y="80"/>
                  </a:lnTo>
                  <a:lnTo>
                    <a:pt x="2259" y="80"/>
                  </a:lnTo>
                  <a:lnTo>
                    <a:pt x="2250" y="80"/>
                  </a:lnTo>
                  <a:lnTo>
                    <a:pt x="2241" y="81"/>
                  </a:lnTo>
                  <a:lnTo>
                    <a:pt x="2241" y="81"/>
                  </a:lnTo>
                  <a:lnTo>
                    <a:pt x="2232" y="89"/>
                  </a:lnTo>
                  <a:lnTo>
                    <a:pt x="2226" y="90"/>
                  </a:lnTo>
                  <a:lnTo>
                    <a:pt x="2221" y="92"/>
                  </a:lnTo>
                  <a:lnTo>
                    <a:pt x="2221" y="92"/>
                  </a:lnTo>
                  <a:lnTo>
                    <a:pt x="2206" y="94"/>
                  </a:lnTo>
                  <a:lnTo>
                    <a:pt x="2199" y="96"/>
                  </a:lnTo>
                  <a:lnTo>
                    <a:pt x="2196" y="94"/>
                  </a:lnTo>
                  <a:lnTo>
                    <a:pt x="2196" y="94"/>
                  </a:lnTo>
                  <a:lnTo>
                    <a:pt x="2192" y="92"/>
                  </a:lnTo>
                  <a:lnTo>
                    <a:pt x="2192" y="90"/>
                  </a:lnTo>
                  <a:lnTo>
                    <a:pt x="2194" y="89"/>
                  </a:lnTo>
                  <a:lnTo>
                    <a:pt x="2203" y="85"/>
                  </a:lnTo>
                  <a:lnTo>
                    <a:pt x="2203" y="85"/>
                  </a:lnTo>
                  <a:lnTo>
                    <a:pt x="2212" y="81"/>
                  </a:lnTo>
                  <a:lnTo>
                    <a:pt x="2215" y="76"/>
                  </a:lnTo>
                  <a:lnTo>
                    <a:pt x="2215" y="74"/>
                  </a:lnTo>
                  <a:lnTo>
                    <a:pt x="2215" y="71"/>
                  </a:lnTo>
                  <a:lnTo>
                    <a:pt x="2215" y="71"/>
                  </a:lnTo>
                  <a:lnTo>
                    <a:pt x="2214" y="69"/>
                  </a:lnTo>
                  <a:lnTo>
                    <a:pt x="2210" y="67"/>
                  </a:lnTo>
                  <a:lnTo>
                    <a:pt x="2203" y="65"/>
                  </a:lnTo>
                  <a:lnTo>
                    <a:pt x="2196" y="67"/>
                  </a:lnTo>
                  <a:lnTo>
                    <a:pt x="2190" y="69"/>
                  </a:lnTo>
                  <a:lnTo>
                    <a:pt x="2190" y="69"/>
                  </a:lnTo>
                  <a:lnTo>
                    <a:pt x="2181" y="74"/>
                  </a:lnTo>
                  <a:lnTo>
                    <a:pt x="2176" y="76"/>
                  </a:lnTo>
                  <a:lnTo>
                    <a:pt x="2170" y="76"/>
                  </a:lnTo>
                  <a:lnTo>
                    <a:pt x="2170" y="76"/>
                  </a:lnTo>
                  <a:lnTo>
                    <a:pt x="2165" y="74"/>
                  </a:lnTo>
                  <a:lnTo>
                    <a:pt x="2159" y="72"/>
                  </a:lnTo>
                  <a:lnTo>
                    <a:pt x="2159" y="72"/>
                  </a:lnTo>
                  <a:lnTo>
                    <a:pt x="2159" y="67"/>
                  </a:lnTo>
                  <a:lnTo>
                    <a:pt x="2158" y="65"/>
                  </a:lnTo>
                  <a:lnTo>
                    <a:pt x="2158" y="63"/>
                  </a:lnTo>
                  <a:lnTo>
                    <a:pt x="2158" y="63"/>
                  </a:lnTo>
                  <a:lnTo>
                    <a:pt x="2150" y="63"/>
                  </a:lnTo>
                  <a:lnTo>
                    <a:pt x="2145" y="62"/>
                  </a:lnTo>
                  <a:lnTo>
                    <a:pt x="2132" y="63"/>
                  </a:lnTo>
                  <a:lnTo>
                    <a:pt x="2132" y="63"/>
                  </a:lnTo>
                  <a:lnTo>
                    <a:pt x="2123" y="67"/>
                  </a:lnTo>
                  <a:lnTo>
                    <a:pt x="2123" y="67"/>
                  </a:lnTo>
                  <a:lnTo>
                    <a:pt x="2116" y="67"/>
                  </a:lnTo>
                  <a:lnTo>
                    <a:pt x="2109" y="65"/>
                  </a:lnTo>
                  <a:lnTo>
                    <a:pt x="2109" y="65"/>
                  </a:lnTo>
                  <a:lnTo>
                    <a:pt x="2103" y="63"/>
                  </a:lnTo>
                  <a:lnTo>
                    <a:pt x="2101" y="62"/>
                  </a:lnTo>
                  <a:lnTo>
                    <a:pt x="2101" y="60"/>
                  </a:lnTo>
                  <a:lnTo>
                    <a:pt x="2101" y="60"/>
                  </a:lnTo>
                  <a:lnTo>
                    <a:pt x="2105" y="58"/>
                  </a:lnTo>
                  <a:lnTo>
                    <a:pt x="2109" y="56"/>
                  </a:lnTo>
                  <a:lnTo>
                    <a:pt x="2118" y="56"/>
                  </a:lnTo>
                  <a:lnTo>
                    <a:pt x="2118" y="56"/>
                  </a:lnTo>
                  <a:lnTo>
                    <a:pt x="2132" y="56"/>
                  </a:lnTo>
                  <a:lnTo>
                    <a:pt x="2148" y="56"/>
                  </a:lnTo>
                  <a:lnTo>
                    <a:pt x="2148" y="56"/>
                  </a:lnTo>
                  <a:lnTo>
                    <a:pt x="2159" y="52"/>
                  </a:lnTo>
                  <a:lnTo>
                    <a:pt x="2172" y="52"/>
                  </a:lnTo>
                  <a:lnTo>
                    <a:pt x="2172" y="52"/>
                  </a:lnTo>
                  <a:lnTo>
                    <a:pt x="2190" y="54"/>
                  </a:lnTo>
                  <a:lnTo>
                    <a:pt x="2210" y="56"/>
                  </a:lnTo>
                  <a:lnTo>
                    <a:pt x="2210" y="56"/>
                  </a:lnTo>
                  <a:lnTo>
                    <a:pt x="2215" y="56"/>
                  </a:lnTo>
                  <a:lnTo>
                    <a:pt x="2221" y="56"/>
                  </a:lnTo>
                  <a:lnTo>
                    <a:pt x="2226" y="54"/>
                  </a:lnTo>
                  <a:lnTo>
                    <a:pt x="2230" y="51"/>
                  </a:lnTo>
                  <a:lnTo>
                    <a:pt x="2230" y="51"/>
                  </a:lnTo>
                  <a:lnTo>
                    <a:pt x="2230" y="45"/>
                  </a:lnTo>
                  <a:lnTo>
                    <a:pt x="2230" y="43"/>
                  </a:lnTo>
                  <a:lnTo>
                    <a:pt x="2226" y="40"/>
                  </a:lnTo>
                  <a:lnTo>
                    <a:pt x="2223" y="38"/>
                  </a:lnTo>
                  <a:lnTo>
                    <a:pt x="2223" y="38"/>
                  </a:lnTo>
                  <a:lnTo>
                    <a:pt x="2219" y="38"/>
                  </a:lnTo>
                  <a:lnTo>
                    <a:pt x="2215" y="36"/>
                  </a:lnTo>
                  <a:lnTo>
                    <a:pt x="2215" y="36"/>
                  </a:lnTo>
                  <a:lnTo>
                    <a:pt x="2212" y="34"/>
                  </a:lnTo>
                  <a:lnTo>
                    <a:pt x="2206" y="31"/>
                  </a:lnTo>
                  <a:lnTo>
                    <a:pt x="2206" y="31"/>
                  </a:lnTo>
                  <a:lnTo>
                    <a:pt x="2201" y="33"/>
                  </a:lnTo>
                  <a:lnTo>
                    <a:pt x="2194" y="33"/>
                  </a:lnTo>
                  <a:lnTo>
                    <a:pt x="2188" y="34"/>
                  </a:lnTo>
                  <a:lnTo>
                    <a:pt x="2183" y="34"/>
                  </a:lnTo>
                  <a:lnTo>
                    <a:pt x="2183" y="34"/>
                  </a:lnTo>
                  <a:lnTo>
                    <a:pt x="2183" y="29"/>
                  </a:lnTo>
                  <a:lnTo>
                    <a:pt x="2185" y="24"/>
                  </a:lnTo>
                  <a:lnTo>
                    <a:pt x="2185" y="24"/>
                  </a:lnTo>
                  <a:lnTo>
                    <a:pt x="2183" y="22"/>
                  </a:lnTo>
                  <a:lnTo>
                    <a:pt x="2181" y="18"/>
                  </a:lnTo>
                  <a:lnTo>
                    <a:pt x="2176" y="16"/>
                  </a:lnTo>
                  <a:lnTo>
                    <a:pt x="2170" y="16"/>
                  </a:lnTo>
                  <a:lnTo>
                    <a:pt x="2165" y="18"/>
                  </a:lnTo>
                  <a:lnTo>
                    <a:pt x="2165" y="18"/>
                  </a:lnTo>
                  <a:lnTo>
                    <a:pt x="2158" y="24"/>
                  </a:lnTo>
                  <a:lnTo>
                    <a:pt x="2154" y="25"/>
                  </a:lnTo>
                  <a:lnTo>
                    <a:pt x="2152" y="25"/>
                  </a:lnTo>
                  <a:lnTo>
                    <a:pt x="2152" y="25"/>
                  </a:lnTo>
                  <a:lnTo>
                    <a:pt x="2150" y="24"/>
                  </a:lnTo>
                  <a:lnTo>
                    <a:pt x="2150" y="22"/>
                  </a:lnTo>
                  <a:lnTo>
                    <a:pt x="2152" y="16"/>
                  </a:lnTo>
                  <a:lnTo>
                    <a:pt x="2154" y="11"/>
                  </a:lnTo>
                  <a:lnTo>
                    <a:pt x="2154" y="9"/>
                  </a:lnTo>
                  <a:lnTo>
                    <a:pt x="2150" y="7"/>
                  </a:lnTo>
                  <a:lnTo>
                    <a:pt x="2150" y="7"/>
                  </a:lnTo>
                  <a:lnTo>
                    <a:pt x="2147" y="7"/>
                  </a:lnTo>
                  <a:lnTo>
                    <a:pt x="2145" y="9"/>
                  </a:lnTo>
                  <a:lnTo>
                    <a:pt x="2145" y="9"/>
                  </a:lnTo>
                  <a:lnTo>
                    <a:pt x="2139" y="9"/>
                  </a:lnTo>
                  <a:lnTo>
                    <a:pt x="2136" y="9"/>
                  </a:lnTo>
                  <a:lnTo>
                    <a:pt x="2127" y="5"/>
                  </a:lnTo>
                  <a:lnTo>
                    <a:pt x="2127" y="5"/>
                  </a:lnTo>
                  <a:lnTo>
                    <a:pt x="2121" y="5"/>
                  </a:lnTo>
                  <a:lnTo>
                    <a:pt x="2118" y="5"/>
                  </a:lnTo>
                  <a:lnTo>
                    <a:pt x="2109" y="7"/>
                  </a:lnTo>
                  <a:lnTo>
                    <a:pt x="2109" y="7"/>
                  </a:lnTo>
                  <a:lnTo>
                    <a:pt x="2096" y="11"/>
                  </a:lnTo>
                  <a:lnTo>
                    <a:pt x="2089" y="11"/>
                  </a:lnTo>
                  <a:lnTo>
                    <a:pt x="2082" y="11"/>
                  </a:lnTo>
                  <a:lnTo>
                    <a:pt x="2082" y="11"/>
                  </a:lnTo>
                  <a:lnTo>
                    <a:pt x="2072" y="5"/>
                  </a:lnTo>
                  <a:lnTo>
                    <a:pt x="2067" y="2"/>
                  </a:lnTo>
                  <a:lnTo>
                    <a:pt x="2062" y="2"/>
                  </a:lnTo>
                  <a:lnTo>
                    <a:pt x="2062" y="2"/>
                  </a:lnTo>
                  <a:lnTo>
                    <a:pt x="2034" y="0"/>
                  </a:lnTo>
                  <a:lnTo>
                    <a:pt x="2034" y="0"/>
                  </a:lnTo>
                  <a:lnTo>
                    <a:pt x="2024" y="0"/>
                  </a:lnTo>
                  <a:lnTo>
                    <a:pt x="2015" y="0"/>
                  </a:lnTo>
                  <a:lnTo>
                    <a:pt x="2015" y="0"/>
                  </a:lnTo>
                  <a:lnTo>
                    <a:pt x="2005" y="4"/>
                  </a:lnTo>
                  <a:lnTo>
                    <a:pt x="1996" y="7"/>
                  </a:lnTo>
                  <a:lnTo>
                    <a:pt x="1996" y="7"/>
                  </a:lnTo>
                  <a:lnTo>
                    <a:pt x="1989" y="7"/>
                  </a:lnTo>
                  <a:lnTo>
                    <a:pt x="1982" y="7"/>
                  </a:lnTo>
                  <a:lnTo>
                    <a:pt x="1982" y="7"/>
                  </a:lnTo>
                  <a:lnTo>
                    <a:pt x="1978" y="7"/>
                  </a:lnTo>
                  <a:lnTo>
                    <a:pt x="1977" y="9"/>
                  </a:lnTo>
                  <a:lnTo>
                    <a:pt x="1973" y="13"/>
                  </a:lnTo>
                  <a:lnTo>
                    <a:pt x="1973" y="13"/>
                  </a:lnTo>
                  <a:lnTo>
                    <a:pt x="1969" y="14"/>
                  </a:lnTo>
                  <a:lnTo>
                    <a:pt x="1966" y="14"/>
                  </a:lnTo>
                  <a:lnTo>
                    <a:pt x="1960" y="14"/>
                  </a:lnTo>
                  <a:lnTo>
                    <a:pt x="1957" y="13"/>
                  </a:lnTo>
                  <a:lnTo>
                    <a:pt x="1957" y="13"/>
                  </a:lnTo>
                  <a:lnTo>
                    <a:pt x="1953" y="14"/>
                  </a:lnTo>
                  <a:lnTo>
                    <a:pt x="1951" y="18"/>
                  </a:lnTo>
                  <a:lnTo>
                    <a:pt x="1949" y="22"/>
                  </a:lnTo>
                  <a:lnTo>
                    <a:pt x="1949" y="25"/>
                  </a:lnTo>
                  <a:lnTo>
                    <a:pt x="1949" y="25"/>
                  </a:lnTo>
                  <a:lnTo>
                    <a:pt x="1946" y="27"/>
                  </a:lnTo>
                  <a:lnTo>
                    <a:pt x="1942" y="27"/>
                  </a:lnTo>
                  <a:lnTo>
                    <a:pt x="1937" y="25"/>
                  </a:lnTo>
                  <a:lnTo>
                    <a:pt x="1937" y="25"/>
                  </a:lnTo>
                  <a:lnTo>
                    <a:pt x="1931" y="27"/>
                  </a:lnTo>
                  <a:lnTo>
                    <a:pt x="1928" y="31"/>
                  </a:lnTo>
                  <a:lnTo>
                    <a:pt x="1928" y="31"/>
                  </a:lnTo>
                  <a:lnTo>
                    <a:pt x="1924" y="29"/>
                  </a:lnTo>
                  <a:lnTo>
                    <a:pt x="1922" y="27"/>
                  </a:lnTo>
                  <a:lnTo>
                    <a:pt x="1919" y="24"/>
                  </a:lnTo>
                  <a:lnTo>
                    <a:pt x="1919" y="24"/>
                  </a:lnTo>
                  <a:lnTo>
                    <a:pt x="1913" y="20"/>
                  </a:lnTo>
                  <a:lnTo>
                    <a:pt x="1906" y="18"/>
                  </a:lnTo>
                  <a:lnTo>
                    <a:pt x="1906" y="18"/>
                  </a:lnTo>
                  <a:lnTo>
                    <a:pt x="1895" y="16"/>
                  </a:lnTo>
                  <a:lnTo>
                    <a:pt x="1891" y="18"/>
                  </a:lnTo>
                  <a:lnTo>
                    <a:pt x="1886" y="20"/>
                  </a:lnTo>
                  <a:lnTo>
                    <a:pt x="1886" y="20"/>
                  </a:lnTo>
                  <a:lnTo>
                    <a:pt x="1882" y="24"/>
                  </a:lnTo>
                  <a:lnTo>
                    <a:pt x="1881" y="29"/>
                  </a:lnTo>
                  <a:lnTo>
                    <a:pt x="1881" y="29"/>
                  </a:lnTo>
                  <a:lnTo>
                    <a:pt x="1882" y="34"/>
                  </a:lnTo>
                  <a:lnTo>
                    <a:pt x="1881" y="36"/>
                  </a:lnTo>
                  <a:lnTo>
                    <a:pt x="1879" y="38"/>
                  </a:lnTo>
                  <a:lnTo>
                    <a:pt x="1879" y="38"/>
                  </a:lnTo>
                  <a:lnTo>
                    <a:pt x="1873" y="40"/>
                  </a:lnTo>
                  <a:lnTo>
                    <a:pt x="1866" y="38"/>
                  </a:lnTo>
                  <a:lnTo>
                    <a:pt x="1861" y="36"/>
                  </a:lnTo>
                  <a:lnTo>
                    <a:pt x="1855" y="38"/>
                  </a:lnTo>
                  <a:lnTo>
                    <a:pt x="1855" y="38"/>
                  </a:lnTo>
                  <a:lnTo>
                    <a:pt x="1850" y="40"/>
                  </a:lnTo>
                  <a:lnTo>
                    <a:pt x="1846" y="43"/>
                  </a:lnTo>
                  <a:lnTo>
                    <a:pt x="1846" y="43"/>
                  </a:lnTo>
                  <a:lnTo>
                    <a:pt x="1841" y="43"/>
                  </a:lnTo>
                  <a:lnTo>
                    <a:pt x="1835" y="47"/>
                  </a:lnTo>
                  <a:lnTo>
                    <a:pt x="1835" y="47"/>
                  </a:lnTo>
                  <a:lnTo>
                    <a:pt x="1834" y="49"/>
                  </a:lnTo>
                  <a:lnTo>
                    <a:pt x="1834" y="52"/>
                  </a:lnTo>
                  <a:lnTo>
                    <a:pt x="1835" y="56"/>
                  </a:lnTo>
                  <a:lnTo>
                    <a:pt x="1837" y="58"/>
                  </a:lnTo>
                  <a:lnTo>
                    <a:pt x="1837" y="58"/>
                  </a:lnTo>
                  <a:lnTo>
                    <a:pt x="1852" y="67"/>
                  </a:lnTo>
                  <a:lnTo>
                    <a:pt x="1859" y="72"/>
                  </a:lnTo>
                  <a:lnTo>
                    <a:pt x="1861" y="76"/>
                  </a:lnTo>
                  <a:lnTo>
                    <a:pt x="1859" y="80"/>
                  </a:lnTo>
                  <a:lnTo>
                    <a:pt x="1859" y="80"/>
                  </a:lnTo>
                  <a:lnTo>
                    <a:pt x="1855" y="81"/>
                  </a:lnTo>
                  <a:lnTo>
                    <a:pt x="1852" y="81"/>
                  </a:lnTo>
                  <a:lnTo>
                    <a:pt x="1843" y="81"/>
                  </a:lnTo>
                  <a:lnTo>
                    <a:pt x="1843" y="81"/>
                  </a:lnTo>
                  <a:lnTo>
                    <a:pt x="1839" y="80"/>
                  </a:lnTo>
                  <a:lnTo>
                    <a:pt x="1835" y="76"/>
                  </a:lnTo>
                  <a:lnTo>
                    <a:pt x="1830" y="69"/>
                  </a:lnTo>
                  <a:lnTo>
                    <a:pt x="1830" y="69"/>
                  </a:lnTo>
                  <a:lnTo>
                    <a:pt x="1823" y="60"/>
                  </a:lnTo>
                  <a:lnTo>
                    <a:pt x="1817" y="54"/>
                  </a:lnTo>
                  <a:lnTo>
                    <a:pt x="1812" y="52"/>
                  </a:lnTo>
                  <a:lnTo>
                    <a:pt x="1812" y="52"/>
                  </a:lnTo>
                  <a:lnTo>
                    <a:pt x="1806" y="51"/>
                  </a:lnTo>
                  <a:lnTo>
                    <a:pt x="1799" y="51"/>
                  </a:lnTo>
                  <a:lnTo>
                    <a:pt x="1794" y="52"/>
                  </a:lnTo>
                  <a:lnTo>
                    <a:pt x="1790" y="56"/>
                  </a:lnTo>
                  <a:lnTo>
                    <a:pt x="1790" y="56"/>
                  </a:lnTo>
                  <a:lnTo>
                    <a:pt x="1788" y="60"/>
                  </a:lnTo>
                  <a:lnTo>
                    <a:pt x="1788" y="63"/>
                  </a:lnTo>
                  <a:lnTo>
                    <a:pt x="1790" y="71"/>
                  </a:lnTo>
                  <a:lnTo>
                    <a:pt x="1790" y="71"/>
                  </a:lnTo>
                  <a:lnTo>
                    <a:pt x="1790" y="76"/>
                  </a:lnTo>
                  <a:lnTo>
                    <a:pt x="1786" y="80"/>
                  </a:lnTo>
                  <a:lnTo>
                    <a:pt x="1786" y="80"/>
                  </a:lnTo>
                  <a:lnTo>
                    <a:pt x="1776" y="81"/>
                  </a:lnTo>
                  <a:lnTo>
                    <a:pt x="1770" y="81"/>
                  </a:lnTo>
                  <a:lnTo>
                    <a:pt x="1765" y="81"/>
                  </a:lnTo>
                  <a:lnTo>
                    <a:pt x="1765" y="81"/>
                  </a:lnTo>
                  <a:lnTo>
                    <a:pt x="1761" y="78"/>
                  </a:lnTo>
                  <a:lnTo>
                    <a:pt x="1758" y="74"/>
                  </a:lnTo>
                  <a:lnTo>
                    <a:pt x="1758" y="74"/>
                  </a:lnTo>
                  <a:lnTo>
                    <a:pt x="1754" y="72"/>
                  </a:lnTo>
                  <a:lnTo>
                    <a:pt x="1750" y="72"/>
                  </a:lnTo>
                  <a:lnTo>
                    <a:pt x="1750" y="72"/>
                  </a:lnTo>
                  <a:lnTo>
                    <a:pt x="1748" y="74"/>
                  </a:lnTo>
                  <a:lnTo>
                    <a:pt x="1747" y="76"/>
                  </a:lnTo>
                  <a:lnTo>
                    <a:pt x="1747" y="76"/>
                  </a:lnTo>
                  <a:lnTo>
                    <a:pt x="1741" y="78"/>
                  </a:lnTo>
                  <a:lnTo>
                    <a:pt x="1739" y="76"/>
                  </a:lnTo>
                  <a:lnTo>
                    <a:pt x="1736" y="74"/>
                  </a:lnTo>
                  <a:lnTo>
                    <a:pt x="1734" y="71"/>
                  </a:lnTo>
                  <a:lnTo>
                    <a:pt x="1730" y="63"/>
                  </a:lnTo>
                  <a:lnTo>
                    <a:pt x="1727" y="58"/>
                  </a:lnTo>
                  <a:lnTo>
                    <a:pt x="1727" y="58"/>
                  </a:lnTo>
                  <a:lnTo>
                    <a:pt x="1723" y="56"/>
                  </a:lnTo>
                  <a:lnTo>
                    <a:pt x="1720" y="58"/>
                  </a:lnTo>
                  <a:lnTo>
                    <a:pt x="1712" y="62"/>
                  </a:lnTo>
                  <a:lnTo>
                    <a:pt x="1712" y="62"/>
                  </a:lnTo>
                  <a:lnTo>
                    <a:pt x="1705" y="62"/>
                  </a:lnTo>
                  <a:lnTo>
                    <a:pt x="1698" y="62"/>
                  </a:lnTo>
                  <a:lnTo>
                    <a:pt x="1698" y="62"/>
                  </a:lnTo>
                  <a:lnTo>
                    <a:pt x="1691" y="63"/>
                  </a:lnTo>
                  <a:lnTo>
                    <a:pt x="1685" y="65"/>
                  </a:lnTo>
                  <a:lnTo>
                    <a:pt x="1685" y="65"/>
                  </a:lnTo>
                  <a:lnTo>
                    <a:pt x="1674" y="63"/>
                  </a:lnTo>
                  <a:lnTo>
                    <a:pt x="1663" y="62"/>
                  </a:lnTo>
                  <a:lnTo>
                    <a:pt x="1663" y="62"/>
                  </a:lnTo>
                  <a:lnTo>
                    <a:pt x="1651" y="63"/>
                  </a:lnTo>
                  <a:lnTo>
                    <a:pt x="1645" y="65"/>
                  </a:lnTo>
                  <a:lnTo>
                    <a:pt x="1642" y="69"/>
                  </a:lnTo>
                  <a:lnTo>
                    <a:pt x="1642" y="69"/>
                  </a:lnTo>
                  <a:lnTo>
                    <a:pt x="1642" y="72"/>
                  </a:lnTo>
                  <a:lnTo>
                    <a:pt x="1642" y="78"/>
                  </a:lnTo>
                  <a:lnTo>
                    <a:pt x="1643" y="81"/>
                  </a:lnTo>
                  <a:lnTo>
                    <a:pt x="1642" y="85"/>
                  </a:lnTo>
                  <a:lnTo>
                    <a:pt x="1642" y="85"/>
                  </a:lnTo>
                  <a:lnTo>
                    <a:pt x="1640" y="87"/>
                  </a:lnTo>
                  <a:lnTo>
                    <a:pt x="1640" y="87"/>
                  </a:lnTo>
                  <a:lnTo>
                    <a:pt x="1636" y="85"/>
                  </a:lnTo>
                  <a:lnTo>
                    <a:pt x="1633" y="78"/>
                  </a:lnTo>
                  <a:lnTo>
                    <a:pt x="1633" y="78"/>
                  </a:lnTo>
                  <a:lnTo>
                    <a:pt x="1629" y="72"/>
                  </a:lnTo>
                  <a:lnTo>
                    <a:pt x="1624" y="72"/>
                  </a:lnTo>
                  <a:lnTo>
                    <a:pt x="1618" y="74"/>
                  </a:lnTo>
                  <a:lnTo>
                    <a:pt x="1613" y="78"/>
                  </a:lnTo>
                  <a:lnTo>
                    <a:pt x="1613" y="78"/>
                  </a:lnTo>
                  <a:lnTo>
                    <a:pt x="1611" y="81"/>
                  </a:lnTo>
                  <a:lnTo>
                    <a:pt x="1611" y="83"/>
                  </a:lnTo>
                  <a:lnTo>
                    <a:pt x="1615" y="90"/>
                  </a:lnTo>
                  <a:lnTo>
                    <a:pt x="1615" y="90"/>
                  </a:lnTo>
                  <a:lnTo>
                    <a:pt x="1616" y="94"/>
                  </a:lnTo>
                  <a:lnTo>
                    <a:pt x="1615" y="96"/>
                  </a:lnTo>
                  <a:lnTo>
                    <a:pt x="1611" y="96"/>
                  </a:lnTo>
                  <a:lnTo>
                    <a:pt x="1602" y="96"/>
                  </a:lnTo>
                  <a:lnTo>
                    <a:pt x="1602" y="96"/>
                  </a:lnTo>
                  <a:lnTo>
                    <a:pt x="1589" y="98"/>
                  </a:lnTo>
                  <a:lnTo>
                    <a:pt x="1577" y="101"/>
                  </a:lnTo>
                  <a:lnTo>
                    <a:pt x="1566" y="105"/>
                  </a:lnTo>
                  <a:lnTo>
                    <a:pt x="1553" y="107"/>
                  </a:lnTo>
                  <a:lnTo>
                    <a:pt x="1553" y="107"/>
                  </a:lnTo>
                  <a:lnTo>
                    <a:pt x="1542" y="109"/>
                  </a:lnTo>
                  <a:lnTo>
                    <a:pt x="1531" y="110"/>
                  </a:lnTo>
                  <a:lnTo>
                    <a:pt x="1531" y="110"/>
                  </a:lnTo>
                  <a:lnTo>
                    <a:pt x="1528" y="114"/>
                  </a:lnTo>
                  <a:lnTo>
                    <a:pt x="1524" y="118"/>
                  </a:lnTo>
                  <a:lnTo>
                    <a:pt x="1524" y="121"/>
                  </a:lnTo>
                  <a:lnTo>
                    <a:pt x="1528" y="125"/>
                  </a:lnTo>
                  <a:lnTo>
                    <a:pt x="1528" y="125"/>
                  </a:lnTo>
                  <a:lnTo>
                    <a:pt x="1537" y="127"/>
                  </a:lnTo>
                  <a:lnTo>
                    <a:pt x="1544" y="128"/>
                  </a:lnTo>
                  <a:lnTo>
                    <a:pt x="1551" y="127"/>
                  </a:lnTo>
                  <a:lnTo>
                    <a:pt x="1560" y="125"/>
                  </a:lnTo>
                  <a:lnTo>
                    <a:pt x="1560" y="125"/>
                  </a:lnTo>
                  <a:lnTo>
                    <a:pt x="1564" y="123"/>
                  </a:lnTo>
                  <a:lnTo>
                    <a:pt x="1569" y="123"/>
                  </a:lnTo>
                  <a:lnTo>
                    <a:pt x="1573" y="125"/>
                  </a:lnTo>
                  <a:lnTo>
                    <a:pt x="1577" y="128"/>
                  </a:lnTo>
                  <a:lnTo>
                    <a:pt x="1577" y="128"/>
                  </a:lnTo>
                  <a:lnTo>
                    <a:pt x="1577" y="136"/>
                  </a:lnTo>
                  <a:lnTo>
                    <a:pt x="1577" y="143"/>
                  </a:lnTo>
                  <a:lnTo>
                    <a:pt x="1573" y="150"/>
                  </a:lnTo>
                  <a:lnTo>
                    <a:pt x="1567" y="156"/>
                  </a:lnTo>
                  <a:lnTo>
                    <a:pt x="1567" y="156"/>
                  </a:lnTo>
                  <a:lnTo>
                    <a:pt x="1557" y="157"/>
                  </a:lnTo>
                  <a:lnTo>
                    <a:pt x="1544" y="157"/>
                  </a:lnTo>
                  <a:lnTo>
                    <a:pt x="1544" y="157"/>
                  </a:lnTo>
                  <a:lnTo>
                    <a:pt x="1535" y="157"/>
                  </a:lnTo>
                  <a:lnTo>
                    <a:pt x="1535" y="157"/>
                  </a:lnTo>
                  <a:lnTo>
                    <a:pt x="1531" y="159"/>
                  </a:lnTo>
                  <a:lnTo>
                    <a:pt x="1528" y="163"/>
                  </a:lnTo>
                  <a:lnTo>
                    <a:pt x="1528" y="163"/>
                  </a:lnTo>
                  <a:lnTo>
                    <a:pt x="1519" y="166"/>
                  </a:lnTo>
                  <a:lnTo>
                    <a:pt x="1508" y="168"/>
                  </a:lnTo>
                  <a:lnTo>
                    <a:pt x="1497" y="170"/>
                  </a:lnTo>
                  <a:lnTo>
                    <a:pt x="1486" y="168"/>
                  </a:lnTo>
                  <a:lnTo>
                    <a:pt x="1486" y="168"/>
                  </a:lnTo>
                  <a:lnTo>
                    <a:pt x="1477" y="168"/>
                  </a:lnTo>
                  <a:lnTo>
                    <a:pt x="1470" y="172"/>
                  </a:lnTo>
                  <a:lnTo>
                    <a:pt x="1470" y="172"/>
                  </a:lnTo>
                  <a:lnTo>
                    <a:pt x="1466" y="176"/>
                  </a:lnTo>
                  <a:lnTo>
                    <a:pt x="1464" y="179"/>
                  </a:lnTo>
                  <a:lnTo>
                    <a:pt x="1462" y="183"/>
                  </a:lnTo>
                  <a:lnTo>
                    <a:pt x="1462" y="188"/>
                  </a:lnTo>
                  <a:lnTo>
                    <a:pt x="1464" y="194"/>
                  </a:lnTo>
                  <a:lnTo>
                    <a:pt x="1466" y="197"/>
                  </a:lnTo>
                  <a:lnTo>
                    <a:pt x="1468" y="203"/>
                  </a:lnTo>
                  <a:lnTo>
                    <a:pt x="1473" y="204"/>
                  </a:lnTo>
                  <a:lnTo>
                    <a:pt x="1473" y="204"/>
                  </a:lnTo>
                  <a:lnTo>
                    <a:pt x="1481" y="208"/>
                  </a:lnTo>
                  <a:lnTo>
                    <a:pt x="1488" y="208"/>
                  </a:lnTo>
                  <a:lnTo>
                    <a:pt x="1497" y="206"/>
                  </a:lnTo>
                  <a:lnTo>
                    <a:pt x="1504" y="203"/>
                  </a:lnTo>
                  <a:lnTo>
                    <a:pt x="1504" y="203"/>
                  </a:lnTo>
                  <a:lnTo>
                    <a:pt x="1510" y="201"/>
                  </a:lnTo>
                  <a:lnTo>
                    <a:pt x="1515" y="201"/>
                  </a:lnTo>
                  <a:lnTo>
                    <a:pt x="1515" y="201"/>
                  </a:lnTo>
                  <a:lnTo>
                    <a:pt x="1522" y="199"/>
                  </a:lnTo>
                  <a:lnTo>
                    <a:pt x="1531" y="199"/>
                  </a:lnTo>
                  <a:lnTo>
                    <a:pt x="1531" y="199"/>
                  </a:lnTo>
                  <a:lnTo>
                    <a:pt x="1537" y="203"/>
                  </a:lnTo>
                  <a:lnTo>
                    <a:pt x="1539" y="204"/>
                  </a:lnTo>
                  <a:lnTo>
                    <a:pt x="1539" y="208"/>
                  </a:lnTo>
                  <a:lnTo>
                    <a:pt x="1539" y="208"/>
                  </a:lnTo>
                  <a:lnTo>
                    <a:pt x="1537" y="212"/>
                  </a:lnTo>
                  <a:lnTo>
                    <a:pt x="1535" y="214"/>
                  </a:lnTo>
                  <a:lnTo>
                    <a:pt x="1524" y="215"/>
                  </a:lnTo>
                  <a:lnTo>
                    <a:pt x="1513" y="214"/>
                  </a:lnTo>
                  <a:lnTo>
                    <a:pt x="1506" y="214"/>
                  </a:lnTo>
                  <a:lnTo>
                    <a:pt x="1506" y="214"/>
                  </a:lnTo>
                  <a:lnTo>
                    <a:pt x="1488" y="215"/>
                  </a:lnTo>
                  <a:lnTo>
                    <a:pt x="1481" y="219"/>
                  </a:lnTo>
                  <a:lnTo>
                    <a:pt x="1477" y="221"/>
                  </a:lnTo>
                  <a:lnTo>
                    <a:pt x="1473" y="224"/>
                  </a:lnTo>
                  <a:lnTo>
                    <a:pt x="1473" y="224"/>
                  </a:lnTo>
                  <a:lnTo>
                    <a:pt x="1473" y="230"/>
                  </a:lnTo>
                  <a:lnTo>
                    <a:pt x="1475" y="237"/>
                  </a:lnTo>
                  <a:lnTo>
                    <a:pt x="1479" y="241"/>
                  </a:lnTo>
                  <a:lnTo>
                    <a:pt x="1484" y="246"/>
                  </a:lnTo>
                  <a:lnTo>
                    <a:pt x="1484" y="246"/>
                  </a:lnTo>
                  <a:lnTo>
                    <a:pt x="1490" y="248"/>
                  </a:lnTo>
                  <a:lnTo>
                    <a:pt x="1497" y="252"/>
                  </a:lnTo>
                  <a:lnTo>
                    <a:pt x="1502" y="252"/>
                  </a:lnTo>
                  <a:lnTo>
                    <a:pt x="1510" y="252"/>
                  </a:lnTo>
                  <a:lnTo>
                    <a:pt x="1510" y="252"/>
                  </a:lnTo>
                  <a:lnTo>
                    <a:pt x="1517" y="248"/>
                  </a:lnTo>
                  <a:lnTo>
                    <a:pt x="1522" y="244"/>
                  </a:lnTo>
                  <a:lnTo>
                    <a:pt x="1529" y="241"/>
                  </a:lnTo>
                  <a:lnTo>
                    <a:pt x="1535" y="237"/>
                  </a:lnTo>
                  <a:lnTo>
                    <a:pt x="1535" y="237"/>
                  </a:lnTo>
                  <a:lnTo>
                    <a:pt x="1546" y="235"/>
                  </a:lnTo>
                  <a:lnTo>
                    <a:pt x="1555" y="235"/>
                  </a:lnTo>
                  <a:lnTo>
                    <a:pt x="1575" y="235"/>
                  </a:lnTo>
                  <a:lnTo>
                    <a:pt x="1596" y="239"/>
                  </a:lnTo>
                  <a:lnTo>
                    <a:pt x="1615" y="244"/>
                  </a:lnTo>
                  <a:lnTo>
                    <a:pt x="1615" y="244"/>
                  </a:lnTo>
                  <a:lnTo>
                    <a:pt x="1631" y="250"/>
                  </a:lnTo>
                  <a:lnTo>
                    <a:pt x="1645" y="259"/>
                  </a:lnTo>
                  <a:lnTo>
                    <a:pt x="1645" y="259"/>
                  </a:lnTo>
                  <a:lnTo>
                    <a:pt x="1660" y="268"/>
                  </a:lnTo>
                  <a:lnTo>
                    <a:pt x="1671" y="277"/>
                  </a:lnTo>
                  <a:lnTo>
                    <a:pt x="1671" y="277"/>
                  </a:lnTo>
                  <a:lnTo>
                    <a:pt x="1685" y="291"/>
                  </a:lnTo>
                  <a:lnTo>
                    <a:pt x="1696" y="306"/>
                  </a:lnTo>
                  <a:lnTo>
                    <a:pt x="1696" y="306"/>
                  </a:lnTo>
                  <a:lnTo>
                    <a:pt x="1703" y="318"/>
                  </a:lnTo>
                  <a:lnTo>
                    <a:pt x="1710" y="329"/>
                  </a:lnTo>
                  <a:lnTo>
                    <a:pt x="1714" y="337"/>
                  </a:lnTo>
                  <a:lnTo>
                    <a:pt x="1714" y="342"/>
                  </a:lnTo>
                  <a:lnTo>
                    <a:pt x="1714" y="349"/>
                  </a:lnTo>
                  <a:lnTo>
                    <a:pt x="1712" y="356"/>
                  </a:lnTo>
                  <a:lnTo>
                    <a:pt x="1712" y="356"/>
                  </a:lnTo>
                  <a:lnTo>
                    <a:pt x="1709" y="360"/>
                  </a:lnTo>
                  <a:lnTo>
                    <a:pt x="1707" y="362"/>
                  </a:lnTo>
                  <a:lnTo>
                    <a:pt x="1707" y="364"/>
                  </a:lnTo>
                  <a:lnTo>
                    <a:pt x="1707" y="364"/>
                  </a:lnTo>
                  <a:lnTo>
                    <a:pt x="1709" y="369"/>
                  </a:lnTo>
                  <a:lnTo>
                    <a:pt x="1712" y="373"/>
                  </a:lnTo>
                  <a:lnTo>
                    <a:pt x="1716" y="375"/>
                  </a:lnTo>
                  <a:lnTo>
                    <a:pt x="1721" y="375"/>
                  </a:lnTo>
                  <a:lnTo>
                    <a:pt x="1721" y="375"/>
                  </a:lnTo>
                  <a:lnTo>
                    <a:pt x="1734" y="375"/>
                  </a:lnTo>
                  <a:lnTo>
                    <a:pt x="1747" y="376"/>
                  </a:lnTo>
                  <a:lnTo>
                    <a:pt x="1752" y="378"/>
                  </a:lnTo>
                  <a:lnTo>
                    <a:pt x="1758" y="382"/>
                  </a:lnTo>
                  <a:lnTo>
                    <a:pt x="1761" y="385"/>
                  </a:lnTo>
                  <a:lnTo>
                    <a:pt x="1765" y="391"/>
                  </a:lnTo>
                  <a:lnTo>
                    <a:pt x="1765" y="391"/>
                  </a:lnTo>
                  <a:lnTo>
                    <a:pt x="1765" y="400"/>
                  </a:lnTo>
                  <a:lnTo>
                    <a:pt x="1765" y="404"/>
                  </a:lnTo>
                  <a:lnTo>
                    <a:pt x="1761" y="405"/>
                  </a:lnTo>
                  <a:lnTo>
                    <a:pt x="1761" y="405"/>
                  </a:lnTo>
                  <a:lnTo>
                    <a:pt x="1758" y="405"/>
                  </a:lnTo>
                  <a:lnTo>
                    <a:pt x="1752" y="404"/>
                  </a:lnTo>
                  <a:lnTo>
                    <a:pt x="1747" y="402"/>
                  </a:lnTo>
                  <a:lnTo>
                    <a:pt x="1741" y="400"/>
                  </a:lnTo>
                  <a:lnTo>
                    <a:pt x="1741" y="400"/>
                  </a:lnTo>
                  <a:lnTo>
                    <a:pt x="1729" y="400"/>
                  </a:lnTo>
                  <a:lnTo>
                    <a:pt x="1721" y="400"/>
                  </a:lnTo>
                  <a:lnTo>
                    <a:pt x="1720" y="402"/>
                  </a:lnTo>
                  <a:lnTo>
                    <a:pt x="1718" y="404"/>
                  </a:lnTo>
                  <a:lnTo>
                    <a:pt x="1718" y="404"/>
                  </a:lnTo>
                  <a:lnTo>
                    <a:pt x="1716" y="409"/>
                  </a:lnTo>
                  <a:lnTo>
                    <a:pt x="1720" y="411"/>
                  </a:lnTo>
                  <a:lnTo>
                    <a:pt x="1725" y="416"/>
                  </a:lnTo>
                  <a:lnTo>
                    <a:pt x="1725" y="416"/>
                  </a:lnTo>
                  <a:lnTo>
                    <a:pt x="1729" y="420"/>
                  </a:lnTo>
                  <a:lnTo>
                    <a:pt x="1730" y="423"/>
                  </a:lnTo>
                  <a:lnTo>
                    <a:pt x="1730" y="423"/>
                  </a:lnTo>
                  <a:lnTo>
                    <a:pt x="1725" y="427"/>
                  </a:lnTo>
                  <a:lnTo>
                    <a:pt x="1720" y="429"/>
                  </a:lnTo>
                  <a:lnTo>
                    <a:pt x="1718" y="431"/>
                  </a:lnTo>
                  <a:lnTo>
                    <a:pt x="1718" y="431"/>
                  </a:lnTo>
                  <a:lnTo>
                    <a:pt x="1718" y="436"/>
                  </a:lnTo>
                  <a:lnTo>
                    <a:pt x="1720" y="440"/>
                  </a:lnTo>
                  <a:lnTo>
                    <a:pt x="1723" y="442"/>
                  </a:lnTo>
                  <a:lnTo>
                    <a:pt x="1727" y="445"/>
                  </a:lnTo>
                  <a:lnTo>
                    <a:pt x="1727" y="445"/>
                  </a:lnTo>
                  <a:lnTo>
                    <a:pt x="1727" y="449"/>
                  </a:lnTo>
                  <a:lnTo>
                    <a:pt x="1725" y="451"/>
                  </a:lnTo>
                  <a:lnTo>
                    <a:pt x="1721" y="452"/>
                  </a:lnTo>
                  <a:lnTo>
                    <a:pt x="1721" y="456"/>
                  </a:lnTo>
                  <a:lnTo>
                    <a:pt x="1721" y="456"/>
                  </a:lnTo>
                  <a:lnTo>
                    <a:pt x="1723" y="461"/>
                  </a:lnTo>
                  <a:lnTo>
                    <a:pt x="1727" y="463"/>
                  </a:lnTo>
                  <a:lnTo>
                    <a:pt x="1732" y="465"/>
                  </a:lnTo>
                  <a:lnTo>
                    <a:pt x="1736" y="465"/>
                  </a:lnTo>
                  <a:lnTo>
                    <a:pt x="1736" y="465"/>
                  </a:lnTo>
                  <a:lnTo>
                    <a:pt x="1743" y="463"/>
                  </a:lnTo>
                  <a:lnTo>
                    <a:pt x="1745" y="460"/>
                  </a:lnTo>
                  <a:lnTo>
                    <a:pt x="1747" y="454"/>
                  </a:lnTo>
                  <a:lnTo>
                    <a:pt x="1745" y="449"/>
                  </a:lnTo>
                  <a:lnTo>
                    <a:pt x="1743" y="438"/>
                  </a:lnTo>
                  <a:lnTo>
                    <a:pt x="1743" y="432"/>
                  </a:lnTo>
                  <a:lnTo>
                    <a:pt x="1745" y="429"/>
                  </a:lnTo>
                  <a:lnTo>
                    <a:pt x="1745" y="429"/>
                  </a:lnTo>
                  <a:lnTo>
                    <a:pt x="1750" y="425"/>
                  </a:lnTo>
                  <a:lnTo>
                    <a:pt x="1756" y="423"/>
                  </a:lnTo>
                  <a:lnTo>
                    <a:pt x="1765" y="425"/>
                  </a:lnTo>
                  <a:lnTo>
                    <a:pt x="1772" y="427"/>
                  </a:lnTo>
                  <a:lnTo>
                    <a:pt x="1788" y="431"/>
                  </a:lnTo>
                  <a:lnTo>
                    <a:pt x="1797" y="436"/>
                  </a:lnTo>
                  <a:lnTo>
                    <a:pt x="1797" y="436"/>
                  </a:lnTo>
                  <a:lnTo>
                    <a:pt x="1803" y="440"/>
                  </a:lnTo>
                  <a:lnTo>
                    <a:pt x="1805" y="445"/>
                  </a:lnTo>
                  <a:lnTo>
                    <a:pt x="1805" y="451"/>
                  </a:lnTo>
                  <a:lnTo>
                    <a:pt x="1801" y="458"/>
                  </a:lnTo>
                  <a:lnTo>
                    <a:pt x="1801" y="458"/>
                  </a:lnTo>
                  <a:lnTo>
                    <a:pt x="1796" y="463"/>
                  </a:lnTo>
                  <a:lnTo>
                    <a:pt x="1790" y="467"/>
                  </a:lnTo>
                  <a:lnTo>
                    <a:pt x="1785" y="472"/>
                  </a:lnTo>
                  <a:lnTo>
                    <a:pt x="1783" y="480"/>
                  </a:lnTo>
                  <a:lnTo>
                    <a:pt x="1783" y="480"/>
                  </a:lnTo>
                  <a:lnTo>
                    <a:pt x="1783" y="483"/>
                  </a:lnTo>
                  <a:lnTo>
                    <a:pt x="1779" y="487"/>
                  </a:lnTo>
                  <a:lnTo>
                    <a:pt x="1777" y="490"/>
                  </a:lnTo>
                  <a:lnTo>
                    <a:pt x="1772" y="492"/>
                  </a:lnTo>
                  <a:lnTo>
                    <a:pt x="1772" y="492"/>
                  </a:lnTo>
                  <a:lnTo>
                    <a:pt x="1765" y="494"/>
                  </a:lnTo>
                  <a:lnTo>
                    <a:pt x="1759" y="494"/>
                  </a:lnTo>
                  <a:lnTo>
                    <a:pt x="1752" y="494"/>
                  </a:lnTo>
                  <a:lnTo>
                    <a:pt x="1747" y="496"/>
                  </a:lnTo>
                  <a:lnTo>
                    <a:pt x="1747" y="496"/>
                  </a:lnTo>
                  <a:lnTo>
                    <a:pt x="1741" y="499"/>
                  </a:lnTo>
                  <a:lnTo>
                    <a:pt x="1738" y="503"/>
                  </a:lnTo>
                  <a:lnTo>
                    <a:pt x="1738" y="503"/>
                  </a:lnTo>
                  <a:lnTo>
                    <a:pt x="1738" y="507"/>
                  </a:lnTo>
                  <a:lnTo>
                    <a:pt x="1738" y="510"/>
                  </a:lnTo>
                  <a:lnTo>
                    <a:pt x="1741" y="517"/>
                  </a:lnTo>
                  <a:lnTo>
                    <a:pt x="1741" y="517"/>
                  </a:lnTo>
                  <a:lnTo>
                    <a:pt x="1743" y="525"/>
                  </a:lnTo>
                  <a:lnTo>
                    <a:pt x="1743" y="532"/>
                  </a:lnTo>
                  <a:lnTo>
                    <a:pt x="1743" y="532"/>
                  </a:lnTo>
                  <a:lnTo>
                    <a:pt x="1739" y="537"/>
                  </a:lnTo>
                  <a:lnTo>
                    <a:pt x="1738" y="539"/>
                  </a:lnTo>
                  <a:lnTo>
                    <a:pt x="1738" y="543"/>
                  </a:lnTo>
                  <a:lnTo>
                    <a:pt x="1738" y="543"/>
                  </a:lnTo>
                  <a:lnTo>
                    <a:pt x="1739" y="548"/>
                  </a:lnTo>
                  <a:lnTo>
                    <a:pt x="1745" y="554"/>
                  </a:lnTo>
                  <a:lnTo>
                    <a:pt x="1750" y="557"/>
                  </a:lnTo>
                  <a:lnTo>
                    <a:pt x="1754" y="563"/>
                  </a:lnTo>
                  <a:lnTo>
                    <a:pt x="1754" y="563"/>
                  </a:lnTo>
                  <a:lnTo>
                    <a:pt x="1756" y="570"/>
                  </a:lnTo>
                  <a:lnTo>
                    <a:pt x="1758" y="577"/>
                  </a:lnTo>
                  <a:lnTo>
                    <a:pt x="1758" y="577"/>
                  </a:lnTo>
                  <a:lnTo>
                    <a:pt x="1761" y="581"/>
                  </a:lnTo>
                  <a:lnTo>
                    <a:pt x="1763" y="581"/>
                  </a:lnTo>
                  <a:lnTo>
                    <a:pt x="1770" y="583"/>
                  </a:lnTo>
                  <a:lnTo>
                    <a:pt x="1770" y="583"/>
                  </a:lnTo>
                  <a:lnTo>
                    <a:pt x="1776" y="584"/>
                  </a:lnTo>
                  <a:lnTo>
                    <a:pt x="1776" y="586"/>
                  </a:lnTo>
                  <a:lnTo>
                    <a:pt x="1776" y="590"/>
                  </a:lnTo>
                  <a:lnTo>
                    <a:pt x="1776" y="590"/>
                  </a:lnTo>
                  <a:lnTo>
                    <a:pt x="1774" y="592"/>
                  </a:lnTo>
                  <a:lnTo>
                    <a:pt x="1770" y="593"/>
                  </a:lnTo>
                  <a:lnTo>
                    <a:pt x="1768" y="595"/>
                  </a:lnTo>
                  <a:lnTo>
                    <a:pt x="1767" y="599"/>
                  </a:lnTo>
                  <a:lnTo>
                    <a:pt x="1767" y="599"/>
                  </a:lnTo>
                  <a:lnTo>
                    <a:pt x="1770" y="606"/>
                  </a:lnTo>
                  <a:lnTo>
                    <a:pt x="1776" y="612"/>
                  </a:lnTo>
                  <a:lnTo>
                    <a:pt x="1776" y="612"/>
                  </a:lnTo>
                  <a:lnTo>
                    <a:pt x="1779" y="613"/>
                  </a:lnTo>
                  <a:lnTo>
                    <a:pt x="1783" y="615"/>
                  </a:lnTo>
                  <a:lnTo>
                    <a:pt x="1783" y="615"/>
                  </a:lnTo>
                  <a:lnTo>
                    <a:pt x="1783" y="619"/>
                  </a:lnTo>
                  <a:lnTo>
                    <a:pt x="1783" y="621"/>
                  </a:lnTo>
                  <a:lnTo>
                    <a:pt x="1785" y="628"/>
                  </a:lnTo>
                  <a:lnTo>
                    <a:pt x="1785" y="628"/>
                  </a:lnTo>
                  <a:lnTo>
                    <a:pt x="1788" y="633"/>
                  </a:lnTo>
                  <a:lnTo>
                    <a:pt x="1792" y="635"/>
                  </a:lnTo>
                  <a:lnTo>
                    <a:pt x="1803" y="635"/>
                  </a:lnTo>
                  <a:lnTo>
                    <a:pt x="1803" y="635"/>
                  </a:lnTo>
                  <a:lnTo>
                    <a:pt x="1808" y="639"/>
                  </a:lnTo>
                  <a:lnTo>
                    <a:pt x="1812" y="642"/>
                  </a:lnTo>
                  <a:lnTo>
                    <a:pt x="1815" y="653"/>
                  </a:lnTo>
                  <a:lnTo>
                    <a:pt x="1815" y="653"/>
                  </a:lnTo>
                  <a:lnTo>
                    <a:pt x="1819" y="660"/>
                  </a:lnTo>
                  <a:lnTo>
                    <a:pt x="1824" y="666"/>
                  </a:lnTo>
                  <a:lnTo>
                    <a:pt x="1832" y="671"/>
                  </a:lnTo>
                  <a:lnTo>
                    <a:pt x="1834" y="671"/>
                  </a:lnTo>
                  <a:lnTo>
                    <a:pt x="1837" y="671"/>
                  </a:lnTo>
                  <a:lnTo>
                    <a:pt x="1837" y="671"/>
                  </a:lnTo>
                  <a:lnTo>
                    <a:pt x="1846" y="669"/>
                  </a:lnTo>
                  <a:lnTo>
                    <a:pt x="1850" y="669"/>
                  </a:lnTo>
                  <a:lnTo>
                    <a:pt x="1853" y="671"/>
                  </a:lnTo>
                  <a:lnTo>
                    <a:pt x="1853" y="671"/>
                  </a:lnTo>
                  <a:lnTo>
                    <a:pt x="1864" y="679"/>
                  </a:lnTo>
                  <a:lnTo>
                    <a:pt x="1872" y="686"/>
                  </a:lnTo>
                  <a:lnTo>
                    <a:pt x="1872" y="686"/>
                  </a:lnTo>
                  <a:lnTo>
                    <a:pt x="1881" y="691"/>
                  </a:lnTo>
                  <a:lnTo>
                    <a:pt x="1884" y="693"/>
                  </a:lnTo>
                  <a:lnTo>
                    <a:pt x="1888" y="693"/>
                  </a:lnTo>
                  <a:lnTo>
                    <a:pt x="1888" y="693"/>
                  </a:lnTo>
                  <a:lnTo>
                    <a:pt x="1891" y="691"/>
                  </a:lnTo>
                  <a:lnTo>
                    <a:pt x="1891" y="689"/>
                  </a:lnTo>
                  <a:lnTo>
                    <a:pt x="1891" y="682"/>
                  </a:lnTo>
                  <a:lnTo>
                    <a:pt x="1891" y="682"/>
                  </a:lnTo>
                  <a:lnTo>
                    <a:pt x="1893" y="679"/>
                  </a:lnTo>
                  <a:lnTo>
                    <a:pt x="1897" y="677"/>
                  </a:lnTo>
                  <a:lnTo>
                    <a:pt x="1901" y="671"/>
                  </a:lnTo>
                  <a:lnTo>
                    <a:pt x="1901" y="671"/>
                  </a:lnTo>
                  <a:lnTo>
                    <a:pt x="1904" y="668"/>
                  </a:lnTo>
                  <a:lnTo>
                    <a:pt x="1904" y="664"/>
                  </a:lnTo>
                  <a:lnTo>
                    <a:pt x="1904" y="655"/>
                  </a:lnTo>
                  <a:lnTo>
                    <a:pt x="1904" y="655"/>
                  </a:lnTo>
                  <a:lnTo>
                    <a:pt x="1906" y="650"/>
                  </a:lnTo>
                  <a:lnTo>
                    <a:pt x="1908" y="648"/>
                  </a:lnTo>
                  <a:lnTo>
                    <a:pt x="1911" y="641"/>
                  </a:lnTo>
                  <a:lnTo>
                    <a:pt x="1911" y="641"/>
                  </a:lnTo>
                  <a:lnTo>
                    <a:pt x="1913" y="631"/>
                  </a:lnTo>
                  <a:lnTo>
                    <a:pt x="1915" y="626"/>
                  </a:lnTo>
                  <a:lnTo>
                    <a:pt x="1919" y="622"/>
                  </a:lnTo>
                  <a:lnTo>
                    <a:pt x="1919" y="622"/>
                  </a:lnTo>
                  <a:lnTo>
                    <a:pt x="1922" y="617"/>
                  </a:lnTo>
                  <a:lnTo>
                    <a:pt x="1924" y="610"/>
                  </a:lnTo>
                  <a:lnTo>
                    <a:pt x="1924" y="610"/>
                  </a:lnTo>
                  <a:lnTo>
                    <a:pt x="1924" y="604"/>
                  </a:lnTo>
                  <a:lnTo>
                    <a:pt x="1924" y="597"/>
                  </a:lnTo>
                  <a:lnTo>
                    <a:pt x="1922" y="590"/>
                  </a:lnTo>
                  <a:lnTo>
                    <a:pt x="1924" y="584"/>
                  </a:lnTo>
                  <a:lnTo>
                    <a:pt x="1924" y="584"/>
                  </a:lnTo>
                  <a:lnTo>
                    <a:pt x="1928" y="579"/>
                  </a:lnTo>
                  <a:lnTo>
                    <a:pt x="1935" y="577"/>
                  </a:lnTo>
                  <a:lnTo>
                    <a:pt x="1948" y="572"/>
                  </a:lnTo>
                  <a:lnTo>
                    <a:pt x="1948" y="572"/>
                  </a:lnTo>
                  <a:lnTo>
                    <a:pt x="1953" y="566"/>
                  </a:lnTo>
                  <a:lnTo>
                    <a:pt x="1958" y="561"/>
                  </a:lnTo>
                  <a:lnTo>
                    <a:pt x="1958" y="561"/>
                  </a:lnTo>
                  <a:lnTo>
                    <a:pt x="1962" y="554"/>
                  </a:lnTo>
                  <a:lnTo>
                    <a:pt x="1964" y="550"/>
                  </a:lnTo>
                  <a:lnTo>
                    <a:pt x="1969" y="546"/>
                  </a:lnTo>
                  <a:lnTo>
                    <a:pt x="1977" y="546"/>
                  </a:lnTo>
                  <a:lnTo>
                    <a:pt x="1977" y="546"/>
                  </a:lnTo>
                  <a:lnTo>
                    <a:pt x="1991" y="546"/>
                  </a:lnTo>
                  <a:lnTo>
                    <a:pt x="1998" y="546"/>
                  </a:lnTo>
                  <a:lnTo>
                    <a:pt x="2005" y="545"/>
                  </a:lnTo>
                  <a:lnTo>
                    <a:pt x="2005" y="545"/>
                  </a:lnTo>
                  <a:lnTo>
                    <a:pt x="2013" y="539"/>
                  </a:lnTo>
                  <a:lnTo>
                    <a:pt x="2018" y="534"/>
                  </a:lnTo>
                  <a:lnTo>
                    <a:pt x="2027" y="521"/>
                  </a:lnTo>
                  <a:lnTo>
                    <a:pt x="2027" y="521"/>
                  </a:lnTo>
                  <a:lnTo>
                    <a:pt x="2031" y="516"/>
                  </a:lnTo>
                  <a:lnTo>
                    <a:pt x="2036" y="512"/>
                  </a:lnTo>
                  <a:lnTo>
                    <a:pt x="2036" y="512"/>
                  </a:lnTo>
                  <a:lnTo>
                    <a:pt x="2045" y="508"/>
                  </a:lnTo>
                  <a:lnTo>
                    <a:pt x="2053" y="503"/>
                  </a:lnTo>
                  <a:lnTo>
                    <a:pt x="2053" y="503"/>
                  </a:lnTo>
                  <a:lnTo>
                    <a:pt x="2058" y="498"/>
                  </a:lnTo>
                  <a:lnTo>
                    <a:pt x="2062" y="492"/>
                  </a:lnTo>
                  <a:lnTo>
                    <a:pt x="2062" y="492"/>
                  </a:lnTo>
                  <a:lnTo>
                    <a:pt x="2065" y="489"/>
                  </a:lnTo>
                  <a:lnTo>
                    <a:pt x="2069" y="487"/>
                  </a:lnTo>
                  <a:lnTo>
                    <a:pt x="2080" y="483"/>
                  </a:lnTo>
                  <a:lnTo>
                    <a:pt x="2100" y="483"/>
                  </a:lnTo>
                  <a:lnTo>
                    <a:pt x="2100" y="483"/>
                  </a:lnTo>
                  <a:lnTo>
                    <a:pt x="2116" y="483"/>
                  </a:lnTo>
                  <a:lnTo>
                    <a:pt x="2129" y="480"/>
                  </a:lnTo>
                  <a:lnTo>
                    <a:pt x="2143" y="474"/>
                  </a:lnTo>
                  <a:lnTo>
                    <a:pt x="2156" y="469"/>
                  </a:lnTo>
                  <a:lnTo>
                    <a:pt x="2156" y="469"/>
                  </a:lnTo>
                  <a:lnTo>
                    <a:pt x="2167" y="461"/>
                  </a:lnTo>
                  <a:lnTo>
                    <a:pt x="2176" y="456"/>
                  </a:lnTo>
                  <a:lnTo>
                    <a:pt x="2176" y="456"/>
                  </a:lnTo>
                  <a:lnTo>
                    <a:pt x="2187" y="451"/>
                  </a:lnTo>
                  <a:lnTo>
                    <a:pt x="2197" y="447"/>
                  </a:lnTo>
                  <a:lnTo>
                    <a:pt x="2197" y="447"/>
                  </a:lnTo>
                  <a:lnTo>
                    <a:pt x="2201" y="445"/>
                  </a:lnTo>
                  <a:lnTo>
                    <a:pt x="2206" y="442"/>
                  </a:lnTo>
                  <a:lnTo>
                    <a:pt x="2210" y="436"/>
                  </a:lnTo>
                  <a:lnTo>
                    <a:pt x="2210" y="434"/>
                  </a:lnTo>
                  <a:lnTo>
                    <a:pt x="2208" y="432"/>
                  </a:lnTo>
                  <a:lnTo>
                    <a:pt x="2208" y="432"/>
                  </a:lnTo>
                  <a:close/>
                  <a:moveTo>
                    <a:pt x="1318" y="1775"/>
                  </a:moveTo>
                  <a:lnTo>
                    <a:pt x="1318" y="1775"/>
                  </a:lnTo>
                  <a:lnTo>
                    <a:pt x="1310" y="1775"/>
                  </a:lnTo>
                  <a:lnTo>
                    <a:pt x="1303" y="1773"/>
                  </a:lnTo>
                  <a:lnTo>
                    <a:pt x="1296" y="1771"/>
                  </a:lnTo>
                  <a:lnTo>
                    <a:pt x="1291" y="1766"/>
                  </a:lnTo>
                  <a:lnTo>
                    <a:pt x="1291" y="1766"/>
                  </a:lnTo>
                  <a:lnTo>
                    <a:pt x="1289" y="1761"/>
                  </a:lnTo>
                  <a:lnTo>
                    <a:pt x="1287" y="1753"/>
                  </a:lnTo>
                  <a:lnTo>
                    <a:pt x="1285" y="1741"/>
                  </a:lnTo>
                  <a:lnTo>
                    <a:pt x="1285" y="1741"/>
                  </a:lnTo>
                  <a:lnTo>
                    <a:pt x="1283" y="1735"/>
                  </a:lnTo>
                  <a:lnTo>
                    <a:pt x="1280" y="1732"/>
                  </a:lnTo>
                  <a:lnTo>
                    <a:pt x="1274" y="1723"/>
                  </a:lnTo>
                  <a:lnTo>
                    <a:pt x="1274" y="1723"/>
                  </a:lnTo>
                  <a:lnTo>
                    <a:pt x="1272" y="1717"/>
                  </a:lnTo>
                  <a:lnTo>
                    <a:pt x="1272" y="1712"/>
                  </a:lnTo>
                  <a:lnTo>
                    <a:pt x="1271" y="1701"/>
                  </a:lnTo>
                  <a:lnTo>
                    <a:pt x="1271" y="1701"/>
                  </a:lnTo>
                  <a:lnTo>
                    <a:pt x="1271" y="1688"/>
                  </a:lnTo>
                  <a:lnTo>
                    <a:pt x="1272" y="1679"/>
                  </a:lnTo>
                  <a:lnTo>
                    <a:pt x="1272" y="1668"/>
                  </a:lnTo>
                  <a:lnTo>
                    <a:pt x="1269" y="1657"/>
                  </a:lnTo>
                  <a:lnTo>
                    <a:pt x="1269" y="1657"/>
                  </a:lnTo>
                  <a:lnTo>
                    <a:pt x="1263" y="1650"/>
                  </a:lnTo>
                  <a:lnTo>
                    <a:pt x="1254" y="1645"/>
                  </a:lnTo>
                  <a:lnTo>
                    <a:pt x="1254" y="1645"/>
                  </a:lnTo>
                  <a:lnTo>
                    <a:pt x="1249" y="1643"/>
                  </a:lnTo>
                  <a:lnTo>
                    <a:pt x="1242" y="1643"/>
                  </a:lnTo>
                  <a:lnTo>
                    <a:pt x="1227" y="1647"/>
                  </a:lnTo>
                  <a:lnTo>
                    <a:pt x="1227" y="1647"/>
                  </a:lnTo>
                  <a:lnTo>
                    <a:pt x="1216" y="1648"/>
                  </a:lnTo>
                  <a:lnTo>
                    <a:pt x="1205" y="1650"/>
                  </a:lnTo>
                  <a:lnTo>
                    <a:pt x="1205" y="1650"/>
                  </a:lnTo>
                  <a:lnTo>
                    <a:pt x="1200" y="1648"/>
                  </a:lnTo>
                  <a:lnTo>
                    <a:pt x="1196" y="1647"/>
                  </a:lnTo>
                  <a:lnTo>
                    <a:pt x="1195" y="1643"/>
                  </a:lnTo>
                  <a:lnTo>
                    <a:pt x="1196" y="1638"/>
                  </a:lnTo>
                  <a:lnTo>
                    <a:pt x="1196" y="1638"/>
                  </a:lnTo>
                  <a:lnTo>
                    <a:pt x="1205" y="1627"/>
                  </a:lnTo>
                  <a:lnTo>
                    <a:pt x="1209" y="1621"/>
                  </a:lnTo>
                  <a:lnTo>
                    <a:pt x="1211" y="1614"/>
                  </a:lnTo>
                  <a:lnTo>
                    <a:pt x="1211" y="1614"/>
                  </a:lnTo>
                  <a:lnTo>
                    <a:pt x="1211" y="1610"/>
                  </a:lnTo>
                  <a:lnTo>
                    <a:pt x="1211" y="1607"/>
                  </a:lnTo>
                  <a:lnTo>
                    <a:pt x="1207" y="1601"/>
                  </a:lnTo>
                  <a:lnTo>
                    <a:pt x="1207" y="1601"/>
                  </a:lnTo>
                  <a:lnTo>
                    <a:pt x="1204" y="1596"/>
                  </a:lnTo>
                  <a:lnTo>
                    <a:pt x="1204" y="1594"/>
                  </a:lnTo>
                  <a:lnTo>
                    <a:pt x="1205" y="1592"/>
                  </a:lnTo>
                  <a:lnTo>
                    <a:pt x="1205" y="1592"/>
                  </a:lnTo>
                  <a:lnTo>
                    <a:pt x="1209" y="1594"/>
                  </a:lnTo>
                  <a:lnTo>
                    <a:pt x="1213" y="1596"/>
                  </a:lnTo>
                  <a:lnTo>
                    <a:pt x="1213" y="1596"/>
                  </a:lnTo>
                  <a:lnTo>
                    <a:pt x="1220" y="1596"/>
                  </a:lnTo>
                  <a:lnTo>
                    <a:pt x="1220" y="1596"/>
                  </a:lnTo>
                  <a:lnTo>
                    <a:pt x="1220" y="1592"/>
                  </a:lnTo>
                  <a:lnTo>
                    <a:pt x="1220" y="1589"/>
                  </a:lnTo>
                  <a:lnTo>
                    <a:pt x="1220" y="1580"/>
                  </a:lnTo>
                  <a:lnTo>
                    <a:pt x="1220" y="1580"/>
                  </a:lnTo>
                  <a:lnTo>
                    <a:pt x="1225" y="1565"/>
                  </a:lnTo>
                  <a:lnTo>
                    <a:pt x="1225" y="1565"/>
                  </a:lnTo>
                  <a:lnTo>
                    <a:pt x="1227" y="1554"/>
                  </a:lnTo>
                  <a:lnTo>
                    <a:pt x="1227" y="1547"/>
                  </a:lnTo>
                  <a:lnTo>
                    <a:pt x="1225" y="1542"/>
                  </a:lnTo>
                  <a:lnTo>
                    <a:pt x="1225" y="1542"/>
                  </a:lnTo>
                  <a:lnTo>
                    <a:pt x="1222" y="1538"/>
                  </a:lnTo>
                  <a:lnTo>
                    <a:pt x="1218" y="1536"/>
                  </a:lnTo>
                  <a:lnTo>
                    <a:pt x="1211" y="1534"/>
                  </a:lnTo>
                  <a:lnTo>
                    <a:pt x="1211" y="1534"/>
                  </a:lnTo>
                  <a:lnTo>
                    <a:pt x="1202" y="1534"/>
                  </a:lnTo>
                  <a:lnTo>
                    <a:pt x="1195" y="1538"/>
                  </a:lnTo>
                  <a:lnTo>
                    <a:pt x="1186" y="1543"/>
                  </a:lnTo>
                  <a:lnTo>
                    <a:pt x="1180" y="1549"/>
                  </a:lnTo>
                  <a:lnTo>
                    <a:pt x="1180" y="1549"/>
                  </a:lnTo>
                  <a:lnTo>
                    <a:pt x="1175" y="1554"/>
                  </a:lnTo>
                  <a:lnTo>
                    <a:pt x="1171" y="1562"/>
                  </a:lnTo>
                  <a:lnTo>
                    <a:pt x="1164" y="1576"/>
                  </a:lnTo>
                  <a:lnTo>
                    <a:pt x="1164" y="1576"/>
                  </a:lnTo>
                  <a:lnTo>
                    <a:pt x="1162" y="1581"/>
                  </a:lnTo>
                  <a:lnTo>
                    <a:pt x="1158" y="1585"/>
                  </a:lnTo>
                  <a:lnTo>
                    <a:pt x="1148" y="1589"/>
                  </a:lnTo>
                  <a:lnTo>
                    <a:pt x="1137" y="1592"/>
                  </a:lnTo>
                  <a:lnTo>
                    <a:pt x="1128" y="1594"/>
                  </a:lnTo>
                  <a:lnTo>
                    <a:pt x="1128" y="1594"/>
                  </a:lnTo>
                  <a:lnTo>
                    <a:pt x="1117" y="1598"/>
                  </a:lnTo>
                  <a:lnTo>
                    <a:pt x="1111" y="1598"/>
                  </a:lnTo>
                  <a:lnTo>
                    <a:pt x="1106" y="1598"/>
                  </a:lnTo>
                  <a:lnTo>
                    <a:pt x="1106" y="1598"/>
                  </a:lnTo>
                  <a:lnTo>
                    <a:pt x="1100" y="1594"/>
                  </a:lnTo>
                  <a:lnTo>
                    <a:pt x="1097" y="1589"/>
                  </a:lnTo>
                  <a:lnTo>
                    <a:pt x="1091" y="1578"/>
                  </a:lnTo>
                  <a:lnTo>
                    <a:pt x="1091" y="1578"/>
                  </a:lnTo>
                  <a:lnTo>
                    <a:pt x="1086" y="1569"/>
                  </a:lnTo>
                  <a:lnTo>
                    <a:pt x="1081" y="1562"/>
                  </a:lnTo>
                  <a:lnTo>
                    <a:pt x="1081" y="1562"/>
                  </a:lnTo>
                  <a:lnTo>
                    <a:pt x="1073" y="1551"/>
                  </a:lnTo>
                  <a:lnTo>
                    <a:pt x="1070" y="1536"/>
                  </a:lnTo>
                  <a:lnTo>
                    <a:pt x="1066" y="1524"/>
                  </a:lnTo>
                  <a:lnTo>
                    <a:pt x="1066" y="1511"/>
                  </a:lnTo>
                  <a:lnTo>
                    <a:pt x="1066" y="1511"/>
                  </a:lnTo>
                  <a:lnTo>
                    <a:pt x="1066" y="1496"/>
                  </a:lnTo>
                  <a:lnTo>
                    <a:pt x="1070" y="1482"/>
                  </a:lnTo>
                  <a:lnTo>
                    <a:pt x="1070" y="1482"/>
                  </a:lnTo>
                  <a:lnTo>
                    <a:pt x="1073" y="1473"/>
                  </a:lnTo>
                  <a:lnTo>
                    <a:pt x="1073" y="1467"/>
                  </a:lnTo>
                  <a:lnTo>
                    <a:pt x="1075" y="1462"/>
                  </a:lnTo>
                  <a:lnTo>
                    <a:pt x="1075" y="1462"/>
                  </a:lnTo>
                  <a:lnTo>
                    <a:pt x="1073" y="1449"/>
                  </a:lnTo>
                  <a:lnTo>
                    <a:pt x="1073" y="1444"/>
                  </a:lnTo>
                  <a:lnTo>
                    <a:pt x="1073" y="1437"/>
                  </a:lnTo>
                  <a:lnTo>
                    <a:pt x="1073" y="1437"/>
                  </a:lnTo>
                  <a:lnTo>
                    <a:pt x="1075" y="1428"/>
                  </a:lnTo>
                  <a:lnTo>
                    <a:pt x="1079" y="1420"/>
                  </a:lnTo>
                  <a:lnTo>
                    <a:pt x="1088" y="1406"/>
                  </a:lnTo>
                  <a:lnTo>
                    <a:pt x="1088" y="1406"/>
                  </a:lnTo>
                  <a:lnTo>
                    <a:pt x="1090" y="1402"/>
                  </a:lnTo>
                  <a:lnTo>
                    <a:pt x="1093" y="1399"/>
                  </a:lnTo>
                  <a:lnTo>
                    <a:pt x="1093" y="1399"/>
                  </a:lnTo>
                  <a:lnTo>
                    <a:pt x="1102" y="1393"/>
                  </a:lnTo>
                  <a:lnTo>
                    <a:pt x="1111" y="1388"/>
                  </a:lnTo>
                  <a:lnTo>
                    <a:pt x="1111" y="1388"/>
                  </a:lnTo>
                  <a:lnTo>
                    <a:pt x="1131" y="1377"/>
                  </a:lnTo>
                  <a:lnTo>
                    <a:pt x="1140" y="1375"/>
                  </a:lnTo>
                  <a:lnTo>
                    <a:pt x="1151" y="1373"/>
                  </a:lnTo>
                  <a:lnTo>
                    <a:pt x="1151" y="1373"/>
                  </a:lnTo>
                  <a:lnTo>
                    <a:pt x="1160" y="1377"/>
                  </a:lnTo>
                  <a:lnTo>
                    <a:pt x="1171" y="1382"/>
                  </a:lnTo>
                  <a:lnTo>
                    <a:pt x="1182" y="1386"/>
                  </a:lnTo>
                  <a:lnTo>
                    <a:pt x="1187" y="1386"/>
                  </a:lnTo>
                  <a:lnTo>
                    <a:pt x="1193" y="1386"/>
                  </a:lnTo>
                  <a:lnTo>
                    <a:pt x="1193" y="1386"/>
                  </a:lnTo>
                  <a:lnTo>
                    <a:pt x="1195" y="1382"/>
                  </a:lnTo>
                  <a:lnTo>
                    <a:pt x="1196" y="1379"/>
                  </a:lnTo>
                  <a:lnTo>
                    <a:pt x="1196" y="1375"/>
                  </a:lnTo>
                  <a:lnTo>
                    <a:pt x="1196" y="1370"/>
                  </a:lnTo>
                  <a:lnTo>
                    <a:pt x="1196" y="1370"/>
                  </a:lnTo>
                  <a:lnTo>
                    <a:pt x="1200" y="1366"/>
                  </a:lnTo>
                  <a:lnTo>
                    <a:pt x="1207" y="1363"/>
                  </a:lnTo>
                  <a:lnTo>
                    <a:pt x="1222" y="1363"/>
                  </a:lnTo>
                  <a:lnTo>
                    <a:pt x="1222" y="1363"/>
                  </a:lnTo>
                  <a:lnTo>
                    <a:pt x="1234" y="1363"/>
                  </a:lnTo>
                  <a:lnTo>
                    <a:pt x="1249" y="1364"/>
                  </a:lnTo>
                  <a:lnTo>
                    <a:pt x="1260" y="1370"/>
                  </a:lnTo>
                  <a:lnTo>
                    <a:pt x="1271" y="1379"/>
                  </a:lnTo>
                  <a:lnTo>
                    <a:pt x="1271" y="1379"/>
                  </a:lnTo>
                  <a:lnTo>
                    <a:pt x="1276" y="1384"/>
                  </a:lnTo>
                  <a:lnTo>
                    <a:pt x="1280" y="1390"/>
                  </a:lnTo>
                  <a:lnTo>
                    <a:pt x="1283" y="1402"/>
                  </a:lnTo>
                  <a:lnTo>
                    <a:pt x="1291" y="1428"/>
                  </a:lnTo>
                  <a:lnTo>
                    <a:pt x="1291" y="1428"/>
                  </a:lnTo>
                  <a:lnTo>
                    <a:pt x="1294" y="1437"/>
                  </a:lnTo>
                  <a:lnTo>
                    <a:pt x="1300" y="1446"/>
                  </a:lnTo>
                  <a:lnTo>
                    <a:pt x="1307" y="1455"/>
                  </a:lnTo>
                  <a:lnTo>
                    <a:pt x="1318" y="1458"/>
                  </a:lnTo>
                  <a:lnTo>
                    <a:pt x="1318" y="1458"/>
                  </a:lnTo>
                  <a:lnTo>
                    <a:pt x="1323" y="1460"/>
                  </a:lnTo>
                  <a:lnTo>
                    <a:pt x="1327" y="1458"/>
                  </a:lnTo>
                  <a:lnTo>
                    <a:pt x="1329" y="1455"/>
                  </a:lnTo>
                  <a:lnTo>
                    <a:pt x="1330" y="1451"/>
                  </a:lnTo>
                  <a:lnTo>
                    <a:pt x="1332" y="1442"/>
                  </a:lnTo>
                  <a:lnTo>
                    <a:pt x="1332" y="1433"/>
                  </a:lnTo>
                  <a:lnTo>
                    <a:pt x="1332" y="1433"/>
                  </a:lnTo>
                  <a:lnTo>
                    <a:pt x="1329" y="1422"/>
                  </a:lnTo>
                  <a:lnTo>
                    <a:pt x="1325" y="1411"/>
                  </a:lnTo>
                  <a:lnTo>
                    <a:pt x="1316" y="1390"/>
                  </a:lnTo>
                  <a:lnTo>
                    <a:pt x="1316" y="1390"/>
                  </a:lnTo>
                  <a:lnTo>
                    <a:pt x="1312" y="1379"/>
                  </a:lnTo>
                  <a:lnTo>
                    <a:pt x="1310" y="1366"/>
                  </a:lnTo>
                  <a:lnTo>
                    <a:pt x="1312" y="1355"/>
                  </a:lnTo>
                  <a:lnTo>
                    <a:pt x="1318" y="1343"/>
                  </a:lnTo>
                  <a:lnTo>
                    <a:pt x="1318" y="1343"/>
                  </a:lnTo>
                  <a:lnTo>
                    <a:pt x="1323" y="1334"/>
                  </a:lnTo>
                  <a:lnTo>
                    <a:pt x="1332" y="1323"/>
                  </a:lnTo>
                  <a:lnTo>
                    <a:pt x="1350" y="1305"/>
                  </a:lnTo>
                  <a:lnTo>
                    <a:pt x="1350" y="1305"/>
                  </a:lnTo>
                  <a:lnTo>
                    <a:pt x="1365" y="1294"/>
                  </a:lnTo>
                  <a:lnTo>
                    <a:pt x="1372" y="1287"/>
                  </a:lnTo>
                  <a:lnTo>
                    <a:pt x="1379" y="1279"/>
                  </a:lnTo>
                  <a:lnTo>
                    <a:pt x="1379" y="1279"/>
                  </a:lnTo>
                  <a:lnTo>
                    <a:pt x="1383" y="1268"/>
                  </a:lnTo>
                  <a:lnTo>
                    <a:pt x="1385" y="1258"/>
                  </a:lnTo>
                  <a:lnTo>
                    <a:pt x="1385" y="1258"/>
                  </a:lnTo>
                  <a:lnTo>
                    <a:pt x="1383" y="1245"/>
                  </a:lnTo>
                  <a:lnTo>
                    <a:pt x="1383" y="1245"/>
                  </a:lnTo>
                  <a:lnTo>
                    <a:pt x="1383" y="1229"/>
                  </a:lnTo>
                  <a:lnTo>
                    <a:pt x="1383" y="1229"/>
                  </a:lnTo>
                  <a:lnTo>
                    <a:pt x="1379" y="1212"/>
                  </a:lnTo>
                  <a:lnTo>
                    <a:pt x="1379" y="1203"/>
                  </a:lnTo>
                  <a:lnTo>
                    <a:pt x="1381" y="1196"/>
                  </a:lnTo>
                  <a:lnTo>
                    <a:pt x="1381" y="1196"/>
                  </a:lnTo>
                  <a:lnTo>
                    <a:pt x="1383" y="1191"/>
                  </a:lnTo>
                  <a:lnTo>
                    <a:pt x="1386" y="1185"/>
                  </a:lnTo>
                  <a:lnTo>
                    <a:pt x="1390" y="1182"/>
                  </a:lnTo>
                  <a:lnTo>
                    <a:pt x="1392" y="1182"/>
                  </a:lnTo>
                  <a:lnTo>
                    <a:pt x="1396" y="1183"/>
                  </a:lnTo>
                  <a:lnTo>
                    <a:pt x="1396" y="1183"/>
                  </a:lnTo>
                  <a:lnTo>
                    <a:pt x="1396" y="1187"/>
                  </a:lnTo>
                  <a:lnTo>
                    <a:pt x="1396" y="1189"/>
                  </a:lnTo>
                  <a:lnTo>
                    <a:pt x="1394" y="1196"/>
                  </a:lnTo>
                  <a:lnTo>
                    <a:pt x="1394" y="1196"/>
                  </a:lnTo>
                  <a:lnTo>
                    <a:pt x="1394" y="1203"/>
                  </a:lnTo>
                  <a:lnTo>
                    <a:pt x="1394" y="1205"/>
                  </a:lnTo>
                  <a:lnTo>
                    <a:pt x="1396" y="1209"/>
                  </a:lnTo>
                  <a:lnTo>
                    <a:pt x="1396" y="1209"/>
                  </a:lnTo>
                  <a:lnTo>
                    <a:pt x="1399" y="1212"/>
                  </a:lnTo>
                  <a:lnTo>
                    <a:pt x="1405" y="1212"/>
                  </a:lnTo>
                  <a:lnTo>
                    <a:pt x="1408" y="1212"/>
                  </a:lnTo>
                  <a:lnTo>
                    <a:pt x="1412" y="1209"/>
                  </a:lnTo>
                  <a:lnTo>
                    <a:pt x="1412" y="1209"/>
                  </a:lnTo>
                  <a:lnTo>
                    <a:pt x="1414" y="1203"/>
                  </a:lnTo>
                  <a:lnTo>
                    <a:pt x="1412" y="1200"/>
                  </a:lnTo>
                  <a:lnTo>
                    <a:pt x="1412" y="1191"/>
                  </a:lnTo>
                  <a:lnTo>
                    <a:pt x="1412" y="1191"/>
                  </a:lnTo>
                  <a:lnTo>
                    <a:pt x="1412" y="1185"/>
                  </a:lnTo>
                  <a:lnTo>
                    <a:pt x="1414" y="1182"/>
                  </a:lnTo>
                  <a:lnTo>
                    <a:pt x="1414" y="1182"/>
                  </a:lnTo>
                  <a:lnTo>
                    <a:pt x="1421" y="1173"/>
                  </a:lnTo>
                  <a:lnTo>
                    <a:pt x="1428" y="1163"/>
                  </a:lnTo>
                  <a:lnTo>
                    <a:pt x="1428" y="1163"/>
                  </a:lnTo>
                  <a:lnTo>
                    <a:pt x="1430" y="1160"/>
                  </a:lnTo>
                  <a:lnTo>
                    <a:pt x="1430" y="1154"/>
                  </a:lnTo>
                  <a:lnTo>
                    <a:pt x="1430" y="1154"/>
                  </a:lnTo>
                  <a:lnTo>
                    <a:pt x="1437" y="1142"/>
                  </a:lnTo>
                  <a:lnTo>
                    <a:pt x="1437" y="1142"/>
                  </a:lnTo>
                  <a:lnTo>
                    <a:pt x="1455" y="1120"/>
                  </a:lnTo>
                  <a:lnTo>
                    <a:pt x="1473" y="1098"/>
                  </a:lnTo>
                  <a:lnTo>
                    <a:pt x="1473" y="1098"/>
                  </a:lnTo>
                  <a:lnTo>
                    <a:pt x="1491" y="1082"/>
                  </a:lnTo>
                  <a:lnTo>
                    <a:pt x="1501" y="1077"/>
                  </a:lnTo>
                  <a:lnTo>
                    <a:pt x="1511" y="1073"/>
                  </a:lnTo>
                  <a:lnTo>
                    <a:pt x="1511" y="1073"/>
                  </a:lnTo>
                  <a:lnTo>
                    <a:pt x="1522" y="1071"/>
                  </a:lnTo>
                  <a:lnTo>
                    <a:pt x="1526" y="1069"/>
                  </a:lnTo>
                  <a:lnTo>
                    <a:pt x="1529" y="1066"/>
                  </a:lnTo>
                  <a:lnTo>
                    <a:pt x="1529" y="1066"/>
                  </a:lnTo>
                  <a:lnTo>
                    <a:pt x="1533" y="1059"/>
                  </a:lnTo>
                  <a:lnTo>
                    <a:pt x="1535" y="1057"/>
                  </a:lnTo>
                  <a:lnTo>
                    <a:pt x="1539" y="1055"/>
                  </a:lnTo>
                  <a:lnTo>
                    <a:pt x="1539" y="1055"/>
                  </a:lnTo>
                  <a:lnTo>
                    <a:pt x="1544" y="1051"/>
                  </a:lnTo>
                  <a:lnTo>
                    <a:pt x="1553" y="1049"/>
                  </a:lnTo>
                  <a:lnTo>
                    <a:pt x="1557" y="1049"/>
                  </a:lnTo>
                  <a:lnTo>
                    <a:pt x="1560" y="1051"/>
                  </a:lnTo>
                  <a:lnTo>
                    <a:pt x="1562" y="1053"/>
                  </a:lnTo>
                  <a:lnTo>
                    <a:pt x="1562" y="1057"/>
                  </a:lnTo>
                  <a:lnTo>
                    <a:pt x="1562" y="1057"/>
                  </a:lnTo>
                  <a:lnTo>
                    <a:pt x="1562" y="1059"/>
                  </a:lnTo>
                  <a:lnTo>
                    <a:pt x="1558" y="1062"/>
                  </a:lnTo>
                  <a:lnTo>
                    <a:pt x="1553" y="1068"/>
                  </a:lnTo>
                  <a:lnTo>
                    <a:pt x="1553" y="1068"/>
                  </a:lnTo>
                  <a:lnTo>
                    <a:pt x="1549" y="1069"/>
                  </a:lnTo>
                  <a:lnTo>
                    <a:pt x="1548" y="1073"/>
                  </a:lnTo>
                  <a:lnTo>
                    <a:pt x="1548" y="1078"/>
                  </a:lnTo>
                  <a:lnTo>
                    <a:pt x="1549" y="1082"/>
                  </a:lnTo>
                  <a:lnTo>
                    <a:pt x="1549" y="1082"/>
                  </a:lnTo>
                  <a:lnTo>
                    <a:pt x="1553" y="1086"/>
                  </a:lnTo>
                  <a:lnTo>
                    <a:pt x="1558" y="1087"/>
                  </a:lnTo>
                  <a:lnTo>
                    <a:pt x="1567" y="1089"/>
                  </a:lnTo>
                  <a:lnTo>
                    <a:pt x="1567" y="1089"/>
                  </a:lnTo>
                  <a:lnTo>
                    <a:pt x="1573" y="1089"/>
                  </a:lnTo>
                  <a:lnTo>
                    <a:pt x="1578" y="1087"/>
                  </a:lnTo>
                  <a:lnTo>
                    <a:pt x="1586" y="1080"/>
                  </a:lnTo>
                  <a:lnTo>
                    <a:pt x="1586" y="1080"/>
                  </a:lnTo>
                  <a:lnTo>
                    <a:pt x="1591" y="1071"/>
                  </a:lnTo>
                  <a:lnTo>
                    <a:pt x="1598" y="1064"/>
                  </a:lnTo>
                  <a:lnTo>
                    <a:pt x="1598" y="1064"/>
                  </a:lnTo>
                  <a:lnTo>
                    <a:pt x="1607" y="1059"/>
                  </a:lnTo>
                  <a:lnTo>
                    <a:pt x="1613" y="1057"/>
                  </a:lnTo>
                  <a:lnTo>
                    <a:pt x="1616" y="1053"/>
                  </a:lnTo>
                  <a:lnTo>
                    <a:pt x="1616" y="1053"/>
                  </a:lnTo>
                  <a:lnTo>
                    <a:pt x="1616" y="1049"/>
                  </a:lnTo>
                  <a:lnTo>
                    <a:pt x="1615" y="1046"/>
                  </a:lnTo>
                  <a:lnTo>
                    <a:pt x="1611" y="1044"/>
                  </a:lnTo>
                  <a:lnTo>
                    <a:pt x="1605" y="1044"/>
                  </a:lnTo>
                  <a:lnTo>
                    <a:pt x="1589" y="1044"/>
                  </a:lnTo>
                  <a:lnTo>
                    <a:pt x="1589" y="1044"/>
                  </a:lnTo>
                  <a:lnTo>
                    <a:pt x="1580" y="1040"/>
                  </a:lnTo>
                  <a:lnTo>
                    <a:pt x="1575" y="1033"/>
                  </a:lnTo>
                  <a:lnTo>
                    <a:pt x="1569" y="1028"/>
                  </a:lnTo>
                  <a:lnTo>
                    <a:pt x="1567" y="1019"/>
                  </a:lnTo>
                  <a:lnTo>
                    <a:pt x="1567" y="1019"/>
                  </a:lnTo>
                  <a:lnTo>
                    <a:pt x="1566" y="1008"/>
                  </a:lnTo>
                  <a:lnTo>
                    <a:pt x="1564" y="1002"/>
                  </a:lnTo>
                  <a:lnTo>
                    <a:pt x="1560" y="997"/>
                  </a:lnTo>
                  <a:lnTo>
                    <a:pt x="1560" y="997"/>
                  </a:lnTo>
                  <a:lnTo>
                    <a:pt x="1555" y="995"/>
                  </a:lnTo>
                  <a:lnTo>
                    <a:pt x="1549" y="992"/>
                  </a:lnTo>
                  <a:lnTo>
                    <a:pt x="1549" y="992"/>
                  </a:lnTo>
                  <a:lnTo>
                    <a:pt x="1548" y="990"/>
                  </a:lnTo>
                  <a:lnTo>
                    <a:pt x="1548" y="986"/>
                  </a:lnTo>
                  <a:lnTo>
                    <a:pt x="1549" y="984"/>
                  </a:lnTo>
                  <a:lnTo>
                    <a:pt x="1551" y="983"/>
                  </a:lnTo>
                  <a:lnTo>
                    <a:pt x="1551" y="983"/>
                  </a:lnTo>
                  <a:lnTo>
                    <a:pt x="1555" y="981"/>
                  </a:lnTo>
                  <a:lnTo>
                    <a:pt x="1558" y="981"/>
                  </a:lnTo>
                  <a:lnTo>
                    <a:pt x="1562" y="981"/>
                  </a:lnTo>
                  <a:lnTo>
                    <a:pt x="1566" y="979"/>
                  </a:lnTo>
                  <a:lnTo>
                    <a:pt x="1566" y="979"/>
                  </a:lnTo>
                  <a:lnTo>
                    <a:pt x="1567" y="977"/>
                  </a:lnTo>
                  <a:lnTo>
                    <a:pt x="1569" y="973"/>
                  </a:lnTo>
                  <a:lnTo>
                    <a:pt x="1569" y="970"/>
                  </a:lnTo>
                  <a:lnTo>
                    <a:pt x="1569" y="966"/>
                  </a:lnTo>
                  <a:lnTo>
                    <a:pt x="1569" y="966"/>
                  </a:lnTo>
                  <a:lnTo>
                    <a:pt x="1564" y="959"/>
                  </a:lnTo>
                  <a:lnTo>
                    <a:pt x="1558" y="954"/>
                  </a:lnTo>
                  <a:lnTo>
                    <a:pt x="1549" y="954"/>
                  </a:lnTo>
                  <a:lnTo>
                    <a:pt x="1542" y="955"/>
                  </a:lnTo>
                  <a:lnTo>
                    <a:pt x="1542" y="955"/>
                  </a:lnTo>
                  <a:lnTo>
                    <a:pt x="1531" y="961"/>
                  </a:lnTo>
                  <a:lnTo>
                    <a:pt x="1531" y="961"/>
                  </a:lnTo>
                  <a:lnTo>
                    <a:pt x="1517" y="968"/>
                  </a:lnTo>
                  <a:lnTo>
                    <a:pt x="1510" y="973"/>
                  </a:lnTo>
                  <a:lnTo>
                    <a:pt x="1504" y="981"/>
                  </a:lnTo>
                  <a:lnTo>
                    <a:pt x="1504" y="981"/>
                  </a:lnTo>
                  <a:lnTo>
                    <a:pt x="1501" y="984"/>
                  </a:lnTo>
                  <a:lnTo>
                    <a:pt x="1499" y="986"/>
                  </a:lnTo>
                  <a:lnTo>
                    <a:pt x="1497" y="986"/>
                  </a:lnTo>
                  <a:lnTo>
                    <a:pt x="1497" y="986"/>
                  </a:lnTo>
                  <a:lnTo>
                    <a:pt x="1495" y="983"/>
                  </a:lnTo>
                  <a:lnTo>
                    <a:pt x="1495" y="979"/>
                  </a:lnTo>
                  <a:lnTo>
                    <a:pt x="1499" y="972"/>
                  </a:lnTo>
                  <a:lnTo>
                    <a:pt x="1499" y="972"/>
                  </a:lnTo>
                  <a:lnTo>
                    <a:pt x="1513" y="955"/>
                  </a:lnTo>
                  <a:lnTo>
                    <a:pt x="1513" y="955"/>
                  </a:lnTo>
                  <a:lnTo>
                    <a:pt x="1520" y="948"/>
                  </a:lnTo>
                  <a:lnTo>
                    <a:pt x="1528" y="943"/>
                  </a:lnTo>
                  <a:lnTo>
                    <a:pt x="1537" y="939"/>
                  </a:lnTo>
                  <a:lnTo>
                    <a:pt x="1548" y="935"/>
                  </a:lnTo>
                  <a:lnTo>
                    <a:pt x="1548" y="935"/>
                  </a:lnTo>
                  <a:lnTo>
                    <a:pt x="1562" y="935"/>
                  </a:lnTo>
                  <a:lnTo>
                    <a:pt x="1562" y="935"/>
                  </a:lnTo>
                  <a:lnTo>
                    <a:pt x="1600" y="935"/>
                  </a:lnTo>
                  <a:lnTo>
                    <a:pt x="1600" y="935"/>
                  </a:lnTo>
                  <a:lnTo>
                    <a:pt x="1615" y="935"/>
                  </a:lnTo>
                  <a:lnTo>
                    <a:pt x="1629" y="934"/>
                  </a:lnTo>
                  <a:lnTo>
                    <a:pt x="1629" y="934"/>
                  </a:lnTo>
                  <a:lnTo>
                    <a:pt x="1642" y="928"/>
                  </a:lnTo>
                  <a:lnTo>
                    <a:pt x="1642" y="928"/>
                  </a:lnTo>
                  <a:lnTo>
                    <a:pt x="1649" y="925"/>
                  </a:lnTo>
                  <a:lnTo>
                    <a:pt x="1658" y="919"/>
                  </a:lnTo>
                  <a:lnTo>
                    <a:pt x="1658" y="919"/>
                  </a:lnTo>
                  <a:lnTo>
                    <a:pt x="1660" y="916"/>
                  </a:lnTo>
                  <a:lnTo>
                    <a:pt x="1662" y="910"/>
                  </a:lnTo>
                  <a:lnTo>
                    <a:pt x="1662" y="907"/>
                  </a:lnTo>
                  <a:lnTo>
                    <a:pt x="1663" y="901"/>
                  </a:lnTo>
                  <a:lnTo>
                    <a:pt x="1663" y="901"/>
                  </a:lnTo>
                  <a:lnTo>
                    <a:pt x="1669" y="897"/>
                  </a:lnTo>
                  <a:lnTo>
                    <a:pt x="1674" y="896"/>
                  </a:lnTo>
                  <a:lnTo>
                    <a:pt x="1685" y="897"/>
                  </a:lnTo>
                  <a:lnTo>
                    <a:pt x="1696" y="899"/>
                  </a:lnTo>
                  <a:lnTo>
                    <a:pt x="1701" y="897"/>
                  </a:lnTo>
                  <a:lnTo>
                    <a:pt x="1707" y="896"/>
                  </a:lnTo>
                  <a:lnTo>
                    <a:pt x="1707" y="896"/>
                  </a:lnTo>
                  <a:lnTo>
                    <a:pt x="1710" y="890"/>
                  </a:lnTo>
                  <a:lnTo>
                    <a:pt x="1714" y="885"/>
                  </a:lnTo>
                  <a:lnTo>
                    <a:pt x="1716" y="879"/>
                  </a:lnTo>
                  <a:lnTo>
                    <a:pt x="1716" y="874"/>
                  </a:lnTo>
                  <a:lnTo>
                    <a:pt x="1716" y="874"/>
                  </a:lnTo>
                  <a:lnTo>
                    <a:pt x="1714" y="869"/>
                  </a:lnTo>
                  <a:lnTo>
                    <a:pt x="1712" y="865"/>
                  </a:lnTo>
                  <a:lnTo>
                    <a:pt x="1703" y="863"/>
                  </a:lnTo>
                  <a:lnTo>
                    <a:pt x="1703" y="863"/>
                  </a:lnTo>
                  <a:lnTo>
                    <a:pt x="1698" y="859"/>
                  </a:lnTo>
                  <a:lnTo>
                    <a:pt x="1694" y="858"/>
                  </a:lnTo>
                  <a:lnTo>
                    <a:pt x="1691" y="858"/>
                  </a:lnTo>
                  <a:lnTo>
                    <a:pt x="1691" y="858"/>
                  </a:lnTo>
                  <a:lnTo>
                    <a:pt x="1683" y="859"/>
                  </a:lnTo>
                  <a:lnTo>
                    <a:pt x="1678" y="863"/>
                  </a:lnTo>
                  <a:lnTo>
                    <a:pt x="1678" y="863"/>
                  </a:lnTo>
                  <a:lnTo>
                    <a:pt x="1665" y="870"/>
                  </a:lnTo>
                  <a:lnTo>
                    <a:pt x="1658" y="872"/>
                  </a:lnTo>
                  <a:lnTo>
                    <a:pt x="1651" y="872"/>
                  </a:lnTo>
                  <a:lnTo>
                    <a:pt x="1651" y="872"/>
                  </a:lnTo>
                  <a:lnTo>
                    <a:pt x="1645" y="872"/>
                  </a:lnTo>
                  <a:lnTo>
                    <a:pt x="1642" y="869"/>
                  </a:lnTo>
                  <a:lnTo>
                    <a:pt x="1640" y="865"/>
                  </a:lnTo>
                  <a:lnTo>
                    <a:pt x="1638" y="859"/>
                  </a:lnTo>
                  <a:lnTo>
                    <a:pt x="1638" y="859"/>
                  </a:lnTo>
                  <a:lnTo>
                    <a:pt x="1642" y="854"/>
                  </a:lnTo>
                  <a:lnTo>
                    <a:pt x="1645" y="850"/>
                  </a:lnTo>
                  <a:lnTo>
                    <a:pt x="1656" y="843"/>
                  </a:lnTo>
                  <a:lnTo>
                    <a:pt x="1656" y="843"/>
                  </a:lnTo>
                  <a:lnTo>
                    <a:pt x="1660" y="840"/>
                  </a:lnTo>
                  <a:lnTo>
                    <a:pt x="1662" y="836"/>
                  </a:lnTo>
                  <a:lnTo>
                    <a:pt x="1662" y="832"/>
                  </a:lnTo>
                  <a:lnTo>
                    <a:pt x="1658" y="829"/>
                  </a:lnTo>
                  <a:lnTo>
                    <a:pt x="1658" y="829"/>
                  </a:lnTo>
                  <a:lnTo>
                    <a:pt x="1651" y="827"/>
                  </a:lnTo>
                  <a:lnTo>
                    <a:pt x="1645" y="825"/>
                  </a:lnTo>
                  <a:lnTo>
                    <a:pt x="1633" y="823"/>
                  </a:lnTo>
                  <a:lnTo>
                    <a:pt x="1633" y="823"/>
                  </a:lnTo>
                  <a:lnTo>
                    <a:pt x="1625" y="821"/>
                  </a:lnTo>
                  <a:lnTo>
                    <a:pt x="1622" y="816"/>
                  </a:lnTo>
                  <a:lnTo>
                    <a:pt x="1622" y="811"/>
                  </a:lnTo>
                  <a:lnTo>
                    <a:pt x="1622" y="803"/>
                  </a:lnTo>
                  <a:lnTo>
                    <a:pt x="1622" y="803"/>
                  </a:lnTo>
                  <a:lnTo>
                    <a:pt x="1620" y="791"/>
                  </a:lnTo>
                  <a:lnTo>
                    <a:pt x="1620" y="791"/>
                  </a:lnTo>
                  <a:lnTo>
                    <a:pt x="1616" y="783"/>
                  </a:lnTo>
                  <a:lnTo>
                    <a:pt x="1615" y="776"/>
                  </a:lnTo>
                  <a:lnTo>
                    <a:pt x="1615" y="776"/>
                  </a:lnTo>
                  <a:lnTo>
                    <a:pt x="1613" y="758"/>
                  </a:lnTo>
                  <a:lnTo>
                    <a:pt x="1613" y="758"/>
                  </a:lnTo>
                  <a:lnTo>
                    <a:pt x="1611" y="751"/>
                  </a:lnTo>
                  <a:lnTo>
                    <a:pt x="1609" y="747"/>
                  </a:lnTo>
                  <a:lnTo>
                    <a:pt x="1607" y="742"/>
                  </a:lnTo>
                  <a:lnTo>
                    <a:pt x="1607" y="742"/>
                  </a:lnTo>
                  <a:lnTo>
                    <a:pt x="1596" y="733"/>
                  </a:lnTo>
                  <a:lnTo>
                    <a:pt x="1586" y="724"/>
                  </a:lnTo>
                  <a:lnTo>
                    <a:pt x="1586" y="724"/>
                  </a:lnTo>
                  <a:lnTo>
                    <a:pt x="1582" y="718"/>
                  </a:lnTo>
                  <a:lnTo>
                    <a:pt x="1582" y="715"/>
                  </a:lnTo>
                  <a:lnTo>
                    <a:pt x="1580" y="706"/>
                  </a:lnTo>
                  <a:lnTo>
                    <a:pt x="1580" y="706"/>
                  </a:lnTo>
                  <a:lnTo>
                    <a:pt x="1577" y="700"/>
                  </a:lnTo>
                  <a:lnTo>
                    <a:pt x="1573" y="695"/>
                  </a:lnTo>
                  <a:lnTo>
                    <a:pt x="1567" y="695"/>
                  </a:lnTo>
                  <a:lnTo>
                    <a:pt x="1562" y="697"/>
                  </a:lnTo>
                  <a:lnTo>
                    <a:pt x="1562" y="697"/>
                  </a:lnTo>
                  <a:lnTo>
                    <a:pt x="1558" y="700"/>
                  </a:lnTo>
                  <a:lnTo>
                    <a:pt x="1555" y="704"/>
                  </a:lnTo>
                  <a:lnTo>
                    <a:pt x="1549" y="715"/>
                  </a:lnTo>
                  <a:lnTo>
                    <a:pt x="1549" y="715"/>
                  </a:lnTo>
                  <a:lnTo>
                    <a:pt x="1542" y="720"/>
                  </a:lnTo>
                  <a:lnTo>
                    <a:pt x="1533" y="724"/>
                  </a:lnTo>
                  <a:lnTo>
                    <a:pt x="1522" y="724"/>
                  </a:lnTo>
                  <a:lnTo>
                    <a:pt x="1513" y="722"/>
                  </a:lnTo>
                  <a:lnTo>
                    <a:pt x="1513" y="722"/>
                  </a:lnTo>
                  <a:lnTo>
                    <a:pt x="1506" y="717"/>
                  </a:lnTo>
                  <a:lnTo>
                    <a:pt x="1499" y="711"/>
                  </a:lnTo>
                  <a:lnTo>
                    <a:pt x="1495" y="702"/>
                  </a:lnTo>
                  <a:lnTo>
                    <a:pt x="1493" y="695"/>
                  </a:lnTo>
                  <a:lnTo>
                    <a:pt x="1493" y="695"/>
                  </a:lnTo>
                  <a:lnTo>
                    <a:pt x="1491" y="679"/>
                  </a:lnTo>
                  <a:lnTo>
                    <a:pt x="1488" y="671"/>
                  </a:lnTo>
                  <a:lnTo>
                    <a:pt x="1482" y="664"/>
                  </a:lnTo>
                  <a:lnTo>
                    <a:pt x="1482" y="664"/>
                  </a:lnTo>
                  <a:lnTo>
                    <a:pt x="1475" y="659"/>
                  </a:lnTo>
                  <a:lnTo>
                    <a:pt x="1466" y="655"/>
                  </a:lnTo>
                  <a:lnTo>
                    <a:pt x="1459" y="650"/>
                  </a:lnTo>
                  <a:lnTo>
                    <a:pt x="1452" y="644"/>
                  </a:lnTo>
                  <a:lnTo>
                    <a:pt x="1452" y="644"/>
                  </a:lnTo>
                  <a:lnTo>
                    <a:pt x="1441" y="635"/>
                  </a:lnTo>
                  <a:lnTo>
                    <a:pt x="1435" y="630"/>
                  </a:lnTo>
                  <a:lnTo>
                    <a:pt x="1430" y="628"/>
                  </a:lnTo>
                  <a:lnTo>
                    <a:pt x="1430" y="628"/>
                  </a:lnTo>
                  <a:lnTo>
                    <a:pt x="1423" y="626"/>
                  </a:lnTo>
                  <a:lnTo>
                    <a:pt x="1414" y="628"/>
                  </a:lnTo>
                  <a:lnTo>
                    <a:pt x="1399" y="635"/>
                  </a:lnTo>
                  <a:lnTo>
                    <a:pt x="1399" y="635"/>
                  </a:lnTo>
                  <a:lnTo>
                    <a:pt x="1394" y="637"/>
                  </a:lnTo>
                  <a:lnTo>
                    <a:pt x="1386" y="639"/>
                  </a:lnTo>
                  <a:lnTo>
                    <a:pt x="1379" y="639"/>
                  </a:lnTo>
                  <a:lnTo>
                    <a:pt x="1374" y="641"/>
                  </a:lnTo>
                  <a:lnTo>
                    <a:pt x="1374" y="641"/>
                  </a:lnTo>
                  <a:lnTo>
                    <a:pt x="1370" y="642"/>
                  </a:lnTo>
                  <a:lnTo>
                    <a:pt x="1367" y="646"/>
                  </a:lnTo>
                  <a:lnTo>
                    <a:pt x="1367" y="650"/>
                  </a:lnTo>
                  <a:lnTo>
                    <a:pt x="1367" y="655"/>
                  </a:lnTo>
                  <a:lnTo>
                    <a:pt x="1368" y="666"/>
                  </a:lnTo>
                  <a:lnTo>
                    <a:pt x="1368" y="669"/>
                  </a:lnTo>
                  <a:lnTo>
                    <a:pt x="1367" y="675"/>
                  </a:lnTo>
                  <a:lnTo>
                    <a:pt x="1367" y="675"/>
                  </a:lnTo>
                  <a:lnTo>
                    <a:pt x="1365" y="679"/>
                  </a:lnTo>
                  <a:lnTo>
                    <a:pt x="1363" y="680"/>
                  </a:lnTo>
                  <a:lnTo>
                    <a:pt x="1365" y="684"/>
                  </a:lnTo>
                  <a:lnTo>
                    <a:pt x="1365" y="684"/>
                  </a:lnTo>
                  <a:lnTo>
                    <a:pt x="1367" y="688"/>
                  </a:lnTo>
                  <a:lnTo>
                    <a:pt x="1368" y="691"/>
                  </a:lnTo>
                  <a:lnTo>
                    <a:pt x="1368" y="691"/>
                  </a:lnTo>
                  <a:lnTo>
                    <a:pt x="1368" y="695"/>
                  </a:lnTo>
                  <a:lnTo>
                    <a:pt x="1367" y="698"/>
                  </a:lnTo>
                  <a:lnTo>
                    <a:pt x="1363" y="704"/>
                  </a:lnTo>
                  <a:lnTo>
                    <a:pt x="1363" y="704"/>
                  </a:lnTo>
                  <a:lnTo>
                    <a:pt x="1359" y="709"/>
                  </a:lnTo>
                  <a:lnTo>
                    <a:pt x="1354" y="713"/>
                  </a:lnTo>
                  <a:lnTo>
                    <a:pt x="1350" y="717"/>
                  </a:lnTo>
                  <a:lnTo>
                    <a:pt x="1348" y="722"/>
                  </a:lnTo>
                  <a:lnTo>
                    <a:pt x="1348" y="722"/>
                  </a:lnTo>
                  <a:lnTo>
                    <a:pt x="1348" y="726"/>
                  </a:lnTo>
                  <a:lnTo>
                    <a:pt x="1350" y="729"/>
                  </a:lnTo>
                  <a:lnTo>
                    <a:pt x="1356" y="733"/>
                  </a:lnTo>
                  <a:lnTo>
                    <a:pt x="1361" y="736"/>
                  </a:lnTo>
                  <a:lnTo>
                    <a:pt x="1367" y="740"/>
                  </a:lnTo>
                  <a:lnTo>
                    <a:pt x="1367" y="740"/>
                  </a:lnTo>
                  <a:lnTo>
                    <a:pt x="1370" y="747"/>
                  </a:lnTo>
                  <a:lnTo>
                    <a:pt x="1372" y="753"/>
                  </a:lnTo>
                  <a:lnTo>
                    <a:pt x="1372" y="753"/>
                  </a:lnTo>
                  <a:lnTo>
                    <a:pt x="1377" y="764"/>
                  </a:lnTo>
                  <a:lnTo>
                    <a:pt x="1381" y="773"/>
                  </a:lnTo>
                  <a:lnTo>
                    <a:pt x="1381" y="773"/>
                  </a:lnTo>
                  <a:lnTo>
                    <a:pt x="1383" y="785"/>
                  </a:lnTo>
                  <a:lnTo>
                    <a:pt x="1385" y="791"/>
                  </a:lnTo>
                  <a:lnTo>
                    <a:pt x="1383" y="796"/>
                  </a:lnTo>
                  <a:lnTo>
                    <a:pt x="1383" y="796"/>
                  </a:lnTo>
                  <a:lnTo>
                    <a:pt x="1377" y="807"/>
                  </a:lnTo>
                  <a:lnTo>
                    <a:pt x="1374" y="812"/>
                  </a:lnTo>
                  <a:lnTo>
                    <a:pt x="1368" y="816"/>
                  </a:lnTo>
                  <a:lnTo>
                    <a:pt x="1368" y="816"/>
                  </a:lnTo>
                  <a:lnTo>
                    <a:pt x="1359" y="821"/>
                  </a:lnTo>
                  <a:lnTo>
                    <a:pt x="1354" y="825"/>
                  </a:lnTo>
                  <a:lnTo>
                    <a:pt x="1350" y="831"/>
                  </a:lnTo>
                  <a:lnTo>
                    <a:pt x="1350" y="831"/>
                  </a:lnTo>
                  <a:lnTo>
                    <a:pt x="1347" y="836"/>
                  </a:lnTo>
                  <a:lnTo>
                    <a:pt x="1347" y="843"/>
                  </a:lnTo>
                  <a:lnTo>
                    <a:pt x="1350" y="859"/>
                  </a:lnTo>
                  <a:lnTo>
                    <a:pt x="1350" y="859"/>
                  </a:lnTo>
                  <a:lnTo>
                    <a:pt x="1350" y="865"/>
                  </a:lnTo>
                  <a:lnTo>
                    <a:pt x="1350" y="870"/>
                  </a:lnTo>
                  <a:lnTo>
                    <a:pt x="1348" y="878"/>
                  </a:lnTo>
                  <a:lnTo>
                    <a:pt x="1347" y="881"/>
                  </a:lnTo>
                  <a:lnTo>
                    <a:pt x="1347" y="881"/>
                  </a:lnTo>
                  <a:lnTo>
                    <a:pt x="1341" y="887"/>
                  </a:lnTo>
                  <a:lnTo>
                    <a:pt x="1336" y="888"/>
                  </a:lnTo>
                  <a:lnTo>
                    <a:pt x="1329" y="890"/>
                  </a:lnTo>
                  <a:lnTo>
                    <a:pt x="1323" y="890"/>
                  </a:lnTo>
                  <a:lnTo>
                    <a:pt x="1323" y="890"/>
                  </a:lnTo>
                  <a:lnTo>
                    <a:pt x="1318" y="888"/>
                  </a:lnTo>
                  <a:lnTo>
                    <a:pt x="1316" y="887"/>
                  </a:lnTo>
                  <a:lnTo>
                    <a:pt x="1310" y="879"/>
                  </a:lnTo>
                  <a:lnTo>
                    <a:pt x="1307" y="870"/>
                  </a:lnTo>
                  <a:lnTo>
                    <a:pt x="1305" y="863"/>
                  </a:lnTo>
                  <a:lnTo>
                    <a:pt x="1305" y="863"/>
                  </a:lnTo>
                  <a:lnTo>
                    <a:pt x="1303" y="854"/>
                  </a:lnTo>
                  <a:lnTo>
                    <a:pt x="1303" y="843"/>
                  </a:lnTo>
                  <a:lnTo>
                    <a:pt x="1303" y="832"/>
                  </a:lnTo>
                  <a:lnTo>
                    <a:pt x="1301" y="829"/>
                  </a:lnTo>
                  <a:lnTo>
                    <a:pt x="1298" y="825"/>
                  </a:lnTo>
                  <a:lnTo>
                    <a:pt x="1298" y="825"/>
                  </a:lnTo>
                  <a:lnTo>
                    <a:pt x="1291" y="820"/>
                  </a:lnTo>
                  <a:lnTo>
                    <a:pt x="1281" y="816"/>
                  </a:lnTo>
                  <a:lnTo>
                    <a:pt x="1263" y="812"/>
                  </a:lnTo>
                  <a:lnTo>
                    <a:pt x="1263" y="812"/>
                  </a:lnTo>
                  <a:lnTo>
                    <a:pt x="1253" y="811"/>
                  </a:lnTo>
                  <a:lnTo>
                    <a:pt x="1243" y="805"/>
                  </a:lnTo>
                  <a:lnTo>
                    <a:pt x="1225" y="793"/>
                  </a:lnTo>
                  <a:lnTo>
                    <a:pt x="1225" y="793"/>
                  </a:lnTo>
                  <a:lnTo>
                    <a:pt x="1216" y="785"/>
                  </a:lnTo>
                  <a:lnTo>
                    <a:pt x="1205" y="780"/>
                  </a:lnTo>
                  <a:lnTo>
                    <a:pt x="1205" y="780"/>
                  </a:lnTo>
                  <a:lnTo>
                    <a:pt x="1193" y="776"/>
                  </a:lnTo>
                  <a:lnTo>
                    <a:pt x="1180" y="773"/>
                  </a:lnTo>
                  <a:lnTo>
                    <a:pt x="1180" y="773"/>
                  </a:lnTo>
                  <a:lnTo>
                    <a:pt x="1166" y="769"/>
                  </a:lnTo>
                  <a:lnTo>
                    <a:pt x="1151" y="760"/>
                  </a:lnTo>
                  <a:lnTo>
                    <a:pt x="1146" y="756"/>
                  </a:lnTo>
                  <a:lnTo>
                    <a:pt x="1140" y="749"/>
                  </a:lnTo>
                  <a:lnTo>
                    <a:pt x="1137" y="742"/>
                  </a:lnTo>
                  <a:lnTo>
                    <a:pt x="1135" y="735"/>
                  </a:lnTo>
                  <a:lnTo>
                    <a:pt x="1135" y="735"/>
                  </a:lnTo>
                  <a:lnTo>
                    <a:pt x="1131" y="727"/>
                  </a:lnTo>
                  <a:lnTo>
                    <a:pt x="1126" y="720"/>
                  </a:lnTo>
                  <a:lnTo>
                    <a:pt x="1122" y="713"/>
                  </a:lnTo>
                  <a:lnTo>
                    <a:pt x="1117" y="706"/>
                  </a:lnTo>
                  <a:lnTo>
                    <a:pt x="1117" y="706"/>
                  </a:lnTo>
                  <a:lnTo>
                    <a:pt x="1115" y="695"/>
                  </a:lnTo>
                  <a:lnTo>
                    <a:pt x="1115" y="684"/>
                  </a:lnTo>
                  <a:lnTo>
                    <a:pt x="1119" y="675"/>
                  </a:lnTo>
                  <a:lnTo>
                    <a:pt x="1124" y="666"/>
                  </a:lnTo>
                  <a:lnTo>
                    <a:pt x="1124" y="666"/>
                  </a:lnTo>
                  <a:lnTo>
                    <a:pt x="1133" y="655"/>
                  </a:lnTo>
                  <a:lnTo>
                    <a:pt x="1144" y="648"/>
                  </a:lnTo>
                  <a:lnTo>
                    <a:pt x="1144" y="648"/>
                  </a:lnTo>
                  <a:lnTo>
                    <a:pt x="1153" y="641"/>
                  </a:lnTo>
                  <a:lnTo>
                    <a:pt x="1160" y="633"/>
                  </a:lnTo>
                  <a:lnTo>
                    <a:pt x="1160" y="633"/>
                  </a:lnTo>
                  <a:lnTo>
                    <a:pt x="1164" y="628"/>
                  </a:lnTo>
                  <a:lnTo>
                    <a:pt x="1166" y="622"/>
                  </a:lnTo>
                  <a:lnTo>
                    <a:pt x="1167" y="617"/>
                  </a:lnTo>
                  <a:lnTo>
                    <a:pt x="1169" y="613"/>
                  </a:lnTo>
                  <a:lnTo>
                    <a:pt x="1169" y="613"/>
                  </a:lnTo>
                  <a:lnTo>
                    <a:pt x="1173" y="610"/>
                  </a:lnTo>
                  <a:lnTo>
                    <a:pt x="1178" y="606"/>
                  </a:lnTo>
                  <a:lnTo>
                    <a:pt x="1178" y="606"/>
                  </a:lnTo>
                  <a:lnTo>
                    <a:pt x="1195" y="601"/>
                  </a:lnTo>
                  <a:lnTo>
                    <a:pt x="1209" y="595"/>
                  </a:lnTo>
                  <a:lnTo>
                    <a:pt x="1209" y="595"/>
                  </a:lnTo>
                  <a:lnTo>
                    <a:pt x="1216" y="592"/>
                  </a:lnTo>
                  <a:lnTo>
                    <a:pt x="1218" y="590"/>
                  </a:lnTo>
                  <a:lnTo>
                    <a:pt x="1220" y="586"/>
                  </a:lnTo>
                  <a:lnTo>
                    <a:pt x="1220" y="586"/>
                  </a:lnTo>
                  <a:lnTo>
                    <a:pt x="1216" y="579"/>
                  </a:lnTo>
                  <a:lnTo>
                    <a:pt x="1213" y="574"/>
                  </a:lnTo>
                  <a:lnTo>
                    <a:pt x="1213" y="574"/>
                  </a:lnTo>
                  <a:lnTo>
                    <a:pt x="1209" y="570"/>
                  </a:lnTo>
                  <a:lnTo>
                    <a:pt x="1205" y="568"/>
                  </a:lnTo>
                  <a:lnTo>
                    <a:pt x="1196" y="566"/>
                  </a:lnTo>
                  <a:lnTo>
                    <a:pt x="1196" y="566"/>
                  </a:lnTo>
                  <a:lnTo>
                    <a:pt x="1191" y="566"/>
                  </a:lnTo>
                  <a:lnTo>
                    <a:pt x="1184" y="566"/>
                  </a:lnTo>
                  <a:lnTo>
                    <a:pt x="1182" y="565"/>
                  </a:lnTo>
                  <a:lnTo>
                    <a:pt x="1180" y="563"/>
                  </a:lnTo>
                  <a:lnTo>
                    <a:pt x="1180" y="561"/>
                  </a:lnTo>
                  <a:lnTo>
                    <a:pt x="1182" y="557"/>
                  </a:lnTo>
                  <a:lnTo>
                    <a:pt x="1182" y="557"/>
                  </a:lnTo>
                  <a:lnTo>
                    <a:pt x="1184" y="555"/>
                  </a:lnTo>
                  <a:lnTo>
                    <a:pt x="1186" y="554"/>
                  </a:lnTo>
                  <a:lnTo>
                    <a:pt x="1193" y="552"/>
                  </a:lnTo>
                  <a:lnTo>
                    <a:pt x="1205" y="554"/>
                  </a:lnTo>
                  <a:lnTo>
                    <a:pt x="1205" y="554"/>
                  </a:lnTo>
                  <a:lnTo>
                    <a:pt x="1215" y="557"/>
                  </a:lnTo>
                  <a:lnTo>
                    <a:pt x="1220" y="559"/>
                  </a:lnTo>
                  <a:lnTo>
                    <a:pt x="1224" y="559"/>
                  </a:lnTo>
                  <a:lnTo>
                    <a:pt x="1224" y="559"/>
                  </a:lnTo>
                  <a:lnTo>
                    <a:pt x="1227" y="557"/>
                  </a:lnTo>
                  <a:lnTo>
                    <a:pt x="1231" y="555"/>
                  </a:lnTo>
                  <a:lnTo>
                    <a:pt x="1234" y="550"/>
                  </a:lnTo>
                  <a:lnTo>
                    <a:pt x="1238" y="543"/>
                  </a:lnTo>
                  <a:lnTo>
                    <a:pt x="1242" y="539"/>
                  </a:lnTo>
                  <a:lnTo>
                    <a:pt x="1245" y="537"/>
                  </a:lnTo>
                  <a:lnTo>
                    <a:pt x="1245" y="537"/>
                  </a:lnTo>
                  <a:lnTo>
                    <a:pt x="1249" y="537"/>
                  </a:lnTo>
                  <a:lnTo>
                    <a:pt x="1253" y="537"/>
                  </a:lnTo>
                  <a:lnTo>
                    <a:pt x="1258" y="541"/>
                  </a:lnTo>
                  <a:lnTo>
                    <a:pt x="1258" y="541"/>
                  </a:lnTo>
                  <a:lnTo>
                    <a:pt x="1263" y="541"/>
                  </a:lnTo>
                  <a:lnTo>
                    <a:pt x="1267" y="541"/>
                  </a:lnTo>
                  <a:lnTo>
                    <a:pt x="1276" y="539"/>
                  </a:lnTo>
                  <a:lnTo>
                    <a:pt x="1291" y="530"/>
                  </a:lnTo>
                  <a:lnTo>
                    <a:pt x="1291" y="530"/>
                  </a:lnTo>
                  <a:lnTo>
                    <a:pt x="1305" y="525"/>
                  </a:lnTo>
                  <a:lnTo>
                    <a:pt x="1320" y="521"/>
                  </a:lnTo>
                  <a:lnTo>
                    <a:pt x="1320" y="521"/>
                  </a:lnTo>
                  <a:lnTo>
                    <a:pt x="1325" y="519"/>
                  </a:lnTo>
                  <a:lnTo>
                    <a:pt x="1329" y="516"/>
                  </a:lnTo>
                  <a:lnTo>
                    <a:pt x="1330" y="512"/>
                  </a:lnTo>
                  <a:lnTo>
                    <a:pt x="1330" y="507"/>
                  </a:lnTo>
                  <a:lnTo>
                    <a:pt x="1330" y="507"/>
                  </a:lnTo>
                  <a:lnTo>
                    <a:pt x="1329" y="499"/>
                  </a:lnTo>
                  <a:lnTo>
                    <a:pt x="1323" y="496"/>
                  </a:lnTo>
                  <a:lnTo>
                    <a:pt x="1320" y="492"/>
                  </a:lnTo>
                  <a:lnTo>
                    <a:pt x="1314" y="487"/>
                  </a:lnTo>
                  <a:lnTo>
                    <a:pt x="1314" y="487"/>
                  </a:lnTo>
                  <a:lnTo>
                    <a:pt x="1312" y="480"/>
                  </a:lnTo>
                  <a:lnTo>
                    <a:pt x="1312" y="480"/>
                  </a:lnTo>
                  <a:lnTo>
                    <a:pt x="1312" y="472"/>
                  </a:lnTo>
                  <a:lnTo>
                    <a:pt x="1312" y="465"/>
                  </a:lnTo>
                  <a:lnTo>
                    <a:pt x="1312" y="465"/>
                  </a:lnTo>
                  <a:lnTo>
                    <a:pt x="1314" y="460"/>
                  </a:lnTo>
                  <a:lnTo>
                    <a:pt x="1314" y="458"/>
                  </a:lnTo>
                  <a:lnTo>
                    <a:pt x="1314" y="456"/>
                  </a:lnTo>
                  <a:lnTo>
                    <a:pt x="1314" y="456"/>
                  </a:lnTo>
                  <a:lnTo>
                    <a:pt x="1312" y="452"/>
                  </a:lnTo>
                  <a:lnTo>
                    <a:pt x="1309" y="451"/>
                  </a:lnTo>
                  <a:lnTo>
                    <a:pt x="1301" y="447"/>
                  </a:lnTo>
                  <a:lnTo>
                    <a:pt x="1301" y="447"/>
                  </a:lnTo>
                  <a:lnTo>
                    <a:pt x="1298" y="442"/>
                  </a:lnTo>
                  <a:lnTo>
                    <a:pt x="1292" y="438"/>
                  </a:lnTo>
                  <a:lnTo>
                    <a:pt x="1292" y="438"/>
                  </a:lnTo>
                  <a:lnTo>
                    <a:pt x="1280" y="438"/>
                  </a:lnTo>
                  <a:lnTo>
                    <a:pt x="1267" y="438"/>
                  </a:lnTo>
                  <a:lnTo>
                    <a:pt x="1267" y="438"/>
                  </a:lnTo>
                  <a:lnTo>
                    <a:pt x="1263" y="440"/>
                  </a:lnTo>
                  <a:lnTo>
                    <a:pt x="1260" y="443"/>
                  </a:lnTo>
                  <a:lnTo>
                    <a:pt x="1258" y="447"/>
                  </a:lnTo>
                  <a:lnTo>
                    <a:pt x="1260" y="451"/>
                  </a:lnTo>
                  <a:lnTo>
                    <a:pt x="1260" y="451"/>
                  </a:lnTo>
                  <a:lnTo>
                    <a:pt x="1262" y="454"/>
                  </a:lnTo>
                  <a:lnTo>
                    <a:pt x="1265" y="458"/>
                  </a:lnTo>
                  <a:lnTo>
                    <a:pt x="1269" y="461"/>
                  </a:lnTo>
                  <a:lnTo>
                    <a:pt x="1269" y="463"/>
                  </a:lnTo>
                  <a:lnTo>
                    <a:pt x="1267" y="465"/>
                  </a:lnTo>
                  <a:lnTo>
                    <a:pt x="1267" y="465"/>
                  </a:lnTo>
                  <a:lnTo>
                    <a:pt x="1263" y="465"/>
                  </a:lnTo>
                  <a:lnTo>
                    <a:pt x="1260" y="467"/>
                  </a:lnTo>
                  <a:lnTo>
                    <a:pt x="1260" y="467"/>
                  </a:lnTo>
                  <a:lnTo>
                    <a:pt x="1256" y="469"/>
                  </a:lnTo>
                  <a:lnTo>
                    <a:pt x="1254" y="474"/>
                  </a:lnTo>
                  <a:lnTo>
                    <a:pt x="1254" y="474"/>
                  </a:lnTo>
                  <a:lnTo>
                    <a:pt x="1253" y="476"/>
                  </a:lnTo>
                  <a:lnTo>
                    <a:pt x="1253" y="480"/>
                  </a:lnTo>
                  <a:lnTo>
                    <a:pt x="1254" y="487"/>
                  </a:lnTo>
                  <a:lnTo>
                    <a:pt x="1254" y="487"/>
                  </a:lnTo>
                  <a:lnTo>
                    <a:pt x="1253" y="490"/>
                  </a:lnTo>
                  <a:lnTo>
                    <a:pt x="1249" y="494"/>
                  </a:lnTo>
                  <a:lnTo>
                    <a:pt x="1249" y="494"/>
                  </a:lnTo>
                  <a:lnTo>
                    <a:pt x="1240" y="507"/>
                  </a:lnTo>
                  <a:lnTo>
                    <a:pt x="1234" y="510"/>
                  </a:lnTo>
                  <a:lnTo>
                    <a:pt x="1231" y="512"/>
                  </a:lnTo>
                  <a:lnTo>
                    <a:pt x="1227" y="512"/>
                  </a:lnTo>
                  <a:lnTo>
                    <a:pt x="1227" y="512"/>
                  </a:lnTo>
                  <a:lnTo>
                    <a:pt x="1224" y="510"/>
                  </a:lnTo>
                  <a:lnTo>
                    <a:pt x="1220" y="508"/>
                  </a:lnTo>
                  <a:lnTo>
                    <a:pt x="1216" y="501"/>
                  </a:lnTo>
                  <a:lnTo>
                    <a:pt x="1216" y="501"/>
                  </a:lnTo>
                  <a:lnTo>
                    <a:pt x="1213" y="492"/>
                  </a:lnTo>
                  <a:lnTo>
                    <a:pt x="1213" y="483"/>
                  </a:lnTo>
                  <a:lnTo>
                    <a:pt x="1215" y="465"/>
                  </a:lnTo>
                  <a:lnTo>
                    <a:pt x="1215" y="465"/>
                  </a:lnTo>
                  <a:lnTo>
                    <a:pt x="1213" y="460"/>
                  </a:lnTo>
                  <a:lnTo>
                    <a:pt x="1211" y="454"/>
                  </a:lnTo>
                  <a:lnTo>
                    <a:pt x="1207" y="452"/>
                  </a:lnTo>
                  <a:lnTo>
                    <a:pt x="1205" y="451"/>
                  </a:lnTo>
                  <a:lnTo>
                    <a:pt x="1202" y="452"/>
                  </a:lnTo>
                  <a:lnTo>
                    <a:pt x="1198" y="454"/>
                  </a:lnTo>
                  <a:lnTo>
                    <a:pt x="1198" y="454"/>
                  </a:lnTo>
                  <a:lnTo>
                    <a:pt x="1196" y="458"/>
                  </a:lnTo>
                  <a:lnTo>
                    <a:pt x="1196" y="461"/>
                  </a:lnTo>
                  <a:lnTo>
                    <a:pt x="1195" y="470"/>
                  </a:lnTo>
                  <a:lnTo>
                    <a:pt x="1193" y="474"/>
                  </a:lnTo>
                  <a:lnTo>
                    <a:pt x="1191" y="476"/>
                  </a:lnTo>
                  <a:lnTo>
                    <a:pt x="1189" y="478"/>
                  </a:lnTo>
                  <a:lnTo>
                    <a:pt x="1184" y="476"/>
                  </a:lnTo>
                  <a:lnTo>
                    <a:pt x="1184" y="476"/>
                  </a:lnTo>
                  <a:lnTo>
                    <a:pt x="1180" y="472"/>
                  </a:lnTo>
                  <a:lnTo>
                    <a:pt x="1178" y="467"/>
                  </a:lnTo>
                  <a:lnTo>
                    <a:pt x="1178" y="467"/>
                  </a:lnTo>
                  <a:lnTo>
                    <a:pt x="1175" y="456"/>
                  </a:lnTo>
                  <a:lnTo>
                    <a:pt x="1173" y="452"/>
                  </a:lnTo>
                  <a:lnTo>
                    <a:pt x="1167" y="451"/>
                  </a:lnTo>
                  <a:lnTo>
                    <a:pt x="1167" y="451"/>
                  </a:lnTo>
                  <a:lnTo>
                    <a:pt x="1164" y="449"/>
                  </a:lnTo>
                  <a:lnTo>
                    <a:pt x="1160" y="445"/>
                  </a:lnTo>
                  <a:lnTo>
                    <a:pt x="1155" y="438"/>
                  </a:lnTo>
                  <a:lnTo>
                    <a:pt x="1155" y="438"/>
                  </a:lnTo>
                  <a:lnTo>
                    <a:pt x="1155" y="434"/>
                  </a:lnTo>
                  <a:lnTo>
                    <a:pt x="1155" y="431"/>
                  </a:lnTo>
                  <a:lnTo>
                    <a:pt x="1155" y="431"/>
                  </a:lnTo>
                  <a:lnTo>
                    <a:pt x="1157" y="427"/>
                  </a:lnTo>
                  <a:lnTo>
                    <a:pt x="1157" y="425"/>
                  </a:lnTo>
                  <a:lnTo>
                    <a:pt x="1157" y="423"/>
                  </a:lnTo>
                  <a:lnTo>
                    <a:pt x="1157" y="423"/>
                  </a:lnTo>
                  <a:lnTo>
                    <a:pt x="1155" y="422"/>
                  </a:lnTo>
                  <a:lnTo>
                    <a:pt x="1151" y="422"/>
                  </a:lnTo>
                  <a:lnTo>
                    <a:pt x="1151" y="422"/>
                  </a:lnTo>
                  <a:lnTo>
                    <a:pt x="1149" y="420"/>
                  </a:lnTo>
                  <a:lnTo>
                    <a:pt x="1149" y="418"/>
                  </a:lnTo>
                  <a:lnTo>
                    <a:pt x="1151" y="416"/>
                  </a:lnTo>
                  <a:lnTo>
                    <a:pt x="1151" y="416"/>
                  </a:lnTo>
                  <a:lnTo>
                    <a:pt x="1155" y="416"/>
                  </a:lnTo>
                  <a:lnTo>
                    <a:pt x="1157" y="416"/>
                  </a:lnTo>
                  <a:lnTo>
                    <a:pt x="1160" y="418"/>
                  </a:lnTo>
                  <a:lnTo>
                    <a:pt x="1162" y="416"/>
                  </a:lnTo>
                  <a:lnTo>
                    <a:pt x="1162" y="416"/>
                  </a:lnTo>
                  <a:lnTo>
                    <a:pt x="1164" y="414"/>
                  </a:lnTo>
                  <a:lnTo>
                    <a:pt x="1164" y="411"/>
                  </a:lnTo>
                  <a:lnTo>
                    <a:pt x="1160" y="405"/>
                  </a:lnTo>
                  <a:lnTo>
                    <a:pt x="1160" y="405"/>
                  </a:lnTo>
                  <a:lnTo>
                    <a:pt x="1157" y="402"/>
                  </a:lnTo>
                  <a:lnTo>
                    <a:pt x="1151" y="400"/>
                  </a:lnTo>
                  <a:lnTo>
                    <a:pt x="1142" y="396"/>
                  </a:lnTo>
                  <a:lnTo>
                    <a:pt x="1142" y="396"/>
                  </a:lnTo>
                  <a:lnTo>
                    <a:pt x="1128" y="385"/>
                  </a:lnTo>
                  <a:lnTo>
                    <a:pt x="1128" y="385"/>
                  </a:lnTo>
                  <a:lnTo>
                    <a:pt x="1124" y="384"/>
                  </a:lnTo>
                  <a:lnTo>
                    <a:pt x="1120" y="378"/>
                  </a:lnTo>
                  <a:lnTo>
                    <a:pt x="1117" y="373"/>
                  </a:lnTo>
                  <a:lnTo>
                    <a:pt x="1117" y="369"/>
                  </a:lnTo>
                  <a:lnTo>
                    <a:pt x="1117" y="369"/>
                  </a:lnTo>
                  <a:lnTo>
                    <a:pt x="1120" y="366"/>
                  </a:lnTo>
                  <a:lnTo>
                    <a:pt x="1124" y="364"/>
                  </a:lnTo>
                  <a:lnTo>
                    <a:pt x="1124" y="362"/>
                  </a:lnTo>
                  <a:lnTo>
                    <a:pt x="1124" y="362"/>
                  </a:lnTo>
                  <a:lnTo>
                    <a:pt x="1124" y="356"/>
                  </a:lnTo>
                  <a:lnTo>
                    <a:pt x="1122" y="353"/>
                  </a:lnTo>
                  <a:lnTo>
                    <a:pt x="1122" y="353"/>
                  </a:lnTo>
                  <a:lnTo>
                    <a:pt x="1122" y="351"/>
                  </a:lnTo>
                  <a:lnTo>
                    <a:pt x="1126" y="349"/>
                  </a:lnTo>
                  <a:lnTo>
                    <a:pt x="1135" y="347"/>
                  </a:lnTo>
                  <a:lnTo>
                    <a:pt x="1135" y="347"/>
                  </a:lnTo>
                  <a:lnTo>
                    <a:pt x="1142" y="346"/>
                  </a:lnTo>
                  <a:lnTo>
                    <a:pt x="1149" y="344"/>
                  </a:lnTo>
                  <a:lnTo>
                    <a:pt x="1149" y="344"/>
                  </a:lnTo>
                  <a:lnTo>
                    <a:pt x="1157" y="346"/>
                  </a:lnTo>
                  <a:lnTo>
                    <a:pt x="1160" y="346"/>
                  </a:lnTo>
                  <a:lnTo>
                    <a:pt x="1164" y="344"/>
                  </a:lnTo>
                  <a:lnTo>
                    <a:pt x="1164" y="344"/>
                  </a:lnTo>
                  <a:lnTo>
                    <a:pt x="1169" y="340"/>
                  </a:lnTo>
                  <a:lnTo>
                    <a:pt x="1173" y="335"/>
                  </a:lnTo>
                  <a:lnTo>
                    <a:pt x="1175" y="328"/>
                  </a:lnTo>
                  <a:lnTo>
                    <a:pt x="1175" y="324"/>
                  </a:lnTo>
                  <a:lnTo>
                    <a:pt x="1173" y="320"/>
                  </a:lnTo>
                  <a:lnTo>
                    <a:pt x="1173" y="320"/>
                  </a:lnTo>
                  <a:lnTo>
                    <a:pt x="1169" y="317"/>
                  </a:lnTo>
                  <a:lnTo>
                    <a:pt x="1162" y="311"/>
                  </a:lnTo>
                  <a:lnTo>
                    <a:pt x="1151" y="306"/>
                  </a:lnTo>
                  <a:lnTo>
                    <a:pt x="1151" y="306"/>
                  </a:lnTo>
                  <a:lnTo>
                    <a:pt x="1135" y="304"/>
                  </a:lnTo>
                  <a:lnTo>
                    <a:pt x="1126" y="304"/>
                  </a:lnTo>
                  <a:lnTo>
                    <a:pt x="1119" y="304"/>
                  </a:lnTo>
                  <a:lnTo>
                    <a:pt x="1119" y="304"/>
                  </a:lnTo>
                  <a:lnTo>
                    <a:pt x="1108" y="309"/>
                  </a:lnTo>
                  <a:lnTo>
                    <a:pt x="1108" y="309"/>
                  </a:lnTo>
                  <a:lnTo>
                    <a:pt x="1102" y="311"/>
                  </a:lnTo>
                  <a:lnTo>
                    <a:pt x="1099" y="313"/>
                  </a:lnTo>
                  <a:lnTo>
                    <a:pt x="1099" y="313"/>
                  </a:lnTo>
                  <a:lnTo>
                    <a:pt x="1095" y="318"/>
                  </a:lnTo>
                  <a:lnTo>
                    <a:pt x="1095" y="326"/>
                  </a:lnTo>
                  <a:lnTo>
                    <a:pt x="1097" y="331"/>
                  </a:lnTo>
                  <a:lnTo>
                    <a:pt x="1099" y="337"/>
                  </a:lnTo>
                  <a:lnTo>
                    <a:pt x="1099" y="337"/>
                  </a:lnTo>
                  <a:lnTo>
                    <a:pt x="1100" y="340"/>
                  </a:lnTo>
                  <a:lnTo>
                    <a:pt x="1102" y="346"/>
                  </a:lnTo>
                  <a:lnTo>
                    <a:pt x="1102" y="346"/>
                  </a:lnTo>
                  <a:lnTo>
                    <a:pt x="1102" y="351"/>
                  </a:lnTo>
                  <a:lnTo>
                    <a:pt x="1100" y="355"/>
                  </a:lnTo>
                  <a:lnTo>
                    <a:pt x="1102" y="356"/>
                  </a:lnTo>
                  <a:lnTo>
                    <a:pt x="1102" y="356"/>
                  </a:lnTo>
                  <a:lnTo>
                    <a:pt x="1106" y="360"/>
                  </a:lnTo>
                  <a:lnTo>
                    <a:pt x="1108" y="362"/>
                  </a:lnTo>
                  <a:lnTo>
                    <a:pt x="1110" y="364"/>
                  </a:lnTo>
                  <a:lnTo>
                    <a:pt x="1110" y="364"/>
                  </a:lnTo>
                  <a:lnTo>
                    <a:pt x="1110" y="369"/>
                  </a:lnTo>
                  <a:lnTo>
                    <a:pt x="1108" y="373"/>
                  </a:lnTo>
                  <a:lnTo>
                    <a:pt x="1100" y="378"/>
                  </a:lnTo>
                  <a:lnTo>
                    <a:pt x="1100" y="378"/>
                  </a:lnTo>
                  <a:lnTo>
                    <a:pt x="1097" y="385"/>
                  </a:lnTo>
                  <a:lnTo>
                    <a:pt x="1095" y="394"/>
                  </a:lnTo>
                  <a:lnTo>
                    <a:pt x="1095" y="394"/>
                  </a:lnTo>
                  <a:lnTo>
                    <a:pt x="1093" y="398"/>
                  </a:lnTo>
                  <a:lnTo>
                    <a:pt x="1090" y="402"/>
                  </a:lnTo>
                  <a:lnTo>
                    <a:pt x="1090" y="402"/>
                  </a:lnTo>
                  <a:lnTo>
                    <a:pt x="1086" y="407"/>
                  </a:lnTo>
                  <a:lnTo>
                    <a:pt x="1082" y="416"/>
                  </a:lnTo>
                  <a:lnTo>
                    <a:pt x="1082" y="416"/>
                  </a:lnTo>
                  <a:lnTo>
                    <a:pt x="1082" y="420"/>
                  </a:lnTo>
                  <a:lnTo>
                    <a:pt x="1084" y="425"/>
                  </a:lnTo>
                  <a:lnTo>
                    <a:pt x="1086" y="427"/>
                  </a:lnTo>
                  <a:lnTo>
                    <a:pt x="1090" y="431"/>
                  </a:lnTo>
                  <a:lnTo>
                    <a:pt x="1090" y="431"/>
                  </a:lnTo>
                  <a:lnTo>
                    <a:pt x="1095" y="432"/>
                  </a:lnTo>
                  <a:lnTo>
                    <a:pt x="1100" y="432"/>
                  </a:lnTo>
                  <a:lnTo>
                    <a:pt x="1111" y="432"/>
                  </a:lnTo>
                  <a:lnTo>
                    <a:pt x="1111" y="432"/>
                  </a:lnTo>
                  <a:lnTo>
                    <a:pt x="1120" y="434"/>
                  </a:lnTo>
                  <a:lnTo>
                    <a:pt x="1124" y="438"/>
                  </a:lnTo>
                  <a:lnTo>
                    <a:pt x="1128" y="442"/>
                  </a:lnTo>
                  <a:lnTo>
                    <a:pt x="1128" y="442"/>
                  </a:lnTo>
                  <a:lnTo>
                    <a:pt x="1129" y="445"/>
                  </a:lnTo>
                  <a:lnTo>
                    <a:pt x="1129" y="447"/>
                  </a:lnTo>
                  <a:lnTo>
                    <a:pt x="1128" y="451"/>
                  </a:lnTo>
                  <a:lnTo>
                    <a:pt x="1124" y="452"/>
                  </a:lnTo>
                  <a:lnTo>
                    <a:pt x="1124" y="452"/>
                  </a:lnTo>
                  <a:lnTo>
                    <a:pt x="1117" y="454"/>
                  </a:lnTo>
                  <a:lnTo>
                    <a:pt x="1115" y="458"/>
                  </a:lnTo>
                  <a:lnTo>
                    <a:pt x="1115" y="461"/>
                  </a:lnTo>
                  <a:lnTo>
                    <a:pt x="1115" y="461"/>
                  </a:lnTo>
                  <a:lnTo>
                    <a:pt x="1117" y="465"/>
                  </a:lnTo>
                  <a:lnTo>
                    <a:pt x="1120" y="467"/>
                  </a:lnTo>
                  <a:lnTo>
                    <a:pt x="1122" y="469"/>
                  </a:lnTo>
                  <a:lnTo>
                    <a:pt x="1124" y="472"/>
                  </a:lnTo>
                  <a:lnTo>
                    <a:pt x="1124" y="472"/>
                  </a:lnTo>
                  <a:lnTo>
                    <a:pt x="1124" y="474"/>
                  </a:lnTo>
                  <a:lnTo>
                    <a:pt x="1122" y="478"/>
                  </a:lnTo>
                  <a:lnTo>
                    <a:pt x="1113" y="483"/>
                  </a:lnTo>
                  <a:lnTo>
                    <a:pt x="1104" y="487"/>
                  </a:lnTo>
                  <a:lnTo>
                    <a:pt x="1099" y="492"/>
                  </a:lnTo>
                  <a:lnTo>
                    <a:pt x="1099" y="492"/>
                  </a:lnTo>
                  <a:lnTo>
                    <a:pt x="1097" y="498"/>
                  </a:lnTo>
                  <a:lnTo>
                    <a:pt x="1097" y="501"/>
                  </a:lnTo>
                  <a:lnTo>
                    <a:pt x="1097" y="507"/>
                  </a:lnTo>
                  <a:lnTo>
                    <a:pt x="1095" y="512"/>
                  </a:lnTo>
                  <a:lnTo>
                    <a:pt x="1095" y="512"/>
                  </a:lnTo>
                  <a:lnTo>
                    <a:pt x="1093" y="514"/>
                  </a:lnTo>
                  <a:lnTo>
                    <a:pt x="1090" y="514"/>
                  </a:lnTo>
                  <a:lnTo>
                    <a:pt x="1086" y="514"/>
                  </a:lnTo>
                  <a:lnTo>
                    <a:pt x="1084" y="510"/>
                  </a:lnTo>
                  <a:lnTo>
                    <a:pt x="1084" y="510"/>
                  </a:lnTo>
                  <a:lnTo>
                    <a:pt x="1081" y="507"/>
                  </a:lnTo>
                  <a:lnTo>
                    <a:pt x="1079" y="503"/>
                  </a:lnTo>
                  <a:lnTo>
                    <a:pt x="1077" y="492"/>
                  </a:lnTo>
                  <a:lnTo>
                    <a:pt x="1075" y="483"/>
                  </a:lnTo>
                  <a:lnTo>
                    <a:pt x="1072" y="481"/>
                  </a:lnTo>
                  <a:lnTo>
                    <a:pt x="1066" y="480"/>
                  </a:lnTo>
                  <a:lnTo>
                    <a:pt x="1066" y="480"/>
                  </a:lnTo>
                  <a:lnTo>
                    <a:pt x="1061" y="478"/>
                  </a:lnTo>
                  <a:lnTo>
                    <a:pt x="1059" y="480"/>
                  </a:lnTo>
                  <a:lnTo>
                    <a:pt x="1055" y="483"/>
                  </a:lnTo>
                  <a:lnTo>
                    <a:pt x="1055" y="489"/>
                  </a:lnTo>
                  <a:lnTo>
                    <a:pt x="1055" y="489"/>
                  </a:lnTo>
                  <a:lnTo>
                    <a:pt x="1052" y="494"/>
                  </a:lnTo>
                  <a:lnTo>
                    <a:pt x="1046" y="498"/>
                  </a:lnTo>
                  <a:lnTo>
                    <a:pt x="1039" y="501"/>
                  </a:lnTo>
                  <a:lnTo>
                    <a:pt x="1034" y="501"/>
                  </a:lnTo>
                  <a:lnTo>
                    <a:pt x="1034" y="501"/>
                  </a:lnTo>
                  <a:lnTo>
                    <a:pt x="1021" y="498"/>
                  </a:lnTo>
                  <a:lnTo>
                    <a:pt x="1015" y="496"/>
                  </a:lnTo>
                  <a:lnTo>
                    <a:pt x="1010" y="496"/>
                  </a:lnTo>
                  <a:lnTo>
                    <a:pt x="1010" y="496"/>
                  </a:lnTo>
                  <a:lnTo>
                    <a:pt x="1005" y="498"/>
                  </a:lnTo>
                  <a:lnTo>
                    <a:pt x="999" y="498"/>
                  </a:lnTo>
                  <a:lnTo>
                    <a:pt x="999" y="498"/>
                  </a:lnTo>
                  <a:lnTo>
                    <a:pt x="996" y="494"/>
                  </a:lnTo>
                  <a:lnTo>
                    <a:pt x="992" y="490"/>
                  </a:lnTo>
                  <a:lnTo>
                    <a:pt x="988" y="487"/>
                  </a:lnTo>
                  <a:lnTo>
                    <a:pt x="985" y="483"/>
                  </a:lnTo>
                  <a:lnTo>
                    <a:pt x="985" y="483"/>
                  </a:lnTo>
                  <a:lnTo>
                    <a:pt x="979" y="483"/>
                  </a:lnTo>
                  <a:lnTo>
                    <a:pt x="972" y="483"/>
                  </a:lnTo>
                  <a:lnTo>
                    <a:pt x="972" y="483"/>
                  </a:lnTo>
                  <a:lnTo>
                    <a:pt x="965" y="483"/>
                  </a:lnTo>
                  <a:lnTo>
                    <a:pt x="957" y="480"/>
                  </a:lnTo>
                  <a:lnTo>
                    <a:pt x="945" y="469"/>
                  </a:lnTo>
                  <a:lnTo>
                    <a:pt x="945" y="469"/>
                  </a:lnTo>
                  <a:lnTo>
                    <a:pt x="939" y="467"/>
                  </a:lnTo>
                  <a:lnTo>
                    <a:pt x="936" y="465"/>
                  </a:lnTo>
                  <a:lnTo>
                    <a:pt x="925" y="465"/>
                  </a:lnTo>
                  <a:lnTo>
                    <a:pt x="925" y="465"/>
                  </a:lnTo>
                  <a:lnTo>
                    <a:pt x="918" y="465"/>
                  </a:lnTo>
                  <a:lnTo>
                    <a:pt x="907" y="465"/>
                  </a:lnTo>
                  <a:lnTo>
                    <a:pt x="901" y="467"/>
                  </a:lnTo>
                  <a:lnTo>
                    <a:pt x="898" y="469"/>
                  </a:lnTo>
                  <a:lnTo>
                    <a:pt x="896" y="472"/>
                  </a:lnTo>
                  <a:lnTo>
                    <a:pt x="898" y="478"/>
                  </a:lnTo>
                  <a:lnTo>
                    <a:pt x="898" y="478"/>
                  </a:lnTo>
                  <a:lnTo>
                    <a:pt x="900" y="481"/>
                  </a:lnTo>
                  <a:lnTo>
                    <a:pt x="903" y="481"/>
                  </a:lnTo>
                  <a:lnTo>
                    <a:pt x="912" y="480"/>
                  </a:lnTo>
                  <a:lnTo>
                    <a:pt x="912" y="480"/>
                  </a:lnTo>
                  <a:lnTo>
                    <a:pt x="916" y="478"/>
                  </a:lnTo>
                  <a:lnTo>
                    <a:pt x="919" y="480"/>
                  </a:lnTo>
                  <a:lnTo>
                    <a:pt x="921" y="483"/>
                  </a:lnTo>
                  <a:lnTo>
                    <a:pt x="919" y="487"/>
                  </a:lnTo>
                  <a:lnTo>
                    <a:pt x="919" y="487"/>
                  </a:lnTo>
                  <a:lnTo>
                    <a:pt x="916" y="490"/>
                  </a:lnTo>
                  <a:lnTo>
                    <a:pt x="912" y="492"/>
                  </a:lnTo>
                  <a:lnTo>
                    <a:pt x="903" y="496"/>
                  </a:lnTo>
                  <a:lnTo>
                    <a:pt x="903" y="496"/>
                  </a:lnTo>
                  <a:lnTo>
                    <a:pt x="900" y="499"/>
                  </a:lnTo>
                  <a:lnTo>
                    <a:pt x="900" y="507"/>
                  </a:lnTo>
                  <a:lnTo>
                    <a:pt x="900" y="512"/>
                  </a:lnTo>
                  <a:lnTo>
                    <a:pt x="901" y="517"/>
                  </a:lnTo>
                  <a:lnTo>
                    <a:pt x="901" y="517"/>
                  </a:lnTo>
                  <a:lnTo>
                    <a:pt x="901" y="523"/>
                  </a:lnTo>
                  <a:lnTo>
                    <a:pt x="901" y="525"/>
                  </a:lnTo>
                  <a:lnTo>
                    <a:pt x="900" y="525"/>
                  </a:lnTo>
                  <a:lnTo>
                    <a:pt x="900" y="525"/>
                  </a:lnTo>
                  <a:lnTo>
                    <a:pt x="894" y="525"/>
                  </a:lnTo>
                  <a:lnTo>
                    <a:pt x="889" y="523"/>
                  </a:lnTo>
                  <a:lnTo>
                    <a:pt x="889" y="523"/>
                  </a:lnTo>
                  <a:lnTo>
                    <a:pt x="887" y="517"/>
                  </a:lnTo>
                  <a:lnTo>
                    <a:pt x="885" y="512"/>
                  </a:lnTo>
                  <a:lnTo>
                    <a:pt x="885" y="507"/>
                  </a:lnTo>
                  <a:lnTo>
                    <a:pt x="883" y="501"/>
                  </a:lnTo>
                  <a:lnTo>
                    <a:pt x="883" y="501"/>
                  </a:lnTo>
                  <a:lnTo>
                    <a:pt x="880" y="496"/>
                  </a:lnTo>
                  <a:lnTo>
                    <a:pt x="876" y="494"/>
                  </a:lnTo>
                  <a:lnTo>
                    <a:pt x="865" y="490"/>
                  </a:lnTo>
                  <a:lnTo>
                    <a:pt x="865" y="490"/>
                  </a:lnTo>
                  <a:lnTo>
                    <a:pt x="853" y="490"/>
                  </a:lnTo>
                  <a:lnTo>
                    <a:pt x="842" y="494"/>
                  </a:lnTo>
                  <a:lnTo>
                    <a:pt x="842" y="494"/>
                  </a:lnTo>
                  <a:lnTo>
                    <a:pt x="834" y="494"/>
                  </a:lnTo>
                  <a:lnTo>
                    <a:pt x="827" y="496"/>
                  </a:lnTo>
                  <a:lnTo>
                    <a:pt x="827" y="496"/>
                  </a:lnTo>
                  <a:lnTo>
                    <a:pt x="822" y="496"/>
                  </a:lnTo>
                  <a:lnTo>
                    <a:pt x="818" y="494"/>
                  </a:lnTo>
                  <a:lnTo>
                    <a:pt x="816" y="492"/>
                  </a:lnTo>
                  <a:lnTo>
                    <a:pt x="816" y="492"/>
                  </a:lnTo>
                  <a:lnTo>
                    <a:pt x="813" y="483"/>
                  </a:lnTo>
                  <a:lnTo>
                    <a:pt x="811" y="476"/>
                  </a:lnTo>
                  <a:lnTo>
                    <a:pt x="811" y="476"/>
                  </a:lnTo>
                  <a:lnTo>
                    <a:pt x="805" y="470"/>
                  </a:lnTo>
                  <a:lnTo>
                    <a:pt x="800" y="467"/>
                  </a:lnTo>
                  <a:lnTo>
                    <a:pt x="800" y="467"/>
                  </a:lnTo>
                  <a:lnTo>
                    <a:pt x="793" y="467"/>
                  </a:lnTo>
                  <a:lnTo>
                    <a:pt x="786" y="467"/>
                  </a:lnTo>
                  <a:lnTo>
                    <a:pt x="778" y="467"/>
                  </a:lnTo>
                  <a:lnTo>
                    <a:pt x="771" y="467"/>
                  </a:lnTo>
                  <a:lnTo>
                    <a:pt x="771" y="467"/>
                  </a:lnTo>
                  <a:lnTo>
                    <a:pt x="760" y="463"/>
                  </a:lnTo>
                  <a:lnTo>
                    <a:pt x="751" y="458"/>
                  </a:lnTo>
                  <a:lnTo>
                    <a:pt x="751" y="458"/>
                  </a:lnTo>
                  <a:lnTo>
                    <a:pt x="742" y="449"/>
                  </a:lnTo>
                  <a:lnTo>
                    <a:pt x="729" y="442"/>
                  </a:lnTo>
                  <a:lnTo>
                    <a:pt x="717" y="436"/>
                  </a:lnTo>
                  <a:lnTo>
                    <a:pt x="704" y="434"/>
                  </a:lnTo>
                  <a:lnTo>
                    <a:pt x="704" y="434"/>
                  </a:lnTo>
                  <a:lnTo>
                    <a:pt x="697" y="436"/>
                  </a:lnTo>
                  <a:lnTo>
                    <a:pt x="691" y="438"/>
                  </a:lnTo>
                  <a:lnTo>
                    <a:pt x="681" y="442"/>
                  </a:lnTo>
                  <a:lnTo>
                    <a:pt x="681" y="442"/>
                  </a:lnTo>
                  <a:lnTo>
                    <a:pt x="677" y="442"/>
                  </a:lnTo>
                  <a:lnTo>
                    <a:pt x="675" y="440"/>
                  </a:lnTo>
                  <a:lnTo>
                    <a:pt x="673" y="432"/>
                  </a:lnTo>
                  <a:lnTo>
                    <a:pt x="673" y="432"/>
                  </a:lnTo>
                  <a:lnTo>
                    <a:pt x="670" y="429"/>
                  </a:lnTo>
                  <a:lnTo>
                    <a:pt x="668" y="427"/>
                  </a:lnTo>
                  <a:lnTo>
                    <a:pt x="666" y="427"/>
                  </a:lnTo>
                  <a:lnTo>
                    <a:pt x="666" y="427"/>
                  </a:lnTo>
                  <a:lnTo>
                    <a:pt x="662" y="427"/>
                  </a:lnTo>
                  <a:lnTo>
                    <a:pt x="662" y="429"/>
                  </a:lnTo>
                  <a:lnTo>
                    <a:pt x="661" y="434"/>
                  </a:lnTo>
                  <a:lnTo>
                    <a:pt x="661" y="434"/>
                  </a:lnTo>
                  <a:lnTo>
                    <a:pt x="661" y="445"/>
                  </a:lnTo>
                  <a:lnTo>
                    <a:pt x="659" y="447"/>
                  </a:lnTo>
                  <a:lnTo>
                    <a:pt x="655" y="451"/>
                  </a:lnTo>
                  <a:lnTo>
                    <a:pt x="655" y="451"/>
                  </a:lnTo>
                  <a:lnTo>
                    <a:pt x="646" y="451"/>
                  </a:lnTo>
                  <a:lnTo>
                    <a:pt x="639" y="449"/>
                  </a:lnTo>
                  <a:lnTo>
                    <a:pt x="639" y="449"/>
                  </a:lnTo>
                  <a:lnTo>
                    <a:pt x="634" y="443"/>
                  </a:lnTo>
                  <a:lnTo>
                    <a:pt x="632" y="438"/>
                  </a:lnTo>
                  <a:lnTo>
                    <a:pt x="630" y="423"/>
                  </a:lnTo>
                  <a:lnTo>
                    <a:pt x="630" y="423"/>
                  </a:lnTo>
                  <a:lnTo>
                    <a:pt x="626" y="414"/>
                  </a:lnTo>
                  <a:lnTo>
                    <a:pt x="626" y="414"/>
                  </a:lnTo>
                  <a:lnTo>
                    <a:pt x="623" y="407"/>
                  </a:lnTo>
                  <a:lnTo>
                    <a:pt x="617" y="402"/>
                  </a:lnTo>
                  <a:lnTo>
                    <a:pt x="617" y="402"/>
                  </a:lnTo>
                  <a:lnTo>
                    <a:pt x="612" y="400"/>
                  </a:lnTo>
                  <a:lnTo>
                    <a:pt x="606" y="398"/>
                  </a:lnTo>
                  <a:lnTo>
                    <a:pt x="601" y="402"/>
                  </a:lnTo>
                  <a:lnTo>
                    <a:pt x="597" y="405"/>
                  </a:lnTo>
                  <a:lnTo>
                    <a:pt x="597" y="405"/>
                  </a:lnTo>
                  <a:lnTo>
                    <a:pt x="595" y="413"/>
                  </a:lnTo>
                  <a:lnTo>
                    <a:pt x="594" y="420"/>
                  </a:lnTo>
                  <a:lnTo>
                    <a:pt x="592" y="427"/>
                  </a:lnTo>
                  <a:lnTo>
                    <a:pt x="590" y="432"/>
                  </a:lnTo>
                  <a:lnTo>
                    <a:pt x="590" y="432"/>
                  </a:lnTo>
                  <a:lnTo>
                    <a:pt x="585" y="432"/>
                  </a:lnTo>
                  <a:lnTo>
                    <a:pt x="579" y="432"/>
                  </a:lnTo>
                  <a:lnTo>
                    <a:pt x="579" y="432"/>
                  </a:lnTo>
                  <a:lnTo>
                    <a:pt x="570" y="436"/>
                  </a:lnTo>
                  <a:lnTo>
                    <a:pt x="567" y="438"/>
                  </a:lnTo>
                  <a:lnTo>
                    <a:pt x="563" y="442"/>
                  </a:lnTo>
                  <a:lnTo>
                    <a:pt x="563" y="442"/>
                  </a:lnTo>
                  <a:lnTo>
                    <a:pt x="561" y="445"/>
                  </a:lnTo>
                  <a:lnTo>
                    <a:pt x="561" y="449"/>
                  </a:lnTo>
                  <a:lnTo>
                    <a:pt x="559" y="456"/>
                  </a:lnTo>
                  <a:lnTo>
                    <a:pt x="559" y="456"/>
                  </a:lnTo>
                  <a:lnTo>
                    <a:pt x="556" y="458"/>
                  </a:lnTo>
                  <a:lnTo>
                    <a:pt x="552" y="458"/>
                  </a:lnTo>
                  <a:lnTo>
                    <a:pt x="545" y="460"/>
                  </a:lnTo>
                  <a:lnTo>
                    <a:pt x="545" y="460"/>
                  </a:lnTo>
                  <a:lnTo>
                    <a:pt x="541" y="461"/>
                  </a:lnTo>
                  <a:lnTo>
                    <a:pt x="538" y="461"/>
                  </a:lnTo>
                  <a:lnTo>
                    <a:pt x="534" y="461"/>
                  </a:lnTo>
                  <a:lnTo>
                    <a:pt x="534" y="456"/>
                  </a:lnTo>
                  <a:lnTo>
                    <a:pt x="534" y="456"/>
                  </a:lnTo>
                  <a:lnTo>
                    <a:pt x="534" y="449"/>
                  </a:lnTo>
                  <a:lnTo>
                    <a:pt x="538" y="443"/>
                  </a:lnTo>
                  <a:lnTo>
                    <a:pt x="543" y="438"/>
                  </a:lnTo>
                  <a:lnTo>
                    <a:pt x="548" y="434"/>
                  </a:lnTo>
                  <a:lnTo>
                    <a:pt x="548" y="434"/>
                  </a:lnTo>
                  <a:lnTo>
                    <a:pt x="561" y="431"/>
                  </a:lnTo>
                  <a:lnTo>
                    <a:pt x="567" y="429"/>
                  </a:lnTo>
                  <a:lnTo>
                    <a:pt x="570" y="425"/>
                  </a:lnTo>
                  <a:lnTo>
                    <a:pt x="570" y="425"/>
                  </a:lnTo>
                  <a:lnTo>
                    <a:pt x="570" y="422"/>
                  </a:lnTo>
                  <a:lnTo>
                    <a:pt x="568" y="420"/>
                  </a:lnTo>
                  <a:lnTo>
                    <a:pt x="565" y="418"/>
                  </a:lnTo>
                  <a:lnTo>
                    <a:pt x="559" y="416"/>
                  </a:lnTo>
                  <a:lnTo>
                    <a:pt x="556" y="418"/>
                  </a:lnTo>
                  <a:lnTo>
                    <a:pt x="556" y="418"/>
                  </a:lnTo>
                  <a:lnTo>
                    <a:pt x="548" y="422"/>
                  </a:lnTo>
                  <a:lnTo>
                    <a:pt x="543" y="425"/>
                  </a:lnTo>
                  <a:lnTo>
                    <a:pt x="536" y="431"/>
                  </a:lnTo>
                  <a:lnTo>
                    <a:pt x="529" y="432"/>
                  </a:lnTo>
                  <a:lnTo>
                    <a:pt x="529" y="432"/>
                  </a:lnTo>
                  <a:lnTo>
                    <a:pt x="519" y="432"/>
                  </a:lnTo>
                  <a:lnTo>
                    <a:pt x="512" y="432"/>
                  </a:lnTo>
                  <a:lnTo>
                    <a:pt x="512" y="432"/>
                  </a:lnTo>
                  <a:lnTo>
                    <a:pt x="507" y="434"/>
                  </a:lnTo>
                  <a:lnTo>
                    <a:pt x="503" y="436"/>
                  </a:lnTo>
                  <a:lnTo>
                    <a:pt x="496" y="442"/>
                  </a:lnTo>
                  <a:lnTo>
                    <a:pt x="496" y="442"/>
                  </a:lnTo>
                  <a:lnTo>
                    <a:pt x="487" y="451"/>
                  </a:lnTo>
                  <a:lnTo>
                    <a:pt x="481" y="454"/>
                  </a:lnTo>
                  <a:lnTo>
                    <a:pt x="476" y="454"/>
                  </a:lnTo>
                  <a:lnTo>
                    <a:pt x="476" y="454"/>
                  </a:lnTo>
                  <a:lnTo>
                    <a:pt x="463" y="451"/>
                  </a:lnTo>
                  <a:lnTo>
                    <a:pt x="451" y="445"/>
                  </a:lnTo>
                  <a:lnTo>
                    <a:pt x="451" y="445"/>
                  </a:lnTo>
                  <a:lnTo>
                    <a:pt x="443" y="442"/>
                  </a:lnTo>
                  <a:lnTo>
                    <a:pt x="434" y="438"/>
                  </a:lnTo>
                  <a:lnTo>
                    <a:pt x="434" y="438"/>
                  </a:lnTo>
                  <a:lnTo>
                    <a:pt x="414" y="432"/>
                  </a:lnTo>
                  <a:lnTo>
                    <a:pt x="395" y="431"/>
                  </a:lnTo>
                  <a:lnTo>
                    <a:pt x="375" y="429"/>
                  </a:lnTo>
                  <a:lnTo>
                    <a:pt x="355" y="429"/>
                  </a:lnTo>
                  <a:lnTo>
                    <a:pt x="355" y="429"/>
                  </a:lnTo>
                  <a:lnTo>
                    <a:pt x="338" y="429"/>
                  </a:lnTo>
                  <a:lnTo>
                    <a:pt x="324" y="427"/>
                  </a:lnTo>
                  <a:lnTo>
                    <a:pt x="293" y="422"/>
                  </a:lnTo>
                  <a:lnTo>
                    <a:pt x="293" y="422"/>
                  </a:lnTo>
                  <a:lnTo>
                    <a:pt x="264" y="416"/>
                  </a:lnTo>
                  <a:lnTo>
                    <a:pt x="235" y="409"/>
                  </a:lnTo>
                  <a:lnTo>
                    <a:pt x="235" y="409"/>
                  </a:lnTo>
                  <a:lnTo>
                    <a:pt x="212" y="405"/>
                  </a:lnTo>
                  <a:lnTo>
                    <a:pt x="190" y="402"/>
                  </a:lnTo>
                  <a:lnTo>
                    <a:pt x="190" y="402"/>
                  </a:lnTo>
                  <a:lnTo>
                    <a:pt x="168" y="402"/>
                  </a:lnTo>
                  <a:lnTo>
                    <a:pt x="168" y="402"/>
                  </a:lnTo>
                  <a:lnTo>
                    <a:pt x="148" y="402"/>
                  </a:lnTo>
                  <a:lnTo>
                    <a:pt x="139" y="404"/>
                  </a:lnTo>
                  <a:lnTo>
                    <a:pt x="130" y="405"/>
                  </a:lnTo>
                  <a:lnTo>
                    <a:pt x="130" y="405"/>
                  </a:lnTo>
                  <a:lnTo>
                    <a:pt x="107" y="414"/>
                  </a:lnTo>
                  <a:lnTo>
                    <a:pt x="96" y="420"/>
                  </a:lnTo>
                  <a:lnTo>
                    <a:pt x="83" y="425"/>
                  </a:lnTo>
                  <a:lnTo>
                    <a:pt x="83" y="425"/>
                  </a:lnTo>
                  <a:lnTo>
                    <a:pt x="72" y="434"/>
                  </a:lnTo>
                  <a:lnTo>
                    <a:pt x="69" y="440"/>
                  </a:lnTo>
                  <a:lnTo>
                    <a:pt x="65" y="445"/>
                  </a:lnTo>
                  <a:lnTo>
                    <a:pt x="65" y="445"/>
                  </a:lnTo>
                  <a:lnTo>
                    <a:pt x="63" y="449"/>
                  </a:lnTo>
                  <a:lnTo>
                    <a:pt x="63" y="454"/>
                  </a:lnTo>
                  <a:lnTo>
                    <a:pt x="63" y="454"/>
                  </a:lnTo>
                  <a:lnTo>
                    <a:pt x="62" y="458"/>
                  </a:lnTo>
                  <a:lnTo>
                    <a:pt x="58" y="458"/>
                  </a:lnTo>
                  <a:lnTo>
                    <a:pt x="51" y="458"/>
                  </a:lnTo>
                  <a:lnTo>
                    <a:pt x="34" y="451"/>
                  </a:lnTo>
                  <a:lnTo>
                    <a:pt x="34" y="451"/>
                  </a:lnTo>
                  <a:lnTo>
                    <a:pt x="25" y="449"/>
                  </a:lnTo>
                  <a:lnTo>
                    <a:pt x="20" y="451"/>
                  </a:lnTo>
                  <a:lnTo>
                    <a:pt x="14" y="452"/>
                  </a:lnTo>
                  <a:lnTo>
                    <a:pt x="14" y="452"/>
                  </a:lnTo>
                  <a:lnTo>
                    <a:pt x="11" y="458"/>
                  </a:lnTo>
                  <a:lnTo>
                    <a:pt x="7" y="463"/>
                  </a:lnTo>
                  <a:lnTo>
                    <a:pt x="2" y="476"/>
                  </a:lnTo>
                  <a:lnTo>
                    <a:pt x="2" y="476"/>
                  </a:lnTo>
                  <a:lnTo>
                    <a:pt x="0" y="483"/>
                  </a:lnTo>
                  <a:lnTo>
                    <a:pt x="2" y="490"/>
                  </a:lnTo>
                  <a:lnTo>
                    <a:pt x="4" y="498"/>
                  </a:lnTo>
                  <a:lnTo>
                    <a:pt x="7" y="503"/>
                  </a:lnTo>
                  <a:lnTo>
                    <a:pt x="13" y="508"/>
                  </a:lnTo>
                  <a:lnTo>
                    <a:pt x="20" y="510"/>
                  </a:lnTo>
                  <a:lnTo>
                    <a:pt x="25" y="514"/>
                  </a:lnTo>
                  <a:lnTo>
                    <a:pt x="34" y="514"/>
                  </a:lnTo>
                  <a:lnTo>
                    <a:pt x="34" y="514"/>
                  </a:lnTo>
                  <a:lnTo>
                    <a:pt x="45" y="512"/>
                  </a:lnTo>
                  <a:lnTo>
                    <a:pt x="58" y="510"/>
                  </a:lnTo>
                  <a:lnTo>
                    <a:pt x="71" y="508"/>
                  </a:lnTo>
                  <a:lnTo>
                    <a:pt x="76" y="510"/>
                  </a:lnTo>
                  <a:lnTo>
                    <a:pt x="83" y="512"/>
                  </a:lnTo>
                  <a:lnTo>
                    <a:pt x="83" y="512"/>
                  </a:lnTo>
                  <a:lnTo>
                    <a:pt x="91" y="514"/>
                  </a:lnTo>
                  <a:lnTo>
                    <a:pt x="98" y="517"/>
                  </a:lnTo>
                  <a:lnTo>
                    <a:pt x="101" y="523"/>
                  </a:lnTo>
                  <a:lnTo>
                    <a:pt x="103" y="527"/>
                  </a:lnTo>
                  <a:lnTo>
                    <a:pt x="101" y="530"/>
                  </a:lnTo>
                  <a:lnTo>
                    <a:pt x="101" y="530"/>
                  </a:lnTo>
                  <a:lnTo>
                    <a:pt x="100" y="536"/>
                  </a:lnTo>
                  <a:lnTo>
                    <a:pt x="94" y="539"/>
                  </a:lnTo>
                  <a:lnTo>
                    <a:pt x="89" y="541"/>
                  </a:lnTo>
                  <a:lnTo>
                    <a:pt x="81" y="541"/>
                  </a:lnTo>
                  <a:lnTo>
                    <a:pt x="81" y="541"/>
                  </a:lnTo>
                  <a:lnTo>
                    <a:pt x="76" y="541"/>
                  </a:lnTo>
                  <a:lnTo>
                    <a:pt x="72" y="537"/>
                  </a:lnTo>
                  <a:lnTo>
                    <a:pt x="63" y="532"/>
                  </a:lnTo>
                  <a:lnTo>
                    <a:pt x="63" y="532"/>
                  </a:lnTo>
                  <a:lnTo>
                    <a:pt x="54" y="530"/>
                  </a:lnTo>
                  <a:lnTo>
                    <a:pt x="47" y="530"/>
                  </a:lnTo>
                  <a:lnTo>
                    <a:pt x="47" y="530"/>
                  </a:lnTo>
                  <a:lnTo>
                    <a:pt x="43" y="532"/>
                  </a:lnTo>
                  <a:lnTo>
                    <a:pt x="40" y="534"/>
                  </a:lnTo>
                  <a:lnTo>
                    <a:pt x="33" y="537"/>
                  </a:lnTo>
                  <a:lnTo>
                    <a:pt x="33" y="537"/>
                  </a:lnTo>
                  <a:lnTo>
                    <a:pt x="24" y="537"/>
                  </a:lnTo>
                  <a:lnTo>
                    <a:pt x="14" y="537"/>
                  </a:lnTo>
                  <a:lnTo>
                    <a:pt x="14" y="537"/>
                  </a:lnTo>
                  <a:lnTo>
                    <a:pt x="9" y="541"/>
                  </a:lnTo>
                  <a:lnTo>
                    <a:pt x="5" y="545"/>
                  </a:lnTo>
                  <a:lnTo>
                    <a:pt x="4" y="552"/>
                  </a:lnTo>
                  <a:lnTo>
                    <a:pt x="4" y="557"/>
                  </a:lnTo>
                  <a:lnTo>
                    <a:pt x="4" y="557"/>
                  </a:lnTo>
                  <a:lnTo>
                    <a:pt x="7" y="565"/>
                  </a:lnTo>
                  <a:lnTo>
                    <a:pt x="11" y="570"/>
                  </a:lnTo>
                  <a:lnTo>
                    <a:pt x="18" y="572"/>
                  </a:lnTo>
                  <a:lnTo>
                    <a:pt x="25" y="574"/>
                  </a:lnTo>
                  <a:lnTo>
                    <a:pt x="40" y="574"/>
                  </a:lnTo>
                  <a:lnTo>
                    <a:pt x="52" y="572"/>
                  </a:lnTo>
                  <a:lnTo>
                    <a:pt x="52" y="572"/>
                  </a:lnTo>
                  <a:lnTo>
                    <a:pt x="60" y="572"/>
                  </a:lnTo>
                  <a:lnTo>
                    <a:pt x="67" y="572"/>
                  </a:lnTo>
                  <a:lnTo>
                    <a:pt x="67" y="572"/>
                  </a:lnTo>
                  <a:lnTo>
                    <a:pt x="72" y="577"/>
                  </a:lnTo>
                  <a:lnTo>
                    <a:pt x="72" y="577"/>
                  </a:lnTo>
                  <a:lnTo>
                    <a:pt x="78" y="577"/>
                  </a:lnTo>
                  <a:lnTo>
                    <a:pt x="85" y="577"/>
                  </a:lnTo>
                  <a:lnTo>
                    <a:pt x="85" y="577"/>
                  </a:lnTo>
                  <a:lnTo>
                    <a:pt x="92" y="577"/>
                  </a:lnTo>
                  <a:lnTo>
                    <a:pt x="100" y="577"/>
                  </a:lnTo>
                  <a:lnTo>
                    <a:pt x="107" y="581"/>
                  </a:lnTo>
                  <a:lnTo>
                    <a:pt x="110" y="584"/>
                  </a:lnTo>
                  <a:lnTo>
                    <a:pt x="110" y="584"/>
                  </a:lnTo>
                  <a:lnTo>
                    <a:pt x="114" y="590"/>
                  </a:lnTo>
                  <a:lnTo>
                    <a:pt x="112" y="595"/>
                  </a:lnTo>
                  <a:lnTo>
                    <a:pt x="110" y="601"/>
                  </a:lnTo>
                  <a:lnTo>
                    <a:pt x="107" y="604"/>
                  </a:lnTo>
                  <a:lnTo>
                    <a:pt x="107" y="604"/>
                  </a:lnTo>
                  <a:lnTo>
                    <a:pt x="103" y="608"/>
                  </a:lnTo>
                  <a:lnTo>
                    <a:pt x="100" y="612"/>
                  </a:lnTo>
                  <a:lnTo>
                    <a:pt x="100" y="612"/>
                  </a:lnTo>
                  <a:lnTo>
                    <a:pt x="96" y="612"/>
                  </a:lnTo>
                  <a:lnTo>
                    <a:pt x="92" y="612"/>
                  </a:lnTo>
                  <a:lnTo>
                    <a:pt x="83" y="612"/>
                  </a:lnTo>
                  <a:lnTo>
                    <a:pt x="83" y="612"/>
                  </a:lnTo>
                  <a:lnTo>
                    <a:pt x="78" y="613"/>
                  </a:lnTo>
                  <a:lnTo>
                    <a:pt x="74" y="613"/>
                  </a:lnTo>
                  <a:lnTo>
                    <a:pt x="74" y="613"/>
                  </a:lnTo>
                  <a:lnTo>
                    <a:pt x="63" y="612"/>
                  </a:lnTo>
                  <a:lnTo>
                    <a:pt x="58" y="610"/>
                  </a:lnTo>
                  <a:lnTo>
                    <a:pt x="52" y="613"/>
                  </a:lnTo>
                  <a:lnTo>
                    <a:pt x="52" y="613"/>
                  </a:lnTo>
                  <a:lnTo>
                    <a:pt x="51" y="617"/>
                  </a:lnTo>
                  <a:lnTo>
                    <a:pt x="51" y="621"/>
                  </a:lnTo>
                  <a:lnTo>
                    <a:pt x="52" y="624"/>
                  </a:lnTo>
                  <a:lnTo>
                    <a:pt x="52" y="630"/>
                  </a:lnTo>
                  <a:lnTo>
                    <a:pt x="52" y="630"/>
                  </a:lnTo>
                  <a:lnTo>
                    <a:pt x="51" y="633"/>
                  </a:lnTo>
                  <a:lnTo>
                    <a:pt x="47" y="635"/>
                  </a:lnTo>
                  <a:lnTo>
                    <a:pt x="40" y="637"/>
                  </a:lnTo>
                  <a:lnTo>
                    <a:pt x="40" y="637"/>
                  </a:lnTo>
                  <a:lnTo>
                    <a:pt x="31" y="642"/>
                  </a:lnTo>
                  <a:lnTo>
                    <a:pt x="29" y="646"/>
                  </a:lnTo>
                  <a:lnTo>
                    <a:pt x="27" y="651"/>
                  </a:lnTo>
                  <a:lnTo>
                    <a:pt x="27" y="651"/>
                  </a:lnTo>
                  <a:lnTo>
                    <a:pt x="29" y="655"/>
                  </a:lnTo>
                  <a:lnTo>
                    <a:pt x="33" y="659"/>
                  </a:lnTo>
                  <a:lnTo>
                    <a:pt x="42" y="662"/>
                  </a:lnTo>
                  <a:lnTo>
                    <a:pt x="42" y="662"/>
                  </a:lnTo>
                  <a:lnTo>
                    <a:pt x="49" y="664"/>
                  </a:lnTo>
                  <a:lnTo>
                    <a:pt x="54" y="664"/>
                  </a:lnTo>
                  <a:lnTo>
                    <a:pt x="56" y="666"/>
                  </a:lnTo>
                  <a:lnTo>
                    <a:pt x="56" y="666"/>
                  </a:lnTo>
                  <a:lnTo>
                    <a:pt x="54" y="669"/>
                  </a:lnTo>
                  <a:lnTo>
                    <a:pt x="52" y="673"/>
                  </a:lnTo>
                  <a:lnTo>
                    <a:pt x="47" y="679"/>
                  </a:lnTo>
                  <a:lnTo>
                    <a:pt x="47" y="679"/>
                  </a:lnTo>
                  <a:lnTo>
                    <a:pt x="45" y="688"/>
                  </a:lnTo>
                  <a:lnTo>
                    <a:pt x="47" y="695"/>
                  </a:lnTo>
                  <a:lnTo>
                    <a:pt x="51" y="698"/>
                  </a:lnTo>
                  <a:lnTo>
                    <a:pt x="54" y="700"/>
                  </a:lnTo>
                  <a:lnTo>
                    <a:pt x="58" y="700"/>
                  </a:lnTo>
                  <a:lnTo>
                    <a:pt x="62" y="700"/>
                  </a:lnTo>
                  <a:lnTo>
                    <a:pt x="62" y="700"/>
                  </a:lnTo>
                  <a:lnTo>
                    <a:pt x="67" y="697"/>
                  </a:lnTo>
                  <a:lnTo>
                    <a:pt x="74" y="693"/>
                  </a:lnTo>
                  <a:lnTo>
                    <a:pt x="76" y="693"/>
                  </a:lnTo>
                  <a:lnTo>
                    <a:pt x="78" y="693"/>
                  </a:lnTo>
                  <a:lnTo>
                    <a:pt x="80" y="695"/>
                  </a:lnTo>
                  <a:lnTo>
                    <a:pt x="81" y="698"/>
                  </a:lnTo>
                  <a:lnTo>
                    <a:pt x="81" y="698"/>
                  </a:lnTo>
                  <a:lnTo>
                    <a:pt x="83" y="711"/>
                  </a:lnTo>
                  <a:lnTo>
                    <a:pt x="85" y="717"/>
                  </a:lnTo>
                  <a:lnTo>
                    <a:pt x="87" y="720"/>
                  </a:lnTo>
                  <a:lnTo>
                    <a:pt x="87" y="720"/>
                  </a:lnTo>
                  <a:lnTo>
                    <a:pt x="92" y="724"/>
                  </a:lnTo>
                  <a:lnTo>
                    <a:pt x="98" y="722"/>
                  </a:lnTo>
                  <a:lnTo>
                    <a:pt x="101" y="720"/>
                  </a:lnTo>
                  <a:lnTo>
                    <a:pt x="105" y="718"/>
                  </a:lnTo>
                  <a:lnTo>
                    <a:pt x="105" y="718"/>
                  </a:lnTo>
                  <a:lnTo>
                    <a:pt x="110" y="718"/>
                  </a:lnTo>
                  <a:lnTo>
                    <a:pt x="114" y="720"/>
                  </a:lnTo>
                  <a:lnTo>
                    <a:pt x="121" y="726"/>
                  </a:lnTo>
                  <a:lnTo>
                    <a:pt x="121" y="726"/>
                  </a:lnTo>
                  <a:lnTo>
                    <a:pt x="127" y="727"/>
                  </a:lnTo>
                  <a:lnTo>
                    <a:pt x="132" y="729"/>
                  </a:lnTo>
                  <a:lnTo>
                    <a:pt x="132" y="729"/>
                  </a:lnTo>
                  <a:lnTo>
                    <a:pt x="138" y="726"/>
                  </a:lnTo>
                  <a:lnTo>
                    <a:pt x="145" y="722"/>
                  </a:lnTo>
                  <a:lnTo>
                    <a:pt x="145" y="722"/>
                  </a:lnTo>
                  <a:lnTo>
                    <a:pt x="152" y="720"/>
                  </a:lnTo>
                  <a:lnTo>
                    <a:pt x="152" y="720"/>
                  </a:lnTo>
                  <a:lnTo>
                    <a:pt x="159" y="720"/>
                  </a:lnTo>
                  <a:lnTo>
                    <a:pt x="163" y="720"/>
                  </a:lnTo>
                  <a:lnTo>
                    <a:pt x="165" y="722"/>
                  </a:lnTo>
                  <a:lnTo>
                    <a:pt x="165" y="722"/>
                  </a:lnTo>
                  <a:lnTo>
                    <a:pt x="167" y="726"/>
                  </a:lnTo>
                  <a:lnTo>
                    <a:pt x="167" y="729"/>
                  </a:lnTo>
                  <a:lnTo>
                    <a:pt x="165" y="736"/>
                  </a:lnTo>
                  <a:lnTo>
                    <a:pt x="165" y="736"/>
                  </a:lnTo>
                  <a:lnTo>
                    <a:pt x="161" y="740"/>
                  </a:lnTo>
                  <a:lnTo>
                    <a:pt x="157" y="742"/>
                  </a:lnTo>
                  <a:lnTo>
                    <a:pt x="157" y="742"/>
                  </a:lnTo>
                  <a:lnTo>
                    <a:pt x="150" y="749"/>
                  </a:lnTo>
                  <a:lnTo>
                    <a:pt x="148" y="756"/>
                  </a:lnTo>
                  <a:lnTo>
                    <a:pt x="148" y="756"/>
                  </a:lnTo>
                  <a:lnTo>
                    <a:pt x="145" y="765"/>
                  </a:lnTo>
                  <a:lnTo>
                    <a:pt x="139" y="771"/>
                  </a:lnTo>
                  <a:lnTo>
                    <a:pt x="132" y="776"/>
                  </a:lnTo>
                  <a:lnTo>
                    <a:pt x="123" y="782"/>
                  </a:lnTo>
                  <a:lnTo>
                    <a:pt x="123" y="782"/>
                  </a:lnTo>
                  <a:lnTo>
                    <a:pt x="98" y="794"/>
                  </a:lnTo>
                  <a:lnTo>
                    <a:pt x="87" y="800"/>
                  </a:lnTo>
                  <a:lnTo>
                    <a:pt x="76" y="809"/>
                  </a:lnTo>
                  <a:lnTo>
                    <a:pt x="76" y="809"/>
                  </a:lnTo>
                  <a:lnTo>
                    <a:pt x="72" y="811"/>
                  </a:lnTo>
                  <a:lnTo>
                    <a:pt x="72" y="814"/>
                  </a:lnTo>
                  <a:lnTo>
                    <a:pt x="72" y="821"/>
                  </a:lnTo>
                  <a:lnTo>
                    <a:pt x="74" y="825"/>
                  </a:lnTo>
                  <a:lnTo>
                    <a:pt x="76" y="827"/>
                  </a:lnTo>
                  <a:lnTo>
                    <a:pt x="80" y="829"/>
                  </a:lnTo>
                  <a:lnTo>
                    <a:pt x="83" y="827"/>
                  </a:lnTo>
                  <a:lnTo>
                    <a:pt x="83" y="827"/>
                  </a:lnTo>
                  <a:lnTo>
                    <a:pt x="89" y="825"/>
                  </a:lnTo>
                  <a:lnTo>
                    <a:pt x="91" y="820"/>
                  </a:lnTo>
                  <a:lnTo>
                    <a:pt x="96" y="811"/>
                  </a:lnTo>
                  <a:lnTo>
                    <a:pt x="96" y="811"/>
                  </a:lnTo>
                  <a:lnTo>
                    <a:pt x="101" y="805"/>
                  </a:lnTo>
                  <a:lnTo>
                    <a:pt x="109" y="800"/>
                  </a:lnTo>
                  <a:lnTo>
                    <a:pt x="125" y="793"/>
                  </a:lnTo>
                  <a:lnTo>
                    <a:pt x="141" y="785"/>
                  </a:lnTo>
                  <a:lnTo>
                    <a:pt x="156" y="776"/>
                  </a:lnTo>
                  <a:lnTo>
                    <a:pt x="156" y="776"/>
                  </a:lnTo>
                  <a:lnTo>
                    <a:pt x="161" y="769"/>
                  </a:lnTo>
                  <a:lnTo>
                    <a:pt x="167" y="762"/>
                  </a:lnTo>
                  <a:lnTo>
                    <a:pt x="167" y="762"/>
                  </a:lnTo>
                  <a:lnTo>
                    <a:pt x="172" y="755"/>
                  </a:lnTo>
                  <a:lnTo>
                    <a:pt x="177" y="749"/>
                  </a:lnTo>
                  <a:lnTo>
                    <a:pt x="190" y="740"/>
                  </a:lnTo>
                  <a:lnTo>
                    <a:pt x="190" y="740"/>
                  </a:lnTo>
                  <a:lnTo>
                    <a:pt x="203" y="727"/>
                  </a:lnTo>
                  <a:lnTo>
                    <a:pt x="206" y="720"/>
                  </a:lnTo>
                  <a:lnTo>
                    <a:pt x="210" y="711"/>
                  </a:lnTo>
                  <a:lnTo>
                    <a:pt x="210" y="711"/>
                  </a:lnTo>
                  <a:lnTo>
                    <a:pt x="210" y="706"/>
                  </a:lnTo>
                  <a:lnTo>
                    <a:pt x="214" y="700"/>
                  </a:lnTo>
                  <a:lnTo>
                    <a:pt x="217" y="697"/>
                  </a:lnTo>
                  <a:lnTo>
                    <a:pt x="223" y="693"/>
                  </a:lnTo>
                  <a:lnTo>
                    <a:pt x="223" y="693"/>
                  </a:lnTo>
                  <a:lnTo>
                    <a:pt x="223" y="689"/>
                  </a:lnTo>
                  <a:lnTo>
                    <a:pt x="224" y="688"/>
                  </a:lnTo>
                  <a:lnTo>
                    <a:pt x="232" y="686"/>
                  </a:lnTo>
                  <a:lnTo>
                    <a:pt x="232" y="686"/>
                  </a:lnTo>
                  <a:lnTo>
                    <a:pt x="235" y="684"/>
                  </a:lnTo>
                  <a:lnTo>
                    <a:pt x="237" y="680"/>
                  </a:lnTo>
                  <a:lnTo>
                    <a:pt x="239" y="675"/>
                  </a:lnTo>
                  <a:lnTo>
                    <a:pt x="239" y="675"/>
                  </a:lnTo>
                  <a:lnTo>
                    <a:pt x="241" y="669"/>
                  </a:lnTo>
                  <a:lnTo>
                    <a:pt x="244" y="666"/>
                  </a:lnTo>
                  <a:lnTo>
                    <a:pt x="250" y="662"/>
                  </a:lnTo>
                  <a:lnTo>
                    <a:pt x="252" y="664"/>
                  </a:lnTo>
                  <a:lnTo>
                    <a:pt x="253" y="666"/>
                  </a:lnTo>
                  <a:lnTo>
                    <a:pt x="253" y="666"/>
                  </a:lnTo>
                  <a:lnTo>
                    <a:pt x="255" y="669"/>
                  </a:lnTo>
                  <a:lnTo>
                    <a:pt x="253" y="677"/>
                  </a:lnTo>
                  <a:lnTo>
                    <a:pt x="250" y="686"/>
                  </a:lnTo>
                  <a:lnTo>
                    <a:pt x="250" y="686"/>
                  </a:lnTo>
                  <a:lnTo>
                    <a:pt x="241" y="698"/>
                  </a:lnTo>
                  <a:lnTo>
                    <a:pt x="237" y="707"/>
                  </a:lnTo>
                  <a:lnTo>
                    <a:pt x="235" y="715"/>
                  </a:lnTo>
                  <a:lnTo>
                    <a:pt x="235" y="715"/>
                  </a:lnTo>
                  <a:lnTo>
                    <a:pt x="235" y="718"/>
                  </a:lnTo>
                  <a:lnTo>
                    <a:pt x="237" y="720"/>
                  </a:lnTo>
                  <a:lnTo>
                    <a:pt x="239" y="722"/>
                  </a:lnTo>
                  <a:lnTo>
                    <a:pt x="241" y="724"/>
                  </a:lnTo>
                  <a:lnTo>
                    <a:pt x="248" y="722"/>
                  </a:lnTo>
                  <a:lnTo>
                    <a:pt x="253" y="720"/>
                  </a:lnTo>
                  <a:lnTo>
                    <a:pt x="253" y="720"/>
                  </a:lnTo>
                  <a:lnTo>
                    <a:pt x="262" y="715"/>
                  </a:lnTo>
                  <a:lnTo>
                    <a:pt x="272" y="709"/>
                  </a:lnTo>
                  <a:lnTo>
                    <a:pt x="272" y="709"/>
                  </a:lnTo>
                  <a:lnTo>
                    <a:pt x="286" y="697"/>
                  </a:lnTo>
                  <a:lnTo>
                    <a:pt x="286" y="697"/>
                  </a:lnTo>
                  <a:lnTo>
                    <a:pt x="291" y="693"/>
                  </a:lnTo>
                  <a:lnTo>
                    <a:pt x="293" y="693"/>
                  </a:lnTo>
                  <a:lnTo>
                    <a:pt x="293" y="689"/>
                  </a:lnTo>
                  <a:lnTo>
                    <a:pt x="293" y="689"/>
                  </a:lnTo>
                  <a:lnTo>
                    <a:pt x="293" y="686"/>
                  </a:lnTo>
                  <a:lnTo>
                    <a:pt x="291" y="682"/>
                  </a:lnTo>
                  <a:lnTo>
                    <a:pt x="291" y="679"/>
                  </a:lnTo>
                  <a:lnTo>
                    <a:pt x="290" y="677"/>
                  </a:lnTo>
                  <a:lnTo>
                    <a:pt x="290" y="677"/>
                  </a:lnTo>
                  <a:lnTo>
                    <a:pt x="291" y="673"/>
                  </a:lnTo>
                  <a:lnTo>
                    <a:pt x="295" y="671"/>
                  </a:lnTo>
                  <a:lnTo>
                    <a:pt x="302" y="671"/>
                  </a:lnTo>
                  <a:lnTo>
                    <a:pt x="302" y="671"/>
                  </a:lnTo>
                  <a:lnTo>
                    <a:pt x="313" y="669"/>
                  </a:lnTo>
                  <a:lnTo>
                    <a:pt x="324" y="669"/>
                  </a:lnTo>
                  <a:lnTo>
                    <a:pt x="324" y="669"/>
                  </a:lnTo>
                  <a:lnTo>
                    <a:pt x="335" y="671"/>
                  </a:lnTo>
                  <a:lnTo>
                    <a:pt x="344" y="675"/>
                  </a:lnTo>
                  <a:lnTo>
                    <a:pt x="353" y="682"/>
                  </a:lnTo>
                  <a:lnTo>
                    <a:pt x="358" y="689"/>
                  </a:lnTo>
                  <a:lnTo>
                    <a:pt x="358" y="689"/>
                  </a:lnTo>
                  <a:lnTo>
                    <a:pt x="362" y="693"/>
                  </a:lnTo>
                  <a:lnTo>
                    <a:pt x="366" y="695"/>
                  </a:lnTo>
                  <a:lnTo>
                    <a:pt x="373" y="695"/>
                  </a:lnTo>
                  <a:lnTo>
                    <a:pt x="380" y="693"/>
                  </a:lnTo>
                  <a:lnTo>
                    <a:pt x="387" y="693"/>
                  </a:lnTo>
                  <a:lnTo>
                    <a:pt x="387" y="693"/>
                  </a:lnTo>
                  <a:lnTo>
                    <a:pt x="396" y="695"/>
                  </a:lnTo>
                  <a:lnTo>
                    <a:pt x="404" y="698"/>
                  </a:lnTo>
                  <a:lnTo>
                    <a:pt x="418" y="706"/>
                  </a:lnTo>
                  <a:lnTo>
                    <a:pt x="418" y="706"/>
                  </a:lnTo>
                  <a:lnTo>
                    <a:pt x="434" y="711"/>
                  </a:lnTo>
                  <a:lnTo>
                    <a:pt x="449" y="718"/>
                  </a:lnTo>
                  <a:lnTo>
                    <a:pt x="449" y="718"/>
                  </a:lnTo>
                  <a:lnTo>
                    <a:pt x="458" y="726"/>
                  </a:lnTo>
                  <a:lnTo>
                    <a:pt x="469" y="733"/>
                  </a:lnTo>
                  <a:lnTo>
                    <a:pt x="469" y="733"/>
                  </a:lnTo>
                  <a:lnTo>
                    <a:pt x="474" y="740"/>
                  </a:lnTo>
                  <a:lnTo>
                    <a:pt x="478" y="747"/>
                  </a:lnTo>
                  <a:lnTo>
                    <a:pt x="487" y="762"/>
                  </a:lnTo>
                  <a:lnTo>
                    <a:pt x="487" y="762"/>
                  </a:lnTo>
                  <a:lnTo>
                    <a:pt x="491" y="769"/>
                  </a:lnTo>
                  <a:lnTo>
                    <a:pt x="496" y="776"/>
                  </a:lnTo>
                  <a:lnTo>
                    <a:pt x="496" y="776"/>
                  </a:lnTo>
                  <a:lnTo>
                    <a:pt x="503" y="783"/>
                  </a:lnTo>
                  <a:lnTo>
                    <a:pt x="503" y="783"/>
                  </a:lnTo>
                  <a:lnTo>
                    <a:pt x="507" y="787"/>
                  </a:lnTo>
                  <a:lnTo>
                    <a:pt x="510" y="789"/>
                  </a:lnTo>
                  <a:lnTo>
                    <a:pt x="514" y="789"/>
                  </a:lnTo>
                  <a:lnTo>
                    <a:pt x="514" y="789"/>
                  </a:lnTo>
                  <a:lnTo>
                    <a:pt x="516" y="789"/>
                  </a:lnTo>
                  <a:lnTo>
                    <a:pt x="518" y="785"/>
                  </a:lnTo>
                  <a:lnTo>
                    <a:pt x="519" y="782"/>
                  </a:lnTo>
                  <a:lnTo>
                    <a:pt x="518" y="778"/>
                  </a:lnTo>
                  <a:lnTo>
                    <a:pt x="518" y="778"/>
                  </a:lnTo>
                  <a:lnTo>
                    <a:pt x="512" y="771"/>
                  </a:lnTo>
                  <a:lnTo>
                    <a:pt x="507" y="764"/>
                  </a:lnTo>
                  <a:lnTo>
                    <a:pt x="507" y="764"/>
                  </a:lnTo>
                  <a:lnTo>
                    <a:pt x="503" y="758"/>
                  </a:lnTo>
                  <a:lnTo>
                    <a:pt x="503" y="755"/>
                  </a:lnTo>
                  <a:lnTo>
                    <a:pt x="503" y="751"/>
                  </a:lnTo>
                  <a:lnTo>
                    <a:pt x="503" y="751"/>
                  </a:lnTo>
                  <a:lnTo>
                    <a:pt x="507" y="749"/>
                  </a:lnTo>
                  <a:lnTo>
                    <a:pt x="510" y="749"/>
                  </a:lnTo>
                  <a:lnTo>
                    <a:pt x="514" y="749"/>
                  </a:lnTo>
                  <a:lnTo>
                    <a:pt x="518" y="753"/>
                  </a:lnTo>
                  <a:lnTo>
                    <a:pt x="518" y="753"/>
                  </a:lnTo>
                  <a:lnTo>
                    <a:pt x="529" y="771"/>
                  </a:lnTo>
                  <a:lnTo>
                    <a:pt x="529" y="771"/>
                  </a:lnTo>
                  <a:lnTo>
                    <a:pt x="543" y="798"/>
                  </a:lnTo>
                  <a:lnTo>
                    <a:pt x="543" y="798"/>
                  </a:lnTo>
                  <a:lnTo>
                    <a:pt x="554" y="821"/>
                  </a:lnTo>
                  <a:lnTo>
                    <a:pt x="565" y="843"/>
                  </a:lnTo>
                  <a:lnTo>
                    <a:pt x="565" y="843"/>
                  </a:lnTo>
                  <a:lnTo>
                    <a:pt x="574" y="854"/>
                  </a:lnTo>
                  <a:lnTo>
                    <a:pt x="581" y="865"/>
                  </a:lnTo>
                  <a:lnTo>
                    <a:pt x="590" y="876"/>
                  </a:lnTo>
                  <a:lnTo>
                    <a:pt x="595" y="888"/>
                  </a:lnTo>
                  <a:lnTo>
                    <a:pt x="595" y="888"/>
                  </a:lnTo>
                  <a:lnTo>
                    <a:pt x="608" y="917"/>
                  </a:lnTo>
                  <a:lnTo>
                    <a:pt x="608" y="917"/>
                  </a:lnTo>
                  <a:lnTo>
                    <a:pt x="612" y="928"/>
                  </a:lnTo>
                  <a:lnTo>
                    <a:pt x="614" y="934"/>
                  </a:lnTo>
                  <a:lnTo>
                    <a:pt x="617" y="939"/>
                  </a:lnTo>
                  <a:lnTo>
                    <a:pt x="617" y="939"/>
                  </a:lnTo>
                  <a:lnTo>
                    <a:pt x="623" y="943"/>
                  </a:lnTo>
                  <a:lnTo>
                    <a:pt x="628" y="943"/>
                  </a:lnTo>
                  <a:lnTo>
                    <a:pt x="634" y="941"/>
                  </a:lnTo>
                  <a:lnTo>
                    <a:pt x="641" y="937"/>
                  </a:lnTo>
                  <a:lnTo>
                    <a:pt x="641" y="937"/>
                  </a:lnTo>
                  <a:lnTo>
                    <a:pt x="644" y="935"/>
                  </a:lnTo>
                  <a:lnTo>
                    <a:pt x="652" y="934"/>
                  </a:lnTo>
                  <a:lnTo>
                    <a:pt x="657" y="934"/>
                  </a:lnTo>
                  <a:lnTo>
                    <a:pt x="664" y="935"/>
                  </a:lnTo>
                  <a:lnTo>
                    <a:pt x="670" y="937"/>
                  </a:lnTo>
                  <a:lnTo>
                    <a:pt x="675" y="941"/>
                  </a:lnTo>
                  <a:lnTo>
                    <a:pt x="681" y="945"/>
                  </a:lnTo>
                  <a:lnTo>
                    <a:pt x="684" y="950"/>
                  </a:lnTo>
                  <a:lnTo>
                    <a:pt x="684" y="950"/>
                  </a:lnTo>
                  <a:lnTo>
                    <a:pt x="686" y="957"/>
                  </a:lnTo>
                  <a:lnTo>
                    <a:pt x="684" y="964"/>
                  </a:lnTo>
                  <a:lnTo>
                    <a:pt x="682" y="972"/>
                  </a:lnTo>
                  <a:lnTo>
                    <a:pt x="677" y="975"/>
                  </a:lnTo>
                  <a:lnTo>
                    <a:pt x="677" y="975"/>
                  </a:lnTo>
                  <a:lnTo>
                    <a:pt x="672" y="979"/>
                  </a:lnTo>
                  <a:lnTo>
                    <a:pt x="664" y="979"/>
                  </a:lnTo>
                  <a:lnTo>
                    <a:pt x="657" y="977"/>
                  </a:lnTo>
                  <a:lnTo>
                    <a:pt x="650" y="977"/>
                  </a:lnTo>
                  <a:lnTo>
                    <a:pt x="650" y="977"/>
                  </a:lnTo>
                  <a:lnTo>
                    <a:pt x="646" y="979"/>
                  </a:lnTo>
                  <a:lnTo>
                    <a:pt x="644" y="981"/>
                  </a:lnTo>
                  <a:lnTo>
                    <a:pt x="641" y="986"/>
                  </a:lnTo>
                  <a:lnTo>
                    <a:pt x="639" y="995"/>
                  </a:lnTo>
                  <a:lnTo>
                    <a:pt x="639" y="1002"/>
                  </a:lnTo>
                  <a:lnTo>
                    <a:pt x="639" y="1002"/>
                  </a:lnTo>
                  <a:lnTo>
                    <a:pt x="643" y="1013"/>
                  </a:lnTo>
                  <a:lnTo>
                    <a:pt x="648" y="1022"/>
                  </a:lnTo>
                  <a:lnTo>
                    <a:pt x="662" y="1039"/>
                  </a:lnTo>
                  <a:lnTo>
                    <a:pt x="662" y="1039"/>
                  </a:lnTo>
                  <a:lnTo>
                    <a:pt x="672" y="1049"/>
                  </a:lnTo>
                  <a:lnTo>
                    <a:pt x="673" y="1057"/>
                  </a:lnTo>
                  <a:lnTo>
                    <a:pt x="675" y="1064"/>
                  </a:lnTo>
                  <a:lnTo>
                    <a:pt x="675" y="1064"/>
                  </a:lnTo>
                  <a:lnTo>
                    <a:pt x="677" y="1082"/>
                  </a:lnTo>
                  <a:lnTo>
                    <a:pt x="675" y="1098"/>
                  </a:lnTo>
                  <a:lnTo>
                    <a:pt x="672" y="1133"/>
                  </a:lnTo>
                  <a:lnTo>
                    <a:pt x="672" y="1133"/>
                  </a:lnTo>
                  <a:lnTo>
                    <a:pt x="670" y="1149"/>
                  </a:lnTo>
                  <a:lnTo>
                    <a:pt x="670" y="1156"/>
                  </a:lnTo>
                  <a:lnTo>
                    <a:pt x="672" y="1165"/>
                  </a:lnTo>
                  <a:lnTo>
                    <a:pt x="672" y="1165"/>
                  </a:lnTo>
                  <a:lnTo>
                    <a:pt x="682" y="1191"/>
                  </a:lnTo>
                  <a:lnTo>
                    <a:pt x="686" y="1201"/>
                  </a:lnTo>
                  <a:lnTo>
                    <a:pt x="690" y="1216"/>
                  </a:lnTo>
                  <a:lnTo>
                    <a:pt x="690" y="1216"/>
                  </a:lnTo>
                  <a:lnTo>
                    <a:pt x="695" y="1229"/>
                  </a:lnTo>
                  <a:lnTo>
                    <a:pt x="700" y="1239"/>
                  </a:lnTo>
                  <a:lnTo>
                    <a:pt x="700" y="1239"/>
                  </a:lnTo>
                  <a:lnTo>
                    <a:pt x="713" y="1268"/>
                  </a:lnTo>
                  <a:lnTo>
                    <a:pt x="713" y="1268"/>
                  </a:lnTo>
                  <a:lnTo>
                    <a:pt x="726" y="1287"/>
                  </a:lnTo>
                  <a:lnTo>
                    <a:pt x="740" y="1303"/>
                  </a:lnTo>
                  <a:lnTo>
                    <a:pt x="740" y="1303"/>
                  </a:lnTo>
                  <a:lnTo>
                    <a:pt x="751" y="1310"/>
                  </a:lnTo>
                  <a:lnTo>
                    <a:pt x="760" y="1317"/>
                  </a:lnTo>
                  <a:lnTo>
                    <a:pt x="771" y="1323"/>
                  </a:lnTo>
                  <a:lnTo>
                    <a:pt x="778" y="1332"/>
                  </a:lnTo>
                  <a:lnTo>
                    <a:pt x="778" y="1332"/>
                  </a:lnTo>
                  <a:lnTo>
                    <a:pt x="784" y="1339"/>
                  </a:lnTo>
                  <a:lnTo>
                    <a:pt x="786" y="1346"/>
                  </a:lnTo>
                  <a:lnTo>
                    <a:pt x="793" y="1361"/>
                  </a:lnTo>
                  <a:lnTo>
                    <a:pt x="793" y="1361"/>
                  </a:lnTo>
                  <a:lnTo>
                    <a:pt x="804" y="1375"/>
                  </a:lnTo>
                  <a:lnTo>
                    <a:pt x="813" y="1390"/>
                  </a:lnTo>
                  <a:lnTo>
                    <a:pt x="813" y="1390"/>
                  </a:lnTo>
                  <a:lnTo>
                    <a:pt x="815" y="1395"/>
                  </a:lnTo>
                  <a:lnTo>
                    <a:pt x="815" y="1402"/>
                  </a:lnTo>
                  <a:lnTo>
                    <a:pt x="809" y="1413"/>
                  </a:lnTo>
                  <a:lnTo>
                    <a:pt x="809" y="1413"/>
                  </a:lnTo>
                  <a:lnTo>
                    <a:pt x="809" y="1417"/>
                  </a:lnTo>
                  <a:lnTo>
                    <a:pt x="811" y="1420"/>
                  </a:lnTo>
                  <a:lnTo>
                    <a:pt x="815" y="1428"/>
                  </a:lnTo>
                  <a:lnTo>
                    <a:pt x="827" y="1437"/>
                  </a:lnTo>
                  <a:lnTo>
                    <a:pt x="827" y="1437"/>
                  </a:lnTo>
                  <a:lnTo>
                    <a:pt x="836" y="1448"/>
                  </a:lnTo>
                  <a:lnTo>
                    <a:pt x="845" y="1458"/>
                  </a:lnTo>
                  <a:lnTo>
                    <a:pt x="845" y="1458"/>
                  </a:lnTo>
                  <a:lnTo>
                    <a:pt x="853" y="1473"/>
                  </a:lnTo>
                  <a:lnTo>
                    <a:pt x="858" y="1487"/>
                  </a:lnTo>
                  <a:lnTo>
                    <a:pt x="858" y="1487"/>
                  </a:lnTo>
                  <a:lnTo>
                    <a:pt x="862" y="1493"/>
                  </a:lnTo>
                  <a:lnTo>
                    <a:pt x="863" y="1496"/>
                  </a:lnTo>
                  <a:lnTo>
                    <a:pt x="867" y="1500"/>
                  </a:lnTo>
                  <a:lnTo>
                    <a:pt x="872" y="1500"/>
                  </a:lnTo>
                  <a:lnTo>
                    <a:pt x="872" y="1500"/>
                  </a:lnTo>
                  <a:lnTo>
                    <a:pt x="876" y="1500"/>
                  </a:lnTo>
                  <a:lnTo>
                    <a:pt x="880" y="1496"/>
                  </a:lnTo>
                  <a:lnTo>
                    <a:pt x="880" y="1493"/>
                  </a:lnTo>
                  <a:lnTo>
                    <a:pt x="880" y="1489"/>
                  </a:lnTo>
                  <a:lnTo>
                    <a:pt x="880" y="1489"/>
                  </a:lnTo>
                  <a:lnTo>
                    <a:pt x="876" y="1482"/>
                  </a:lnTo>
                  <a:lnTo>
                    <a:pt x="872" y="1475"/>
                  </a:lnTo>
                  <a:lnTo>
                    <a:pt x="872" y="1475"/>
                  </a:lnTo>
                  <a:lnTo>
                    <a:pt x="860" y="1457"/>
                  </a:lnTo>
                  <a:lnTo>
                    <a:pt x="860" y="1457"/>
                  </a:lnTo>
                  <a:lnTo>
                    <a:pt x="854" y="1449"/>
                  </a:lnTo>
                  <a:lnTo>
                    <a:pt x="847" y="1440"/>
                  </a:lnTo>
                  <a:lnTo>
                    <a:pt x="847" y="1440"/>
                  </a:lnTo>
                  <a:lnTo>
                    <a:pt x="840" y="1428"/>
                  </a:lnTo>
                  <a:lnTo>
                    <a:pt x="833" y="1413"/>
                  </a:lnTo>
                  <a:lnTo>
                    <a:pt x="833" y="1413"/>
                  </a:lnTo>
                  <a:lnTo>
                    <a:pt x="827" y="1399"/>
                  </a:lnTo>
                  <a:lnTo>
                    <a:pt x="822" y="1382"/>
                  </a:lnTo>
                  <a:lnTo>
                    <a:pt x="822" y="1382"/>
                  </a:lnTo>
                  <a:lnTo>
                    <a:pt x="818" y="1370"/>
                  </a:lnTo>
                  <a:lnTo>
                    <a:pt x="818" y="1357"/>
                  </a:lnTo>
                  <a:lnTo>
                    <a:pt x="818" y="1357"/>
                  </a:lnTo>
                  <a:lnTo>
                    <a:pt x="820" y="1353"/>
                  </a:lnTo>
                  <a:lnTo>
                    <a:pt x="820" y="1350"/>
                  </a:lnTo>
                  <a:lnTo>
                    <a:pt x="824" y="1346"/>
                  </a:lnTo>
                  <a:lnTo>
                    <a:pt x="825" y="1344"/>
                  </a:lnTo>
                  <a:lnTo>
                    <a:pt x="833" y="1344"/>
                  </a:lnTo>
                  <a:lnTo>
                    <a:pt x="840" y="1348"/>
                  </a:lnTo>
                  <a:lnTo>
                    <a:pt x="840" y="1348"/>
                  </a:lnTo>
                  <a:lnTo>
                    <a:pt x="845" y="1353"/>
                  </a:lnTo>
                  <a:lnTo>
                    <a:pt x="851" y="1361"/>
                  </a:lnTo>
                  <a:lnTo>
                    <a:pt x="858" y="1375"/>
                  </a:lnTo>
                  <a:lnTo>
                    <a:pt x="858" y="1375"/>
                  </a:lnTo>
                  <a:lnTo>
                    <a:pt x="878" y="1406"/>
                  </a:lnTo>
                  <a:lnTo>
                    <a:pt x="878" y="1406"/>
                  </a:lnTo>
                  <a:lnTo>
                    <a:pt x="923" y="1484"/>
                  </a:lnTo>
                  <a:lnTo>
                    <a:pt x="923" y="1484"/>
                  </a:lnTo>
                  <a:lnTo>
                    <a:pt x="936" y="1502"/>
                  </a:lnTo>
                  <a:lnTo>
                    <a:pt x="936" y="1502"/>
                  </a:lnTo>
                  <a:lnTo>
                    <a:pt x="943" y="1515"/>
                  </a:lnTo>
                  <a:lnTo>
                    <a:pt x="943" y="1515"/>
                  </a:lnTo>
                  <a:lnTo>
                    <a:pt x="950" y="1525"/>
                  </a:lnTo>
                  <a:lnTo>
                    <a:pt x="952" y="1531"/>
                  </a:lnTo>
                  <a:lnTo>
                    <a:pt x="954" y="1536"/>
                  </a:lnTo>
                  <a:lnTo>
                    <a:pt x="954" y="1536"/>
                  </a:lnTo>
                  <a:lnTo>
                    <a:pt x="954" y="1552"/>
                  </a:lnTo>
                  <a:lnTo>
                    <a:pt x="954" y="1567"/>
                  </a:lnTo>
                  <a:lnTo>
                    <a:pt x="954" y="1567"/>
                  </a:lnTo>
                  <a:lnTo>
                    <a:pt x="957" y="1585"/>
                  </a:lnTo>
                  <a:lnTo>
                    <a:pt x="961" y="1592"/>
                  </a:lnTo>
                  <a:lnTo>
                    <a:pt x="965" y="1600"/>
                  </a:lnTo>
                  <a:lnTo>
                    <a:pt x="965" y="1600"/>
                  </a:lnTo>
                  <a:lnTo>
                    <a:pt x="972" y="1603"/>
                  </a:lnTo>
                  <a:lnTo>
                    <a:pt x="979" y="1605"/>
                  </a:lnTo>
                  <a:lnTo>
                    <a:pt x="985" y="1609"/>
                  </a:lnTo>
                  <a:lnTo>
                    <a:pt x="992" y="1610"/>
                  </a:lnTo>
                  <a:lnTo>
                    <a:pt x="992" y="1610"/>
                  </a:lnTo>
                  <a:lnTo>
                    <a:pt x="999" y="1618"/>
                  </a:lnTo>
                  <a:lnTo>
                    <a:pt x="1003" y="1621"/>
                  </a:lnTo>
                  <a:lnTo>
                    <a:pt x="1008" y="1623"/>
                  </a:lnTo>
                  <a:lnTo>
                    <a:pt x="1008" y="1623"/>
                  </a:lnTo>
                  <a:lnTo>
                    <a:pt x="1017" y="1625"/>
                  </a:lnTo>
                  <a:lnTo>
                    <a:pt x="1021" y="1625"/>
                  </a:lnTo>
                  <a:lnTo>
                    <a:pt x="1024" y="1627"/>
                  </a:lnTo>
                  <a:lnTo>
                    <a:pt x="1024" y="1627"/>
                  </a:lnTo>
                  <a:lnTo>
                    <a:pt x="1032" y="1634"/>
                  </a:lnTo>
                  <a:lnTo>
                    <a:pt x="1032" y="1634"/>
                  </a:lnTo>
                  <a:lnTo>
                    <a:pt x="1043" y="1643"/>
                  </a:lnTo>
                  <a:lnTo>
                    <a:pt x="1053" y="1650"/>
                  </a:lnTo>
                  <a:lnTo>
                    <a:pt x="1053" y="1650"/>
                  </a:lnTo>
                  <a:lnTo>
                    <a:pt x="1064" y="1654"/>
                  </a:lnTo>
                  <a:lnTo>
                    <a:pt x="1075" y="1656"/>
                  </a:lnTo>
                  <a:lnTo>
                    <a:pt x="1088" y="1654"/>
                  </a:lnTo>
                  <a:lnTo>
                    <a:pt x="1099" y="1652"/>
                  </a:lnTo>
                  <a:lnTo>
                    <a:pt x="1099" y="1652"/>
                  </a:lnTo>
                  <a:lnTo>
                    <a:pt x="1113" y="1647"/>
                  </a:lnTo>
                  <a:lnTo>
                    <a:pt x="1122" y="1647"/>
                  </a:lnTo>
                  <a:lnTo>
                    <a:pt x="1129" y="1648"/>
                  </a:lnTo>
                  <a:lnTo>
                    <a:pt x="1129" y="1648"/>
                  </a:lnTo>
                  <a:lnTo>
                    <a:pt x="1140" y="1657"/>
                  </a:lnTo>
                  <a:lnTo>
                    <a:pt x="1151" y="1666"/>
                  </a:lnTo>
                  <a:lnTo>
                    <a:pt x="1151" y="1666"/>
                  </a:lnTo>
                  <a:lnTo>
                    <a:pt x="1157" y="1672"/>
                  </a:lnTo>
                  <a:lnTo>
                    <a:pt x="1164" y="1679"/>
                  </a:lnTo>
                  <a:lnTo>
                    <a:pt x="1169" y="1686"/>
                  </a:lnTo>
                  <a:lnTo>
                    <a:pt x="1177" y="1692"/>
                  </a:lnTo>
                  <a:lnTo>
                    <a:pt x="1177" y="1692"/>
                  </a:lnTo>
                  <a:lnTo>
                    <a:pt x="1182" y="1694"/>
                  </a:lnTo>
                  <a:lnTo>
                    <a:pt x="1189" y="1695"/>
                  </a:lnTo>
                  <a:lnTo>
                    <a:pt x="1189" y="1695"/>
                  </a:lnTo>
                  <a:lnTo>
                    <a:pt x="1198" y="1697"/>
                  </a:lnTo>
                  <a:lnTo>
                    <a:pt x="1205" y="1701"/>
                  </a:lnTo>
                  <a:lnTo>
                    <a:pt x="1213" y="1704"/>
                  </a:lnTo>
                  <a:lnTo>
                    <a:pt x="1220" y="1712"/>
                  </a:lnTo>
                  <a:lnTo>
                    <a:pt x="1220" y="1712"/>
                  </a:lnTo>
                  <a:lnTo>
                    <a:pt x="1224" y="1715"/>
                  </a:lnTo>
                  <a:lnTo>
                    <a:pt x="1225" y="1721"/>
                  </a:lnTo>
                  <a:lnTo>
                    <a:pt x="1229" y="1733"/>
                  </a:lnTo>
                  <a:lnTo>
                    <a:pt x="1233" y="1744"/>
                  </a:lnTo>
                  <a:lnTo>
                    <a:pt x="1234" y="1750"/>
                  </a:lnTo>
                  <a:lnTo>
                    <a:pt x="1238" y="1755"/>
                  </a:lnTo>
                  <a:lnTo>
                    <a:pt x="1238" y="1755"/>
                  </a:lnTo>
                  <a:lnTo>
                    <a:pt x="1243" y="1759"/>
                  </a:lnTo>
                  <a:lnTo>
                    <a:pt x="1249" y="1762"/>
                  </a:lnTo>
                  <a:lnTo>
                    <a:pt x="1258" y="1766"/>
                  </a:lnTo>
                  <a:lnTo>
                    <a:pt x="1258" y="1766"/>
                  </a:lnTo>
                  <a:lnTo>
                    <a:pt x="1263" y="1771"/>
                  </a:lnTo>
                  <a:lnTo>
                    <a:pt x="1269" y="1777"/>
                  </a:lnTo>
                  <a:lnTo>
                    <a:pt x="1272" y="1782"/>
                  </a:lnTo>
                  <a:lnTo>
                    <a:pt x="1278" y="1788"/>
                  </a:lnTo>
                  <a:lnTo>
                    <a:pt x="1278" y="1788"/>
                  </a:lnTo>
                  <a:lnTo>
                    <a:pt x="1287" y="1790"/>
                  </a:lnTo>
                  <a:lnTo>
                    <a:pt x="1296" y="1791"/>
                  </a:lnTo>
                  <a:lnTo>
                    <a:pt x="1316" y="1788"/>
                  </a:lnTo>
                  <a:lnTo>
                    <a:pt x="1316" y="1788"/>
                  </a:lnTo>
                  <a:lnTo>
                    <a:pt x="1330" y="1784"/>
                  </a:lnTo>
                  <a:lnTo>
                    <a:pt x="1338" y="1784"/>
                  </a:lnTo>
                  <a:lnTo>
                    <a:pt x="1345" y="1784"/>
                  </a:lnTo>
                  <a:lnTo>
                    <a:pt x="1345" y="1784"/>
                  </a:lnTo>
                  <a:lnTo>
                    <a:pt x="1348" y="1770"/>
                  </a:lnTo>
                  <a:lnTo>
                    <a:pt x="1348" y="1770"/>
                  </a:lnTo>
                  <a:lnTo>
                    <a:pt x="1341" y="1770"/>
                  </a:lnTo>
                  <a:lnTo>
                    <a:pt x="1334" y="1771"/>
                  </a:lnTo>
                  <a:lnTo>
                    <a:pt x="1325" y="1773"/>
                  </a:lnTo>
                  <a:lnTo>
                    <a:pt x="1318" y="1775"/>
                  </a:lnTo>
                  <a:lnTo>
                    <a:pt x="1318" y="17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800" dirty="0"/>
            </a:p>
          </p:txBody>
        </p:sp>
        <p:sp>
          <p:nvSpPr>
            <p:cNvPr id="16" name="Freeform 10">
              <a:hlinkHover r:id="" action="ppaction://noaction"/>
            </p:cNvPr>
            <p:cNvSpPr>
              <a:spLocks/>
            </p:cNvSpPr>
            <p:nvPr userDrawn="1"/>
          </p:nvSpPr>
          <p:spPr bwMode="auto">
            <a:xfrm>
              <a:off x="2343845" y="3242096"/>
              <a:ext cx="1117600" cy="2103438"/>
            </a:xfrm>
            <a:custGeom>
              <a:avLst/>
              <a:gdLst>
                <a:gd name="T0" fmla="*/ 644 w 704"/>
                <a:gd name="T1" fmla="*/ 283 h 1325"/>
                <a:gd name="T2" fmla="*/ 561 w 704"/>
                <a:gd name="T3" fmla="*/ 256 h 1325"/>
                <a:gd name="T4" fmla="*/ 512 w 704"/>
                <a:gd name="T5" fmla="*/ 227 h 1325"/>
                <a:gd name="T6" fmla="*/ 449 w 704"/>
                <a:gd name="T7" fmla="*/ 152 h 1325"/>
                <a:gd name="T8" fmla="*/ 394 w 704"/>
                <a:gd name="T9" fmla="*/ 95 h 1325"/>
                <a:gd name="T10" fmla="*/ 291 w 704"/>
                <a:gd name="T11" fmla="*/ 24 h 1325"/>
                <a:gd name="T12" fmla="*/ 211 w 704"/>
                <a:gd name="T13" fmla="*/ 4 h 1325"/>
                <a:gd name="T14" fmla="*/ 143 w 704"/>
                <a:gd name="T15" fmla="*/ 11 h 1325"/>
                <a:gd name="T16" fmla="*/ 146 w 704"/>
                <a:gd name="T17" fmla="*/ 42 h 1325"/>
                <a:gd name="T18" fmla="*/ 119 w 704"/>
                <a:gd name="T19" fmla="*/ 4 h 1325"/>
                <a:gd name="T20" fmla="*/ 79 w 704"/>
                <a:gd name="T21" fmla="*/ 38 h 1325"/>
                <a:gd name="T22" fmla="*/ 32 w 704"/>
                <a:gd name="T23" fmla="*/ 28 h 1325"/>
                <a:gd name="T24" fmla="*/ 40 w 704"/>
                <a:gd name="T25" fmla="*/ 51 h 1325"/>
                <a:gd name="T26" fmla="*/ 56 w 704"/>
                <a:gd name="T27" fmla="*/ 96 h 1325"/>
                <a:gd name="T28" fmla="*/ 50 w 704"/>
                <a:gd name="T29" fmla="*/ 178 h 1325"/>
                <a:gd name="T30" fmla="*/ 0 w 704"/>
                <a:gd name="T31" fmla="*/ 299 h 1325"/>
                <a:gd name="T32" fmla="*/ 49 w 704"/>
                <a:gd name="T33" fmla="*/ 382 h 1325"/>
                <a:gd name="T34" fmla="*/ 74 w 704"/>
                <a:gd name="T35" fmla="*/ 473 h 1325"/>
                <a:gd name="T36" fmla="*/ 119 w 704"/>
                <a:gd name="T37" fmla="*/ 518 h 1325"/>
                <a:gd name="T38" fmla="*/ 164 w 704"/>
                <a:gd name="T39" fmla="*/ 580 h 1325"/>
                <a:gd name="T40" fmla="*/ 159 w 704"/>
                <a:gd name="T41" fmla="*/ 652 h 1325"/>
                <a:gd name="T42" fmla="*/ 154 w 704"/>
                <a:gd name="T43" fmla="*/ 715 h 1325"/>
                <a:gd name="T44" fmla="*/ 144 w 704"/>
                <a:gd name="T45" fmla="*/ 779 h 1325"/>
                <a:gd name="T46" fmla="*/ 146 w 704"/>
                <a:gd name="T47" fmla="*/ 817 h 1325"/>
                <a:gd name="T48" fmla="*/ 130 w 704"/>
                <a:gd name="T49" fmla="*/ 885 h 1325"/>
                <a:gd name="T50" fmla="*/ 123 w 704"/>
                <a:gd name="T51" fmla="*/ 954 h 1325"/>
                <a:gd name="T52" fmla="*/ 121 w 704"/>
                <a:gd name="T53" fmla="*/ 1025 h 1325"/>
                <a:gd name="T54" fmla="*/ 126 w 704"/>
                <a:gd name="T55" fmla="*/ 1073 h 1325"/>
                <a:gd name="T56" fmla="*/ 117 w 704"/>
                <a:gd name="T57" fmla="*/ 1124 h 1325"/>
                <a:gd name="T58" fmla="*/ 110 w 704"/>
                <a:gd name="T59" fmla="*/ 1238 h 1325"/>
                <a:gd name="T60" fmla="*/ 186 w 704"/>
                <a:gd name="T61" fmla="*/ 1325 h 1325"/>
                <a:gd name="T62" fmla="*/ 179 w 704"/>
                <a:gd name="T63" fmla="*/ 1282 h 1325"/>
                <a:gd name="T64" fmla="*/ 188 w 704"/>
                <a:gd name="T65" fmla="*/ 1225 h 1325"/>
                <a:gd name="T66" fmla="*/ 202 w 704"/>
                <a:gd name="T67" fmla="*/ 1211 h 1325"/>
                <a:gd name="T68" fmla="*/ 221 w 704"/>
                <a:gd name="T69" fmla="*/ 1173 h 1325"/>
                <a:gd name="T70" fmla="*/ 211 w 704"/>
                <a:gd name="T71" fmla="*/ 1128 h 1325"/>
                <a:gd name="T72" fmla="*/ 239 w 704"/>
                <a:gd name="T73" fmla="*/ 1090 h 1325"/>
                <a:gd name="T74" fmla="*/ 244 w 704"/>
                <a:gd name="T75" fmla="*/ 1054 h 1325"/>
                <a:gd name="T76" fmla="*/ 255 w 704"/>
                <a:gd name="T77" fmla="*/ 1043 h 1325"/>
                <a:gd name="T78" fmla="*/ 257 w 704"/>
                <a:gd name="T79" fmla="*/ 1016 h 1325"/>
                <a:gd name="T80" fmla="*/ 284 w 704"/>
                <a:gd name="T81" fmla="*/ 981 h 1325"/>
                <a:gd name="T82" fmla="*/ 313 w 704"/>
                <a:gd name="T83" fmla="*/ 963 h 1325"/>
                <a:gd name="T84" fmla="*/ 360 w 704"/>
                <a:gd name="T85" fmla="*/ 940 h 1325"/>
                <a:gd name="T86" fmla="*/ 353 w 704"/>
                <a:gd name="T87" fmla="*/ 907 h 1325"/>
                <a:gd name="T88" fmla="*/ 338 w 704"/>
                <a:gd name="T89" fmla="*/ 880 h 1325"/>
                <a:gd name="T90" fmla="*/ 347 w 704"/>
                <a:gd name="T91" fmla="*/ 860 h 1325"/>
                <a:gd name="T92" fmla="*/ 382 w 704"/>
                <a:gd name="T93" fmla="*/ 883 h 1325"/>
                <a:gd name="T94" fmla="*/ 429 w 704"/>
                <a:gd name="T95" fmla="*/ 842 h 1325"/>
                <a:gd name="T96" fmla="*/ 438 w 704"/>
                <a:gd name="T97" fmla="*/ 818 h 1325"/>
                <a:gd name="T98" fmla="*/ 468 w 704"/>
                <a:gd name="T99" fmla="*/ 786 h 1325"/>
                <a:gd name="T100" fmla="*/ 485 w 704"/>
                <a:gd name="T101" fmla="*/ 706 h 1325"/>
                <a:gd name="T102" fmla="*/ 559 w 704"/>
                <a:gd name="T103" fmla="*/ 648 h 1325"/>
                <a:gd name="T104" fmla="*/ 604 w 704"/>
                <a:gd name="T105" fmla="*/ 603 h 1325"/>
                <a:gd name="T106" fmla="*/ 626 w 704"/>
                <a:gd name="T107" fmla="*/ 551 h 1325"/>
                <a:gd name="T108" fmla="*/ 628 w 704"/>
                <a:gd name="T109" fmla="*/ 480 h 1325"/>
                <a:gd name="T110" fmla="*/ 653 w 704"/>
                <a:gd name="T111" fmla="*/ 446 h 1325"/>
                <a:gd name="T112" fmla="*/ 680 w 704"/>
                <a:gd name="T113" fmla="*/ 400 h 1325"/>
                <a:gd name="T114" fmla="*/ 702 w 704"/>
                <a:gd name="T115" fmla="*/ 342 h 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4" h="1325">
                  <a:moveTo>
                    <a:pt x="702" y="342"/>
                  </a:moveTo>
                  <a:lnTo>
                    <a:pt x="702" y="342"/>
                  </a:lnTo>
                  <a:lnTo>
                    <a:pt x="695" y="324"/>
                  </a:lnTo>
                  <a:lnTo>
                    <a:pt x="695" y="324"/>
                  </a:lnTo>
                  <a:lnTo>
                    <a:pt x="687" y="317"/>
                  </a:lnTo>
                  <a:lnTo>
                    <a:pt x="680" y="310"/>
                  </a:lnTo>
                  <a:lnTo>
                    <a:pt x="680" y="310"/>
                  </a:lnTo>
                  <a:lnTo>
                    <a:pt x="662" y="295"/>
                  </a:lnTo>
                  <a:lnTo>
                    <a:pt x="655" y="290"/>
                  </a:lnTo>
                  <a:lnTo>
                    <a:pt x="644" y="283"/>
                  </a:lnTo>
                  <a:lnTo>
                    <a:pt x="644" y="283"/>
                  </a:lnTo>
                  <a:lnTo>
                    <a:pt x="628" y="276"/>
                  </a:lnTo>
                  <a:lnTo>
                    <a:pt x="610" y="270"/>
                  </a:lnTo>
                  <a:lnTo>
                    <a:pt x="610" y="270"/>
                  </a:lnTo>
                  <a:lnTo>
                    <a:pt x="599" y="268"/>
                  </a:lnTo>
                  <a:lnTo>
                    <a:pt x="586" y="266"/>
                  </a:lnTo>
                  <a:lnTo>
                    <a:pt x="586" y="266"/>
                  </a:lnTo>
                  <a:lnTo>
                    <a:pt x="577" y="265"/>
                  </a:lnTo>
                  <a:lnTo>
                    <a:pt x="568" y="261"/>
                  </a:lnTo>
                  <a:lnTo>
                    <a:pt x="561" y="256"/>
                  </a:lnTo>
                  <a:lnTo>
                    <a:pt x="554" y="248"/>
                  </a:lnTo>
                  <a:lnTo>
                    <a:pt x="554" y="248"/>
                  </a:lnTo>
                  <a:lnTo>
                    <a:pt x="548" y="241"/>
                  </a:lnTo>
                  <a:lnTo>
                    <a:pt x="539" y="236"/>
                  </a:lnTo>
                  <a:lnTo>
                    <a:pt x="539" y="236"/>
                  </a:lnTo>
                  <a:lnTo>
                    <a:pt x="530" y="230"/>
                  </a:lnTo>
                  <a:lnTo>
                    <a:pt x="525" y="227"/>
                  </a:lnTo>
                  <a:lnTo>
                    <a:pt x="519" y="227"/>
                  </a:lnTo>
                  <a:lnTo>
                    <a:pt x="519" y="227"/>
                  </a:lnTo>
                  <a:lnTo>
                    <a:pt x="512" y="227"/>
                  </a:lnTo>
                  <a:lnTo>
                    <a:pt x="503" y="225"/>
                  </a:lnTo>
                  <a:lnTo>
                    <a:pt x="503" y="225"/>
                  </a:lnTo>
                  <a:lnTo>
                    <a:pt x="492" y="219"/>
                  </a:lnTo>
                  <a:lnTo>
                    <a:pt x="481" y="210"/>
                  </a:lnTo>
                  <a:lnTo>
                    <a:pt x="481" y="210"/>
                  </a:lnTo>
                  <a:lnTo>
                    <a:pt x="468" y="198"/>
                  </a:lnTo>
                  <a:lnTo>
                    <a:pt x="463" y="190"/>
                  </a:lnTo>
                  <a:lnTo>
                    <a:pt x="458" y="181"/>
                  </a:lnTo>
                  <a:lnTo>
                    <a:pt x="458" y="181"/>
                  </a:lnTo>
                  <a:lnTo>
                    <a:pt x="449" y="152"/>
                  </a:lnTo>
                  <a:lnTo>
                    <a:pt x="449" y="152"/>
                  </a:lnTo>
                  <a:lnTo>
                    <a:pt x="443" y="140"/>
                  </a:lnTo>
                  <a:lnTo>
                    <a:pt x="438" y="127"/>
                  </a:lnTo>
                  <a:lnTo>
                    <a:pt x="434" y="120"/>
                  </a:lnTo>
                  <a:lnTo>
                    <a:pt x="430" y="114"/>
                  </a:lnTo>
                  <a:lnTo>
                    <a:pt x="425" y="111"/>
                  </a:lnTo>
                  <a:lnTo>
                    <a:pt x="420" y="107"/>
                  </a:lnTo>
                  <a:lnTo>
                    <a:pt x="420" y="107"/>
                  </a:lnTo>
                  <a:lnTo>
                    <a:pt x="407" y="102"/>
                  </a:lnTo>
                  <a:lnTo>
                    <a:pt x="394" y="95"/>
                  </a:lnTo>
                  <a:lnTo>
                    <a:pt x="394" y="95"/>
                  </a:lnTo>
                  <a:lnTo>
                    <a:pt x="378" y="89"/>
                  </a:lnTo>
                  <a:lnTo>
                    <a:pt x="362" y="84"/>
                  </a:lnTo>
                  <a:lnTo>
                    <a:pt x="362" y="84"/>
                  </a:lnTo>
                  <a:lnTo>
                    <a:pt x="345" y="75"/>
                  </a:lnTo>
                  <a:lnTo>
                    <a:pt x="327" y="64"/>
                  </a:lnTo>
                  <a:lnTo>
                    <a:pt x="313" y="49"/>
                  </a:lnTo>
                  <a:lnTo>
                    <a:pt x="300" y="35"/>
                  </a:lnTo>
                  <a:lnTo>
                    <a:pt x="300" y="35"/>
                  </a:lnTo>
                  <a:lnTo>
                    <a:pt x="291" y="24"/>
                  </a:lnTo>
                  <a:lnTo>
                    <a:pt x="286" y="19"/>
                  </a:lnTo>
                  <a:lnTo>
                    <a:pt x="280" y="15"/>
                  </a:lnTo>
                  <a:lnTo>
                    <a:pt x="280" y="15"/>
                  </a:lnTo>
                  <a:lnTo>
                    <a:pt x="266" y="10"/>
                  </a:lnTo>
                  <a:lnTo>
                    <a:pt x="251" y="6"/>
                  </a:lnTo>
                  <a:lnTo>
                    <a:pt x="251" y="6"/>
                  </a:lnTo>
                  <a:lnTo>
                    <a:pt x="240" y="4"/>
                  </a:lnTo>
                  <a:lnTo>
                    <a:pt x="231" y="4"/>
                  </a:lnTo>
                  <a:lnTo>
                    <a:pt x="211" y="4"/>
                  </a:lnTo>
                  <a:lnTo>
                    <a:pt x="211" y="4"/>
                  </a:lnTo>
                  <a:lnTo>
                    <a:pt x="193" y="4"/>
                  </a:lnTo>
                  <a:lnTo>
                    <a:pt x="173" y="2"/>
                  </a:lnTo>
                  <a:lnTo>
                    <a:pt x="173" y="2"/>
                  </a:lnTo>
                  <a:lnTo>
                    <a:pt x="163" y="0"/>
                  </a:lnTo>
                  <a:lnTo>
                    <a:pt x="152" y="2"/>
                  </a:lnTo>
                  <a:lnTo>
                    <a:pt x="152" y="2"/>
                  </a:lnTo>
                  <a:lnTo>
                    <a:pt x="146" y="4"/>
                  </a:lnTo>
                  <a:lnTo>
                    <a:pt x="143" y="8"/>
                  </a:lnTo>
                  <a:lnTo>
                    <a:pt x="143" y="8"/>
                  </a:lnTo>
                  <a:lnTo>
                    <a:pt x="143" y="11"/>
                  </a:lnTo>
                  <a:lnTo>
                    <a:pt x="144" y="15"/>
                  </a:lnTo>
                  <a:lnTo>
                    <a:pt x="144" y="15"/>
                  </a:lnTo>
                  <a:lnTo>
                    <a:pt x="144" y="22"/>
                  </a:lnTo>
                  <a:lnTo>
                    <a:pt x="144" y="22"/>
                  </a:lnTo>
                  <a:lnTo>
                    <a:pt x="150" y="33"/>
                  </a:lnTo>
                  <a:lnTo>
                    <a:pt x="150" y="33"/>
                  </a:lnTo>
                  <a:lnTo>
                    <a:pt x="150" y="38"/>
                  </a:lnTo>
                  <a:lnTo>
                    <a:pt x="148" y="40"/>
                  </a:lnTo>
                  <a:lnTo>
                    <a:pt x="146" y="42"/>
                  </a:lnTo>
                  <a:lnTo>
                    <a:pt x="146" y="42"/>
                  </a:lnTo>
                  <a:lnTo>
                    <a:pt x="139" y="42"/>
                  </a:lnTo>
                  <a:lnTo>
                    <a:pt x="135" y="38"/>
                  </a:lnTo>
                  <a:lnTo>
                    <a:pt x="132" y="35"/>
                  </a:lnTo>
                  <a:lnTo>
                    <a:pt x="128" y="29"/>
                  </a:lnTo>
                  <a:lnTo>
                    <a:pt x="128" y="29"/>
                  </a:lnTo>
                  <a:lnTo>
                    <a:pt x="126" y="19"/>
                  </a:lnTo>
                  <a:lnTo>
                    <a:pt x="125" y="13"/>
                  </a:lnTo>
                  <a:lnTo>
                    <a:pt x="123" y="8"/>
                  </a:lnTo>
                  <a:lnTo>
                    <a:pt x="123" y="8"/>
                  </a:lnTo>
                  <a:lnTo>
                    <a:pt x="119" y="4"/>
                  </a:lnTo>
                  <a:lnTo>
                    <a:pt x="116" y="2"/>
                  </a:lnTo>
                  <a:lnTo>
                    <a:pt x="110" y="2"/>
                  </a:lnTo>
                  <a:lnTo>
                    <a:pt x="105" y="6"/>
                  </a:lnTo>
                  <a:lnTo>
                    <a:pt x="105" y="6"/>
                  </a:lnTo>
                  <a:lnTo>
                    <a:pt x="94" y="13"/>
                  </a:lnTo>
                  <a:lnTo>
                    <a:pt x="90" y="17"/>
                  </a:lnTo>
                  <a:lnTo>
                    <a:pt x="87" y="22"/>
                  </a:lnTo>
                  <a:lnTo>
                    <a:pt x="87" y="22"/>
                  </a:lnTo>
                  <a:lnTo>
                    <a:pt x="83" y="33"/>
                  </a:lnTo>
                  <a:lnTo>
                    <a:pt x="79" y="38"/>
                  </a:lnTo>
                  <a:lnTo>
                    <a:pt x="78" y="44"/>
                  </a:lnTo>
                  <a:lnTo>
                    <a:pt x="78" y="44"/>
                  </a:lnTo>
                  <a:lnTo>
                    <a:pt x="72" y="46"/>
                  </a:lnTo>
                  <a:lnTo>
                    <a:pt x="65" y="48"/>
                  </a:lnTo>
                  <a:lnTo>
                    <a:pt x="59" y="46"/>
                  </a:lnTo>
                  <a:lnTo>
                    <a:pt x="54" y="44"/>
                  </a:lnTo>
                  <a:lnTo>
                    <a:pt x="54" y="44"/>
                  </a:lnTo>
                  <a:lnTo>
                    <a:pt x="43" y="35"/>
                  </a:lnTo>
                  <a:lnTo>
                    <a:pt x="40" y="31"/>
                  </a:lnTo>
                  <a:lnTo>
                    <a:pt x="32" y="28"/>
                  </a:lnTo>
                  <a:lnTo>
                    <a:pt x="32" y="28"/>
                  </a:lnTo>
                  <a:lnTo>
                    <a:pt x="30" y="28"/>
                  </a:lnTo>
                  <a:lnTo>
                    <a:pt x="30" y="28"/>
                  </a:lnTo>
                  <a:lnTo>
                    <a:pt x="27" y="42"/>
                  </a:lnTo>
                  <a:lnTo>
                    <a:pt x="27" y="42"/>
                  </a:lnTo>
                  <a:lnTo>
                    <a:pt x="29" y="44"/>
                  </a:lnTo>
                  <a:lnTo>
                    <a:pt x="29" y="44"/>
                  </a:lnTo>
                  <a:lnTo>
                    <a:pt x="32" y="44"/>
                  </a:lnTo>
                  <a:lnTo>
                    <a:pt x="38" y="48"/>
                  </a:lnTo>
                  <a:lnTo>
                    <a:pt x="40" y="51"/>
                  </a:lnTo>
                  <a:lnTo>
                    <a:pt x="41" y="55"/>
                  </a:lnTo>
                  <a:lnTo>
                    <a:pt x="41" y="55"/>
                  </a:lnTo>
                  <a:lnTo>
                    <a:pt x="43" y="66"/>
                  </a:lnTo>
                  <a:lnTo>
                    <a:pt x="43" y="69"/>
                  </a:lnTo>
                  <a:lnTo>
                    <a:pt x="47" y="73"/>
                  </a:lnTo>
                  <a:lnTo>
                    <a:pt x="47" y="73"/>
                  </a:lnTo>
                  <a:lnTo>
                    <a:pt x="52" y="78"/>
                  </a:lnTo>
                  <a:lnTo>
                    <a:pt x="56" y="84"/>
                  </a:lnTo>
                  <a:lnTo>
                    <a:pt x="56" y="91"/>
                  </a:lnTo>
                  <a:lnTo>
                    <a:pt x="56" y="96"/>
                  </a:lnTo>
                  <a:lnTo>
                    <a:pt x="54" y="111"/>
                  </a:lnTo>
                  <a:lnTo>
                    <a:pt x="50" y="124"/>
                  </a:lnTo>
                  <a:lnTo>
                    <a:pt x="50" y="124"/>
                  </a:lnTo>
                  <a:lnTo>
                    <a:pt x="49" y="134"/>
                  </a:lnTo>
                  <a:lnTo>
                    <a:pt x="47" y="145"/>
                  </a:lnTo>
                  <a:lnTo>
                    <a:pt x="47" y="145"/>
                  </a:lnTo>
                  <a:lnTo>
                    <a:pt x="50" y="167"/>
                  </a:lnTo>
                  <a:lnTo>
                    <a:pt x="50" y="167"/>
                  </a:lnTo>
                  <a:lnTo>
                    <a:pt x="50" y="172"/>
                  </a:lnTo>
                  <a:lnTo>
                    <a:pt x="50" y="178"/>
                  </a:lnTo>
                  <a:lnTo>
                    <a:pt x="45" y="190"/>
                  </a:lnTo>
                  <a:lnTo>
                    <a:pt x="45" y="190"/>
                  </a:lnTo>
                  <a:lnTo>
                    <a:pt x="36" y="205"/>
                  </a:lnTo>
                  <a:lnTo>
                    <a:pt x="27" y="218"/>
                  </a:lnTo>
                  <a:lnTo>
                    <a:pt x="9" y="245"/>
                  </a:lnTo>
                  <a:lnTo>
                    <a:pt x="9" y="245"/>
                  </a:lnTo>
                  <a:lnTo>
                    <a:pt x="3" y="257"/>
                  </a:lnTo>
                  <a:lnTo>
                    <a:pt x="0" y="272"/>
                  </a:lnTo>
                  <a:lnTo>
                    <a:pt x="0" y="286"/>
                  </a:lnTo>
                  <a:lnTo>
                    <a:pt x="0" y="299"/>
                  </a:lnTo>
                  <a:lnTo>
                    <a:pt x="0" y="299"/>
                  </a:lnTo>
                  <a:lnTo>
                    <a:pt x="2" y="308"/>
                  </a:lnTo>
                  <a:lnTo>
                    <a:pt x="3" y="317"/>
                  </a:lnTo>
                  <a:lnTo>
                    <a:pt x="11" y="332"/>
                  </a:lnTo>
                  <a:lnTo>
                    <a:pt x="21" y="346"/>
                  </a:lnTo>
                  <a:lnTo>
                    <a:pt x="32" y="359"/>
                  </a:lnTo>
                  <a:lnTo>
                    <a:pt x="32" y="359"/>
                  </a:lnTo>
                  <a:lnTo>
                    <a:pt x="38" y="364"/>
                  </a:lnTo>
                  <a:lnTo>
                    <a:pt x="43" y="370"/>
                  </a:lnTo>
                  <a:lnTo>
                    <a:pt x="49" y="382"/>
                  </a:lnTo>
                  <a:lnTo>
                    <a:pt x="54" y="411"/>
                  </a:lnTo>
                  <a:lnTo>
                    <a:pt x="54" y="411"/>
                  </a:lnTo>
                  <a:lnTo>
                    <a:pt x="59" y="424"/>
                  </a:lnTo>
                  <a:lnTo>
                    <a:pt x="65" y="437"/>
                  </a:lnTo>
                  <a:lnTo>
                    <a:pt x="65" y="437"/>
                  </a:lnTo>
                  <a:lnTo>
                    <a:pt x="72" y="446"/>
                  </a:lnTo>
                  <a:lnTo>
                    <a:pt x="74" y="451"/>
                  </a:lnTo>
                  <a:lnTo>
                    <a:pt x="74" y="458"/>
                  </a:lnTo>
                  <a:lnTo>
                    <a:pt x="74" y="458"/>
                  </a:lnTo>
                  <a:lnTo>
                    <a:pt x="74" y="473"/>
                  </a:lnTo>
                  <a:lnTo>
                    <a:pt x="74" y="473"/>
                  </a:lnTo>
                  <a:lnTo>
                    <a:pt x="76" y="480"/>
                  </a:lnTo>
                  <a:lnTo>
                    <a:pt x="78" y="489"/>
                  </a:lnTo>
                  <a:lnTo>
                    <a:pt x="81" y="498"/>
                  </a:lnTo>
                  <a:lnTo>
                    <a:pt x="87" y="505"/>
                  </a:lnTo>
                  <a:lnTo>
                    <a:pt x="87" y="505"/>
                  </a:lnTo>
                  <a:lnTo>
                    <a:pt x="96" y="509"/>
                  </a:lnTo>
                  <a:lnTo>
                    <a:pt x="105" y="513"/>
                  </a:lnTo>
                  <a:lnTo>
                    <a:pt x="105" y="513"/>
                  </a:lnTo>
                  <a:lnTo>
                    <a:pt x="119" y="518"/>
                  </a:lnTo>
                  <a:lnTo>
                    <a:pt x="126" y="522"/>
                  </a:lnTo>
                  <a:lnTo>
                    <a:pt x="132" y="527"/>
                  </a:lnTo>
                  <a:lnTo>
                    <a:pt x="132" y="527"/>
                  </a:lnTo>
                  <a:lnTo>
                    <a:pt x="144" y="536"/>
                  </a:lnTo>
                  <a:lnTo>
                    <a:pt x="154" y="547"/>
                  </a:lnTo>
                  <a:lnTo>
                    <a:pt x="154" y="547"/>
                  </a:lnTo>
                  <a:lnTo>
                    <a:pt x="159" y="554"/>
                  </a:lnTo>
                  <a:lnTo>
                    <a:pt x="163" y="563"/>
                  </a:lnTo>
                  <a:lnTo>
                    <a:pt x="163" y="563"/>
                  </a:lnTo>
                  <a:lnTo>
                    <a:pt x="164" y="580"/>
                  </a:lnTo>
                  <a:lnTo>
                    <a:pt x="164" y="594"/>
                  </a:lnTo>
                  <a:lnTo>
                    <a:pt x="164" y="594"/>
                  </a:lnTo>
                  <a:lnTo>
                    <a:pt x="164" y="610"/>
                  </a:lnTo>
                  <a:lnTo>
                    <a:pt x="164" y="610"/>
                  </a:lnTo>
                  <a:lnTo>
                    <a:pt x="164" y="616"/>
                  </a:lnTo>
                  <a:lnTo>
                    <a:pt x="164" y="623"/>
                  </a:lnTo>
                  <a:lnTo>
                    <a:pt x="164" y="623"/>
                  </a:lnTo>
                  <a:lnTo>
                    <a:pt x="163" y="637"/>
                  </a:lnTo>
                  <a:lnTo>
                    <a:pt x="163" y="637"/>
                  </a:lnTo>
                  <a:lnTo>
                    <a:pt x="159" y="652"/>
                  </a:lnTo>
                  <a:lnTo>
                    <a:pt x="157" y="661"/>
                  </a:lnTo>
                  <a:lnTo>
                    <a:pt x="157" y="668"/>
                  </a:lnTo>
                  <a:lnTo>
                    <a:pt x="157" y="668"/>
                  </a:lnTo>
                  <a:lnTo>
                    <a:pt x="157" y="681"/>
                  </a:lnTo>
                  <a:lnTo>
                    <a:pt x="159" y="688"/>
                  </a:lnTo>
                  <a:lnTo>
                    <a:pt x="157" y="694"/>
                  </a:lnTo>
                  <a:lnTo>
                    <a:pt x="157" y="694"/>
                  </a:lnTo>
                  <a:lnTo>
                    <a:pt x="154" y="704"/>
                  </a:lnTo>
                  <a:lnTo>
                    <a:pt x="154" y="715"/>
                  </a:lnTo>
                  <a:lnTo>
                    <a:pt x="154" y="715"/>
                  </a:lnTo>
                  <a:lnTo>
                    <a:pt x="155" y="722"/>
                  </a:lnTo>
                  <a:lnTo>
                    <a:pt x="155" y="732"/>
                  </a:lnTo>
                  <a:lnTo>
                    <a:pt x="155" y="732"/>
                  </a:lnTo>
                  <a:lnTo>
                    <a:pt x="154" y="739"/>
                  </a:lnTo>
                  <a:lnTo>
                    <a:pt x="152" y="748"/>
                  </a:lnTo>
                  <a:lnTo>
                    <a:pt x="152" y="748"/>
                  </a:lnTo>
                  <a:lnTo>
                    <a:pt x="148" y="762"/>
                  </a:lnTo>
                  <a:lnTo>
                    <a:pt x="148" y="762"/>
                  </a:lnTo>
                  <a:lnTo>
                    <a:pt x="146" y="770"/>
                  </a:lnTo>
                  <a:lnTo>
                    <a:pt x="144" y="779"/>
                  </a:lnTo>
                  <a:lnTo>
                    <a:pt x="144" y="779"/>
                  </a:lnTo>
                  <a:lnTo>
                    <a:pt x="146" y="786"/>
                  </a:lnTo>
                  <a:lnTo>
                    <a:pt x="148" y="791"/>
                  </a:lnTo>
                  <a:lnTo>
                    <a:pt x="148" y="791"/>
                  </a:lnTo>
                  <a:lnTo>
                    <a:pt x="144" y="800"/>
                  </a:lnTo>
                  <a:lnTo>
                    <a:pt x="144" y="804"/>
                  </a:lnTo>
                  <a:lnTo>
                    <a:pt x="144" y="809"/>
                  </a:lnTo>
                  <a:lnTo>
                    <a:pt x="144" y="809"/>
                  </a:lnTo>
                  <a:lnTo>
                    <a:pt x="144" y="813"/>
                  </a:lnTo>
                  <a:lnTo>
                    <a:pt x="146" y="817"/>
                  </a:lnTo>
                  <a:lnTo>
                    <a:pt x="150" y="824"/>
                  </a:lnTo>
                  <a:lnTo>
                    <a:pt x="150" y="824"/>
                  </a:lnTo>
                  <a:lnTo>
                    <a:pt x="152" y="831"/>
                  </a:lnTo>
                  <a:lnTo>
                    <a:pt x="152" y="836"/>
                  </a:lnTo>
                  <a:lnTo>
                    <a:pt x="150" y="842"/>
                  </a:lnTo>
                  <a:lnTo>
                    <a:pt x="148" y="847"/>
                  </a:lnTo>
                  <a:lnTo>
                    <a:pt x="141" y="858"/>
                  </a:lnTo>
                  <a:lnTo>
                    <a:pt x="137" y="869"/>
                  </a:lnTo>
                  <a:lnTo>
                    <a:pt x="137" y="869"/>
                  </a:lnTo>
                  <a:lnTo>
                    <a:pt x="130" y="885"/>
                  </a:lnTo>
                  <a:lnTo>
                    <a:pt x="128" y="894"/>
                  </a:lnTo>
                  <a:lnTo>
                    <a:pt x="126" y="903"/>
                  </a:lnTo>
                  <a:lnTo>
                    <a:pt x="126" y="903"/>
                  </a:lnTo>
                  <a:lnTo>
                    <a:pt x="125" y="920"/>
                  </a:lnTo>
                  <a:lnTo>
                    <a:pt x="119" y="934"/>
                  </a:lnTo>
                  <a:lnTo>
                    <a:pt x="119" y="934"/>
                  </a:lnTo>
                  <a:lnTo>
                    <a:pt x="119" y="940"/>
                  </a:lnTo>
                  <a:lnTo>
                    <a:pt x="119" y="945"/>
                  </a:lnTo>
                  <a:lnTo>
                    <a:pt x="123" y="954"/>
                  </a:lnTo>
                  <a:lnTo>
                    <a:pt x="123" y="954"/>
                  </a:lnTo>
                  <a:lnTo>
                    <a:pt x="126" y="965"/>
                  </a:lnTo>
                  <a:lnTo>
                    <a:pt x="128" y="978"/>
                  </a:lnTo>
                  <a:lnTo>
                    <a:pt x="128" y="978"/>
                  </a:lnTo>
                  <a:lnTo>
                    <a:pt x="126" y="987"/>
                  </a:lnTo>
                  <a:lnTo>
                    <a:pt x="125" y="994"/>
                  </a:lnTo>
                  <a:lnTo>
                    <a:pt x="121" y="1003"/>
                  </a:lnTo>
                  <a:lnTo>
                    <a:pt x="121" y="1012"/>
                  </a:lnTo>
                  <a:lnTo>
                    <a:pt x="121" y="1012"/>
                  </a:lnTo>
                  <a:lnTo>
                    <a:pt x="121" y="1019"/>
                  </a:lnTo>
                  <a:lnTo>
                    <a:pt x="121" y="1025"/>
                  </a:lnTo>
                  <a:lnTo>
                    <a:pt x="121" y="1025"/>
                  </a:lnTo>
                  <a:lnTo>
                    <a:pt x="125" y="1030"/>
                  </a:lnTo>
                  <a:lnTo>
                    <a:pt x="128" y="1034"/>
                  </a:lnTo>
                  <a:lnTo>
                    <a:pt x="128" y="1034"/>
                  </a:lnTo>
                  <a:lnTo>
                    <a:pt x="130" y="1037"/>
                  </a:lnTo>
                  <a:lnTo>
                    <a:pt x="128" y="1045"/>
                  </a:lnTo>
                  <a:lnTo>
                    <a:pt x="128" y="1045"/>
                  </a:lnTo>
                  <a:lnTo>
                    <a:pt x="126" y="1064"/>
                  </a:lnTo>
                  <a:lnTo>
                    <a:pt x="126" y="1064"/>
                  </a:lnTo>
                  <a:lnTo>
                    <a:pt x="126" y="1073"/>
                  </a:lnTo>
                  <a:lnTo>
                    <a:pt x="126" y="1077"/>
                  </a:lnTo>
                  <a:lnTo>
                    <a:pt x="125" y="1081"/>
                  </a:lnTo>
                  <a:lnTo>
                    <a:pt x="125" y="1081"/>
                  </a:lnTo>
                  <a:lnTo>
                    <a:pt x="117" y="1088"/>
                  </a:lnTo>
                  <a:lnTo>
                    <a:pt x="116" y="1092"/>
                  </a:lnTo>
                  <a:lnTo>
                    <a:pt x="112" y="1097"/>
                  </a:lnTo>
                  <a:lnTo>
                    <a:pt x="112" y="1097"/>
                  </a:lnTo>
                  <a:lnTo>
                    <a:pt x="112" y="1106"/>
                  </a:lnTo>
                  <a:lnTo>
                    <a:pt x="116" y="1115"/>
                  </a:lnTo>
                  <a:lnTo>
                    <a:pt x="117" y="1124"/>
                  </a:lnTo>
                  <a:lnTo>
                    <a:pt x="117" y="1135"/>
                  </a:lnTo>
                  <a:lnTo>
                    <a:pt x="117" y="1135"/>
                  </a:lnTo>
                  <a:lnTo>
                    <a:pt x="116" y="1144"/>
                  </a:lnTo>
                  <a:lnTo>
                    <a:pt x="112" y="1153"/>
                  </a:lnTo>
                  <a:lnTo>
                    <a:pt x="108" y="1162"/>
                  </a:lnTo>
                  <a:lnTo>
                    <a:pt x="106" y="1173"/>
                  </a:lnTo>
                  <a:lnTo>
                    <a:pt x="106" y="1173"/>
                  </a:lnTo>
                  <a:lnTo>
                    <a:pt x="105" y="1195"/>
                  </a:lnTo>
                  <a:lnTo>
                    <a:pt x="106" y="1216"/>
                  </a:lnTo>
                  <a:lnTo>
                    <a:pt x="110" y="1238"/>
                  </a:lnTo>
                  <a:lnTo>
                    <a:pt x="116" y="1258"/>
                  </a:lnTo>
                  <a:lnTo>
                    <a:pt x="116" y="1258"/>
                  </a:lnTo>
                  <a:lnTo>
                    <a:pt x="123" y="1273"/>
                  </a:lnTo>
                  <a:lnTo>
                    <a:pt x="130" y="1287"/>
                  </a:lnTo>
                  <a:lnTo>
                    <a:pt x="141" y="1298"/>
                  </a:lnTo>
                  <a:lnTo>
                    <a:pt x="154" y="1309"/>
                  </a:lnTo>
                  <a:lnTo>
                    <a:pt x="154" y="1309"/>
                  </a:lnTo>
                  <a:lnTo>
                    <a:pt x="164" y="1316"/>
                  </a:lnTo>
                  <a:lnTo>
                    <a:pt x="179" y="1323"/>
                  </a:lnTo>
                  <a:lnTo>
                    <a:pt x="186" y="1325"/>
                  </a:lnTo>
                  <a:lnTo>
                    <a:pt x="192" y="1325"/>
                  </a:lnTo>
                  <a:lnTo>
                    <a:pt x="197" y="1321"/>
                  </a:lnTo>
                  <a:lnTo>
                    <a:pt x="199" y="1314"/>
                  </a:lnTo>
                  <a:lnTo>
                    <a:pt x="199" y="1314"/>
                  </a:lnTo>
                  <a:lnTo>
                    <a:pt x="199" y="1311"/>
                  </a:lnTo>
                  <a:lnTo>
                    <a:pt x="197" y="1305"/>
                  </a:lnTo>
                  <a:lnTo>
                    <a:pt x="192" y="1298"/>
                  </a:lnTo>
                  <a:lnTo>
                    <a:pt x="184" y="1289"/>
                  </a:lnTo>
                  <a:lnTo>
                    <a:pt x="179" y="1282"/>
                  </a:lnTo>
                  <a:lnTo>
                    <a:pt x="179" y="1282"/>
                  </a:lnTo>
                  <a:lnTo>
                    <a:pt x="177" y="1274"/>
                  </a:lnTo>
                  <a:lnTo>
                    <a:pt x="177" y="1265"/>
                  </a:lnTo>
                  <a:lnTo>
                    <a:pt x="177" y="1251"/>
                  </a:lnTo>
                  <a:lnTo>
                    <a:pt x="177" y="1251"/>
                  </a:lnTo>
                  <a:lnTo>
                    <a:pt x="177" y="1244"/>
                  </a:lnTo>
                  <a:lnTo>
                    <a:pt x="177" y="1236"/>
                  </a:lnTo>
                  <a:lnTo>
                    <a:pt x="177" y="1236"/>
                  </a:lnTo>
                  <a:lnTo>
                    <a:pt x="183" y="1231"/>
                  </a:lnTo>
                  <a:lnTo>
                    <a:pt x="188" y="1225"/>
                  </a:lnTo>
                  <a:lnTo>
                    <a:pt x="188" y="1225"/>
                  </a:lnTo>
                  <a:lnTo>
                    <a:pt x="186" y="1216"/>
                  </a:lnTo>
                  <a:lnTo>
                    <a:pt x="186" y="1215"/>
                  </a:lnTo>
                  <a:lnTo>
                    <a:pt x="188" y="1215"/>
                  </a:lnTo>
                  <a:lnTo>
                    <a:pt x="190" y="1215"/>
                  </a:lnTo>
                  <a:lnTo>
                    <a:pt x="190" y="1215"/>
                  </a:lnTo>
                  <a:lnTo>
                    <a:pt x="195" y="1220"/>
                  </a:lnTo>
                  <a:lnTo>
                    <a:pt x="197" y="1220"/>
                  </a:lnTo>
                  <a:lnTo>
                    <a:pt x="201" y="1216"/>
                  </a:lnTo>
                  <a:lnTo>
                    <a:pt x="201" y="1216"/>
                  </a:lnTo>
                  <a:lnTo>
                    <a:pt x="202" y="1211"/>
                  </a:lnTo>
                  <a:lnTo>
                    <a:pt x="202" y="1207"/>
                  </a:lnTo>
                  <a:lnTo>
                    <a:pt x="204" y="1197"/>
                  </a:lnTo>
                  <a:lnTo>
                    <a:pt x="204" y="1197"/>
                  </a:lnTo>
                  <a:lnTo>
                    <a:pt x="208" y="1191"/>
                  </a:lnTo>
                  <a:lnTo>
                    <a:pt x="213" y="1184"/>
                  </a:lnTo>
                  <a:lnTo>
                    <a:pt x="213" y="1184"/>
                  </a:lnTo>
                  <a:lnTo>
                    <a:pt x="215" y="1178"/>
                  </a:lnTo>
                  <a:lnTo>
                    <a:pt x="217" y="1175"/>
                  </a:lnTo>
                  <a:lnTo>
                    <a:pt x="221" y="1173"/>
                  </a:lnTo>
                  <a:lnTo>
                    <a:pt x="221" y="1173"/>
                  </a:lnTo>
                  <a:lnTo>
                    <a:pt x="226" y="1169"/>
                  </a:lnTo>
                  <a:lnTo>
                    <a:pt x="231" y="1164"/>
                  </a:lnTo>
                  <a:lnTo>
                    <a:pt x="231" y="1164"/>
                  </a:lnTo>
                  <a:lnTo>
                    <a:pt x="231" y="1160"/>
                  </a:lnTo>
                  <a:lnTo>
                    <a:pt x="231" y="1157"/>
                  </a:lnTo>
                  <a:lnTo>
                    <a:pt x="228" y="1148"/>
                  </a:lnTo>
                  <a:lnTo>
                    <a:pt x="222" y="1140"/>
                  </a:lnTo>
                  <a:lnTo>
                    <a:pt x="217" y="1135"/>
                  </a:lnTo>
                  <a:lnTo>
                    <a:pt x="217" y="1135"/>
                  </a:lnTo>
                  <a:lnTo>
                    <a:pt x="211" y="1128"/>
                  </a:lnTo>
                  <a:lnTo>
                    <a:pt x="211" y="1121"/>
                  </a:lnTo>
                  <a:lnTo>
                    <a:pt x="213" y="1113"/>
                  </a:lnTo>
                  <a:lnTo>
                    <a:pt x="217" y="1106"/>
                  </a:lnTo>
                  <a:lnTo>
                    <a:pt x="217" y="1106"/>
                  </a:lnTo>
                  <a:lnTo>
                    <a:pt x="222" y="1102"/>
                  </a:lnTo>
                  <a:lnTo>
                    <a:pt x="230" y="1099"/>
                  </a:lnTo>
                  <a:lnTo>
                    <a:pt x="235" y="1095"/>
                  </a:lnTo>
                  <a:lnTo>
                    <a:pt x="239" y="1093"/>
                  </a:lnTo>
                  <a:lnTo>
                    <a:pt x="239" y="1090"/>
                  </a:lnTo>
                  <a:lnTo>
                    <a:pt x="239" y="1090"/>
                  </a:lnTo>
                  <a:lnTo>
                    <a:pt x="240" y="1081"/>
                  </a:lnTo>
                  <a:lnTo>
                    <a:pt x="239" y="1072"/>
                  </a:lnTo>
                  <a:lnTo>
                    <a:pt x="239" y="1072"/>
                  </a:lnTo>
                  <a:lnTo>
                    <a:pt x="239" y="1068"/>
                  </a:lnTo>
                  <a:lnTo>
                    <a:pt x="240" y="1066"/>
                  </a:lnTo>
                  <a:lnTo>
                    <a:pt x="244" y="1061"/>
                  </a:lnTo>
                  <a:lnTo>
                    <a:pt x="244" y="1061"/>
                  </a:lnTo>
                  <a:lnTo>
                    <a:pt x="246" y="1057"/>
                  </a:lnTo>
                  <a:lnTo>
                    <a:pt x="246" y="1055"/>
                  </a:lnTo>
                  <a:lnTo>
                    <a:pt x="244" y="1054"/>
                  </a:lnTo>
                  <a:lnTo>
                    <a:pt x="246" y="1050"/>
                  </a:lnTo>
                  <a:lnTo>
                    <a:pt x="246" y="1050"/>
                  </a:lnTo>
                  <a:lnTo>
                    <a:pt x="248" y="1050"/>
                  </a:lnTo>
                  <a:lnTo>
                    <a:pt x="253" y="1050"/>
                  </a:lnTo>
                  <a:lnTo>
                    <a:pt x="257" y="1050"/>
                  </a:lnTo>
                  <a:lnTo>
                    <a:pt x="259" y="1048"/>
                  </a:lnTo>
                  <a:lnTo>
                    <a:pt x="259" y="1048"/>
                  </a:lnTo>
                  <a:lnTo>
                    <a:pt x="260" y="1046"/>
                  </a:lnTo>
                  <a:lnTo>
                    <a:pt x="259" y="1046"/>
                  </a:lnTo>
                  <a:lnTo>
                    <a:pt x="255" y="1043"/>
                  </a:lnTo>
                  <a:lnTo>
                    <a:pt x="249" y="1041"/>
                  </a:lnTo>
                  <a:lnTo>
                    <a:pt x="246" y="1037"/>
                  </a:lnTo>
                  <a:lnTo>
                    <a:pt x="246" y="1037"/>
                  </a:lnTo>
                  <a:lnTo>
                    <a:pt x="244" y="1032"/>
                  </a:lnTo>
                  <a:lnTo>
                    <a:pt x="244" y="1026"/>
                  </a:lnTo>
                  <a:lnTo>
                    <a:pt x="246" y="1023"/>
                  </a:lnTo>
                  <a:lnTo>
                    <a:pt x="249" y="1017"/>
                  </a:lnTo>
                  <a:lnTo>
                    <a:pt x="249" y="1017"/>
                  </a:lnTo>
                  <a:lnTo>
                    <a:pt x="253" y="1016"/>
                  </a:lnTo>
                  <a:lnTo>
                    <a:pt x="257" y="1016"/>
                  </a:lnTo>
                  <a:lnTo>
                    <a:pt x="266" y="1016"/>
                  </a:lnTo>
                  <a:lnTo>
                    <a:pt x="266" y="1016"/>
                  </a:lnTo>
                  <a:lnTo>
                    <a:pt x="271" y="1014"/>
                  </a:lnTo>
                  <a:lnTo>
                    <a:pt x="275" y="1012"/>
                  </a:lnTo>
                  <a:lnTo>
                    <a:pt x="282" y="1005"/>
                  </a:lnTo>
                  <a:lnTo>
                    <a:pt x="287" y="994"/>
                  </a:lnTo>
                  <a:lnTo>
                    <a:pt x="287" y="990"/>
                  </a:lnTo>
                  <a:lnTo>
                    <a:pt x="286" y="985"/>
                  </a:lnTo>
                  <a:lnTo>
                    <a:pt x="286" y="985"/>
                  </a:lnTo>
                  <a:lnTo>
                    <a:pt x="284" y="981"/>
                  </a:lnTo>
                  <a:lnTo>
                    <a:pt x="280" y="978"/>
                  </a:lnTo>
                  <a:lnTo>
                    <a:pt x="280" y="978"/>
                  </a:lnTo>
                  <a:lnTo>
                    <a:pt x="278" y="972"/>
                  </a:lnTo>
                  <a:lnTo>
                    <a:pt x="278" y="970"/>
                  </a:lnTo>
                  <a:lnTo>
                    <a:pt x="280" y="970"/>
                  </a:lnTo>
                  <a:lnTo>
                    <a:pt x="291" y="970"/>
                  </a:lnTo>
                  <a:lnTo>
                    <a:pt x="291" y="970"/>
                  </a:lnTo>
                  <a:lnTo>
                    <a:pt x="298" y="969"/>
                  </a:lnTo>
                  <a:lnTo>
                    <a:pt x="306" y="965"/>
                  </a:lnTo>
                  <a:lnTo>
                    <a:pt x="313" y="963"/>
                  </a:lnTo>
                  <a:lnTo>
                    <a:pt x="320" y="959"/>
                  </a:lnTo>
                  <a:lnTo>
                    <a:pt x="320" y="959"/>
                  </a:lnTo>
                  <a:lnTo>
                    <a:pt x="333" y="959"/>
                  </a:lnTo>
                  <a:lnTo>
                    <a:pt x="338" y="959"/>
                  </a:lnTo>
                  <a:lnTo>
                    <a:pt x="345" y="958"/>
                  </a:lnTo>
                  <a:lnTo>
                    <a:pt x="345" y="958"/>
                  </a:lnTo>
                  <a:lnTo>
                    <a:pt x="349" y="954"/>
                  </a:lnTo>
                  <a:lnTo>
                    <a:pt x="353" y="949"/>
                  </a:lnTo>
                  <a:lnTo>
                    <a:pt x="360" y="940"/>
                  </a:lnTo>
                  <a:lnTo>
                    <a:pt x="360" y="940"/>
                  </a:lnTo>
                  <a:lnTo>
                    <a:pt x="365" y="932"/>
                  </a:lnTo>
                  <a:lnTo>
                    <a:pt x="365" y="927"/>
                  </a:lnTo>
                  <a:lnTo>
                    <a:pt x="365" y="923"/>
                  </a:lnTo>
                  <a:lnTo>
                    <a:pt x="365" y="923"/>
                  </a:lnTo>
                  <a:lnTo>
                    <a:pt x="364" y="920"/>
                  </a:lnTo>
                  <a:lnTo>
                    <a:pt x="360" y="916"/>
                  </a:lnTo>
                  <a:lnTo>
                    <a:pt x="356" y="914"/>
                  </a:lnTo>
                  <a:lnTo>
                    <a:pt x="354" y="911"/>
                  </a:lnTo>
                  <a:lnTo>
                    <a:pt x="354" y="911"/>
                  </a:lnTo>
                  <a:lnTo>
                    <a:pt x="353" y="907"/>
                  </a:lnTo>
                  <a:lnTo>
                    <a:pt x="354" y="903"/>
                  </a:lnTo>
                  <a:lnTo>
                    <a:pt x="356" y="900"/>
                  </a:lnTo>
                  <a:lnTo>
                    <a:pt x="356" y="896"/>
                  </a:lnTo>
                  <a:lnTo>
                    <a:pt x="356" y="896"/>
                  </a:lnTo>
                  <a:lnTo>
                    <a:pt x="356" y="893"/>
                  </a:lnTo>
                  <a:lnTo>
                    <a:pt x="353" y="891"/>
                  </a:lnTo>
                  <a:lnTo>
                    <a:pt x="349" y="887"/>
                  </a:lnTo>
                  <a:lnTo>
                    <a:pt x="342" y="885"/>
                  </a:lnTo>
                  <a:lnTo>
                    <a:pt x="338" y="880"/>
                  </a:lnTo>
                  <a:lnTo>
                    <a:pt x="338" y="880"/>
                  </a:lnTo>
                  <a:lnTo>
                    <a:pt x="335" y="874"/>
                  </a:lnTo>
                  <a:lnTo>
                    <a:pt x="333" y="869"/>
                  </a:lnTo>
                  <a:lnTo>
                    <a:pt x="331" y="856"/>
                  </a:lnTo>
                  <a:lnTo>
                    <a:pt x="331" y="856"/>
                  </a:lnTo>
                  <a:lnTo>
                    <a:pt x="333" y="851"/>
                  </a:lnTo>
                  <a:lnTo>
                    <a:pt x="336" y="847"/>
                  </a:lnTo>
                  <a:lnTo>
                    <a:pt x="340" y="849"/>
                  </a:lnTo>
                  <a:lnTo>
                    <a:pt x="345" y="855"/>
                  </a:lnTo>
                  <a:lnTo>
                    <a:pt x="345" y="855"/>
                  </a:lnTo>
                  <a:lnTo>
                    <a:pt x="347" y="860"/>
                  </a:lnTo>
                  <a:lnTo>
                    <a:pt x="349" y="867"/>
                  </a:lnTo>
                  <a:lnTo>
                    <a:pt x="353" y="873"/>
                  </a:lnTo>
                  <a:lnTo>
                    <a:pt x="354" y="878"/>
                  </a:lnTo>
                  <a:lnTo>
                    <a:pt x="354" y="878"/>
                  </a:lnTo>
                  <a:lnTo>
                    <a:pt x="360" y="883"/>
                  </a:lnTo>
                  <a:lnTo>
                    <a:pt x="364" y="885"/>
                  </a:lnTo>
                  <a:lnTo>
                    <a:pt x="369" y="885"/>
                  </a:lnTo>
                  <a:lnTo>
                    <a:pt x="374" y="885"/>
                  </a:lnTo>
                  <a:lnTo>
                    <a:pt x="374" y="885"/>
                  </a:lnTo>
                  <a:lnTo>
                    <a:pt x="382" y="883"/>
                  </a:lnTo>
                  <a:lnTo>
                    <a:pt x="387" y="883"/>
                  </a:lnTo>
                  <a:lnTo>
                    <a:pt x="387" y="883"/>
                  </a:lnTo>
                  <a:lnTo>
                    <a:pt x="392" y="883"/>
                  </a:lnTo>
                  <a:lnTo>
                    <a:pt x="400" y="883"/>
                  </a:lnTo>
                  <a:lnTo>
                    <a:pt x="400" y="883"/>
                  </a:lnTo>
                  <a:lnTo>
                    <a:pt x="403" y="882"/>
                  </a:lnTo>
                  <a:lnTo>
                    <a:pt x="409" y="874"/>
                  </a:lnTo>
                  <a:lnTo>
                    <a:pt x="421" y="856"/>
                  </a:lnTo>
                  <a:lnTo>
                    <a:pt x="421" y="856"/>
                  </a:lnTo>
                  <a:lnTo>
                    <a:pt x="429" y="842"/>
                  </a:lnTo>
                  <a:lnTo>
                    <a:pt x="429" y="842"/>
                  </a:lnTo>
                  <a:lnTo>
                    <a:pt x="429" y="838"/>
                  </a:lnTo>
                  <a:lnTo>
                    <a:pt x="429" y="836"/>
                  </a:lnTo>
                  <a:lnTo>
                    <a:pt x="427" y="835"/>
                  </a:lnTo>
                  <a:lnTo>
                    <a:pt x="427" y="831"/>
                  </a:lnTo>
                  <a:lnTo>
                    <a:pt x="427" y="831"/>
                  </a:lnTo>
                  <a:lnTo>
                    <a:pt x="429" y="827"/>
                  </a:lnTo>
                  <a:lnTo>
                    <a:pt x="432" y="824"/>
                  </a:lnTo>
                  <a:lnTo>
                    <a:pt x="438" y="818"/>
                  </a:lnTo>
                  <a:lnTo>
                    <a:pt x="438" y="818"/>
                  </a:lnTo>
                  <a:lnTo>
                    <a:pt x="443" y="809"/>
                  </a:lnTo>
                  <a:lnTo>
                    <a:pt x="450" y="802"/>
                  </a:lnTo>
                  <a:lnTo>
                    <a:pt x="450" y="802"/>
                  </a:lnTo>
                  <a:lnTo>
                    <a:pt x="456" y="800"/>
                  </a:lnTo>
                  <a:lnTo>
                    <a:pt x="461" y="800"/>
                  </a:lnTo>
                  <a:lnTo>
                    <a:pt x="461" y="800"/>
                  </a:lnTo>
                  <a:lnTo>
                    <a:pt x="463" y="797"/>
                  </a:lnTo>
                  <a:lnTo>
                    <a:pt x="465" y="793"/>
                  </a:lnTo>
                  <a:lnTo>
                    <a:pt x="468" y="786"/>
                  </a:lnTo>
                  <a:lnTo>
                    <a:pt x="468" y="786"/>
                  </a:lnTo>
                  <a:lnTo>
                    <a:pt x="474" y="775"/>
                  </a:lnTo>
                  <a:lnTo>
                    <a:pt x="481" y="768"/>
                  </a:lnTo>
                  <a:lnTo>
                    <a:pt x="481" y="768"/>
                  </a:lnTo>
                  <a:lnTo>
                    <a:pt x="487" y="760"/>
                  </a:lnTo>
                  <a:lnTo>
                    <a:pt x="488" y="753"/>
                  </a:lnTo>
                  <a:lnTo>
                    <a:pt x="490" y="746"/>
                  </a:lnTo>
                  <a:lnTo>
                    <a:pt x="488" y="739"/>
                  </a:lnTo>
                  <a:lnTo>
                    <a:pt x="485" y="722"/>
                  </a:lnTo>
                  <a:lnTo>
                    <a:pt x="485" y="715"/>
                  </a:lnTo>
                  <a:lnTo>
                    <a:pt x="485" y="706"/>
                  </a:lnTo>
                  <a:lnTo>
                    <a:pt x="485" y="706"/>
                  </a:lnTo>
                  <a:lnTo>
                    <a:pt x="488" y="697"/>
                  </a:lnTo>
                  <a:lnTo>
                    <a:pt x="496" y="690"/>
                  </a:lnTo>
                  <a:lnTo>
                    <a:pt x="510" y="679"/>
                  </a:lnTo>
                  <a:lnTo>
                    <a:pt x="510" y="679"/>
                  </a:lnTo>
                  <a:lnTo>
                    <a:pt x="530" y="666"/>
                  </a:lnTo>
                  <a:lnTo>
                    <a:pt x="530" y="666"/>
                  </a:lnTo>
                  <a:lnTo>
                    <a:pt x="541" y="657"/>
                  </a:lnTo>
                  <a:lnTo>
                    <a:pt x="541" y="657"/>
                  </a:lnTo>
                  <a:lnTo>
                    <a:pt x="559" y="648"/>
                  </a:lnTo>
                  <a:lnTo>
                    <a:pt x="579" y="641"/>
                  </a:lnTo>
                  <a:lnTo>
                    <a:pt x="579" y="641"/>
                  </a:lnTo>
                  <a:lnTo>
                    <a:pt x="592" y="636"/>
                  </a:lnTo>
                  <a:lnTo>
                    <a:pt x="597" y="632"/>
                  </a:lnTo>
                  <a:lnTo>
                    <a:pt x="599" y="625"/>
                  </a:lnTo>
                  <a:lnTo>
                    <a:pt x="599" y="625"/>
                  </a:lnTo>
                  <a:lnTo>
                    <a:pt x="601" y="618"/>
                  </a:lnTo>
                  <a:lnTo>
                    <a:pt x="601" y="608"/>
                  </a:lnTo>
                  <a:lnTo>
                    <a:pt x="601" y="608"/>
                  </a:lnTo>
                  <a:lnTo>
                    <a:pt x="604" y="603"/>
                  </a:lnTo>
                  <a:lnTo>
                    <a:pt x="608" y="596"/>
                  </a:lnTo>
                  <a:lnTo>
                    <a:pt x="608" y="596"/>
                  </a:lnTo>
                  <a:lnTo>
                    <a:pt x="617" y="587"/>
                  </a:lnTo>
                  <a:lnTo>
                    <a:pt x="624" y="578"/>
                  </a:lnTo>
                  <a:lnTo>
                    <a:pt x="624" y="578"/>
                  </a:lnTo>
                  <a:lnTo>
                    <a:pt x="626" y="572"/>
                  </a:lnTo>
                  <a:lnTo>
                    <a:pt x="626" y="567"/>
                  </a:lnTo>
                  <a:lnTo>
                    <a:pt x="624" y="556"/>
                  </a:lnTo>
                  <a:lnTo>
                    <a:pt x="624" y="556"/>
                  </a:lnTo>
                  <a:lnTo>
                    <a:pt x="626" y="551"/>
                  </a:lnTo>
                  <a:lnTo>
                    <a:pt x="628" y="547"/>
                  </a:lnTo>
                  <a:lnTo>
                    <a:pt x="631" y="538"/>
                  </a:lnTo>
                  <a:lnTo>
                    <a:pt x="631" y="538"/>
                  </a:lnTo>
                  <a:lnTo>
                    <a:pt x="633" y="532"/>
                  </a:lnTo>
                  <a:lnTo>
                    <a:pt x="635" y="525"/>
                  </a:lnTo>
                  <a:lnTo>
                    <a:pt x="635" y="513"/>
                  </a:lnTo>
                  <a:lnTo>
                    <a:pt x="635" y="513"/>
                  </a:lnTo>
                  <a:lnTo>
                    <a:pt x="631" y="496"/>
                  </a:lnTo>
                  <a:lnTo>
                    <a:pt x="630" y="489"/>
                  </a:lnTo>
                  <a:lnTo>
                    <a:pt x="628" y="480"/>
                  </a:lnTo>
                  <a:lnTo>
                    <a:pt x="628" y="480"/>
                  </a:lnTo>
                  <a:lnTo>
                    <a:pt x="628" y="473"/>
                  </a:lnTo>
                  <a:lnTo>
                    <a:pt x="630" y="464"/>
                  </a:lnTo>
                  <a:lnTo>
                    <a:pt x="630" y="464"/>
                  </a:lnTo>
                  <a:lnTo>
                    <a:pt x="635" y="455"/>
                  </a:lnTo>
                  <a:lnTo>
                    <a:pt x="639" y="449"/>
                  </a:lnTo>
                  <a:lnTo>
                    <a:pt x="642" y="447"/>
                  </a:lnTo>
                  <a:lnTo>
                    <a:pt x="642" y="447"/>
                  </a:lnTo>
                  <a:lnTo>
                    <a:pt x="649" y="446"/>
                  </a:lnTo>
                  <a:lnTo>
                    <a:pt x="653" y="446"/>
                  </a:lnTo>
                  <a:lnTo>
                    <a:pt x="655" y="444"/>
                  </a:lnTo>
                  <a:lnTo>
                    <a:pt x="655" y="444"/>
                  </a:lnTo>
                  <a:lnTo>
                    <a:pt x="660" y="438"/>
                  </a:lnTo>
                  <a:lnTo>
                    <a:pt x="664" y="431"/>
                  </a:lnTo>
                  <a:lnTo>
                    <a:pt x="669" y="418"/>
                  </a:lnTo>
                  <a:lnTo>
                    <a:pt x="669" y="418"/>
                  </a:lnTo>
                  <a:lnTo>
                    <a:pt x="671" y="411"/>
                  </a:lnTo>
                  <a:lnTo>
                    <a:pt x="675" y="406"/>
                  </a:lnTo>
                  <a:lnTo>
                    <a:pt x="675" y="406"/>
                  </a:lnTo>
                  <a:lnTo>
                    <a:pt x="680" y="400"/>
                  </a:lnTo>
                  <a:lnTo>
                    <a:pt x="686" y="397"/>
                  </a:lnTo>
                  <a:lnTo>
                    <a:pt x="686" y="397"/>
                  </a:lnTo>
                  <a:lnTo>
                    <a:pt x="693" y="390"/>
                  </a:lnTo>
                  <a:lnTo>
                    <a:pt x="697" y="380"/>
                  </a:lnTo>
                  <a:lnTo>
                    <a:pt x="697" y="380"/>
                  </a:lnTo>
                  <a:lnTo>
                    <a:pt x="700" y="371"/>
                  </a:lnTo>
                  <a:lnTo>
                    <a:pt x="704" y="362"/>
                  </a:lnTo>
                  <a:lnTo>
                    <a:pt x="704" y="352"/>
                  </a:lnTo>
                  <a:lnTo>
                    <a:pt x="702" y="342"/>
                  </a:lnTo>
                  <a:lnTo>
                    <a:pt x="702" y="3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800"/>
            </a:p>
          </p:txBody>
        </p:sp>
        <p:sp>
          <p:nvSpPr>
            <p:cNvPr id="17" name="Freeform 11">
              <a:hlinkHover r:id="" action="ppaction://noaction"/>
            </p:cNvPr>
            <p:cNvSpPr>
              <a:spLocks noEditPoints="1"/>
            </p:cNvSpPr>
            <p:nvPr userDrawn="1"/>
          </p:nvSpPr>
          <p:spPr bwMode="auto">
            <a:xfrm>
              <a:off x="5061646" y="629072"/>
              <a:ext cx="3795713" cy="3197225"/>
            </a:xfrm>
            <a:custGeom>
              <a:avLst/>
              <a:gdLst>
                <a:gd name="T0" fmla="*/ 1671 w 2391"/>
                <a:gd name="T1" fmla="*/ 222 h 2014"/>
                <a:gd name="T2" fmla="*/ 990 w 2391"/>
                <a:gd name="T3" fmla="*/ 72 h 2014"/>
                <a:gd name="T4" fmla="*/ 1090 w 2391"/>
                <a:gd name="T5" fmla="*/ 89 h 2014"/>
                <a:gd name="T6" fmla="*/ 2255 w 2391"/>
                <a:gd name="T7" fmla="*/ 311 h 2014"/>
                <a:gd name="T8" fmla="*/ 1558 w 2391"/>
                <a:gd name="T9" fmla="*/ 1198 h 2014"/>
                <a:gd name="T10" fmla="*/ 1705 w 2391"/>
                <a:gd name="T11" fmla="*/ 1013 h 2014"/>
                <a:gd name="T12" fmla="*/ 1687 w 2391"/>
                <a:gd name="T13" fmla="*/ 925 h 2014"/>
                <a:gd name="T14" fmla="*/ 1681 w 2391"/>
                <a:gd name="T15" fmla="*/ 762 h 2014"/>
                <a:gd name="T16" fmla="*/ 1504 w 2391"/>
                <a:gd name="T17" fmla="*/ 1230 h 2014"/>
                <a:gd name="T18" fmla="*/ 1560 w 2391"/>
                <a:gd name="T19" fmla="*/ 1172 h 2014"/>
                <a:gd name="T20" fmla="*/ 1631 w 2391"/>
                <a:gd name="T21" fmla="*/ 1181 h 2014"/>
                <a:gd name="T22" fmla="*/ 1640 w 2391"/>
                <a:gd name="T23" fmla="*/ 1095 h 2014"/>
                <a:gd name="T24" fmla="*/ 1117 w 2391"/>
                <a:gd name="T25" fmla="*/ 1900 h 2014"/>
                <a:gd name="T26" fmla="*/ 1057 w 2391"/>
                <a:gd name="T27" fmla="*/ 1894 h 2014"/>
                <a:gd name="T28" fmla="*/ 758 w 2391"/>
                <a:gd name="T29" fmla="*/ 1732 h 2014"/>
                <a:gd name="T30" fmla="*/ 1423 w 2391"/>
                <a:gd name="T31" fmla="*/ 1690 h 2014"/>
                <a:gd name="T32" fmla="*/ 1432 w 2391"/>
                <a:gd name="T33" fmla="*/ 1692 h 2014"/>
                <a:gd name="T34" fmla="*/ 1196 w 2391"/>
                <a:gd name="T35" fmla="*/ 1902 h 2014"/>
                <a:gd name="T36" fmla="*/ 1303 w 2391"/>
                <a:gd name="T37" fmla="*/ 1813 h 2014"/>
                <a:gd name="T38" fmla="*/ 1236 w 2391"/>
                <a:gd name="T39" fmla="*/ 1802 h 2014"/>
                <a:gd name="T40" fmla="*/ 1202 w 2391"/>
                <a:gd name="T41" fmla="*/ 1970 h 2014"/>
                <a:gd name="T42" fmla="*/ 1236 w 2391"/>
                <a:gd name="T43" fmla="*/ 2005 h 2014"/>
                <a:gd name="T44" fmla="*/ 2342 w 2391"/>
                <a:gd name="T45" fmla="*/ 431 h 2014"/>
                <a:gd name="T46" fmla="*/ 1929 w 2391"/>
                <a:gd name="T47" fmla="*/ 324 h 2014"/>
                <a:gd name="T48" fmla="*/ 1685 w 2391"/>
                <a:gd name="T49" fmla="*/ 268 h 2014"/>
                <a:gd name="T50" fmla="*/ 1564 w 2391"/>
                <a:gd name="T51" fmla="*/ 298 h 2014"/>
                <a:gd name="T52" fmla="*/ 1453 w 2391"/>
                <a:gd name="T53" fmla="*/ 277 h 2014"/>
                <a:gd name="T54" fmla="*/ 1356 w 2391"/>
                <a:gd name="T55" fmla="*/ 253 h 2014"/>
                <a:gd name="T56" fmla="*/ 1186 w 2391"/>
                <a:gd name="T57" fmla="*/ 237 h 2014"/>
                <a:gd name="T58" fmla="*/ 1243 w 2391"/>
                <a:gd name="T59" fmla="*/ 161 h 2014"/>
                <a:gd name="T60" fmla="*/ 1061 w 2391"/>
                <a:gd name="T61" fmla="*/ 148 h 2014"/>
                <a:gd name="T62" fmla="*/ 842 w 2391"/>
                <a:gd name="T63" fmla="*/ 184 h 2014"/>
                <a:gd name="T64" fmla="*/ 791 w 2391"/>
                <a:gd name="T65" fmla="*/ 289 h 2014"/>
                <a:gd name="T66" fmla="*/ 751 w 2391"/>
                <a:gd name="T67" fmla="*/ 279 h 2014"/>
                <a:gd name="T68" fmla="*/ 664 w 2391"/>
                <a:gd name="T69" fmla="*/ 311 h 2014"/>
                <a:gd name="T70" fmla="*/ 713 w 2391"/>
                <a:gd name="T71" fmla="*/ 418 h 2014"/>
                <a:gd name="T72" fmla="*/ 628 w 2391"/>
                <a:gd name="T73" fmla="*/ 409 h 2014"/>
                <a:gd name="T74" fmla="*/ 541 w 2391"/>
                <a:gd name="T75" fmla="*/ 304 h 2014"/>
                <a:gd name="T76" fmla="*/ 451 w 2391"/>
                <a:gd name="T77" fmla="*/ 633 h 2014"/>
                <a:gd name="T78" fmla="*/ 490 w 2391"/>
                <a:gd name="T79" fmla="*/ 738 h 2014"/>
                <a:gd name="T80" fmla="*/ 309 w 2391"/>
                <a:gd name="T81" fmla="*/ 801 h 2014"/>
                <a:gd name="T82" fmla="*/ 293 w 2391"/>
                <a:gd name="T83" fmla="*/ 1044 h 2014"/>
                <a:gd name="T84" fmla="*/ 396 w 2391"/>
                <a:gd name="T85" fmla="*/ 1214 h 2014"/>
                <a:gd name="T86" fmla="*/ 23 w 2391"/>
                <a:gd name="T87" fmla="*/ 1239 h 2014"/>
                <a:gd name="T88" fmla="*/ 143 w 2391"/>
                <a:gd name="T89" fmla="*/ 1496 h 2014"/>
                <a:gd name="T90" fmla="*/ 313 w 2391"/>
                <a:gd name="T91" fmla="*/ 1542 h 2014"/>
                <a:gd name="T92" fmla="*/ 304 w 2391"/>
                <a:gd name="T93" fmla="*/ 1388 h 2014"/>
                <a:gd name="T94" fmla="*/ 384 w 2391"/>
                <a:gd name="T95" fmla="*/ 1343 h 2014"/>
                <a:gd name="T96" fmla="*/ 590 w 2391"/>
                <a:gd name="T97" fmla="*/ 1460 h 2014"/>
                <a:gd name="T98" fmla="*/ 728 w 2391"/>
                <a:gd name="T99" fmla="*/ 1637 h 2014"/>
                <a:gd name="T100" fmla="*/ 894 w 2391"/>
                <a:gd name="T101" fmla="*/ 1429 h 2014"/>
                <a:gd name="T102" fmla="*/ 1010 w 2391"/>
                <a:gd name="T103" fmla="*/ 1589 h 2014"/>
                <a:gd name="T104" fmla="*/ 1064 w 2391"/>
                <a:gd name="T105" fmla="*/ 1722 h 2014"/>
                <a:gd name="T106" fmla="*/ 1171 w 2391"/>
                <a:gd name="T107" fmla="*/ 1552 h 2014"/>
                <a:gd name="T108" fmla="*/ 1352 w 2391"/>
                <a:gd name="T109" fmla="*/ 1315 h 2014"/>
                <a:gd name="T110" fmla="*/ 1325 w 2391"/>
                <a:gd name="T111" fmla="*/ 1116 h 2014"/>
                <a:gd name="T112" fmla="*/ 1446 w 2391"/>
                <a:gd name="T113" fmla="*/ 1156 h 2014"/>
                <a:gd name="T114" fmla="*/ 1593 w 2391"/>
                <a:gd name="T115" fmla="*/ 963 h 2014"/>
                <a:gd name="T116" fmla="*/ 1643 w 2391"/>
                <a:gd name="T117" fmla="*/ 668 h 2014"/>
                <a:gd name="T118" fmla="*/ 1937 w 2391"/>
                <a:gd name="T119" fmla="*/ 570 h 2014"/>
                <a:gd name="T120" fmla="*/ 1888 w 2391"/>
                <a:gd name="T121" fmla="*/ 796 h 2014"/>
                <a:gd name="T122" fmla="*/ 2033 w 2391"/>
                <a:gd name="T123" fmla="*/ 606 h 2014"/>
                <a:gd name="T124" fmla="*/ 2244 w 2391"/>
                <a:gd name="T125" fmla="*/ 481 h 2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91" h="2014">
                  <a:moveTo>
                    <a:pt x="1605" y="168"/>
                  </a:moveTo>
                  <a:lnTo>
                    <a:pt x="1605" y="168"/>
                  </a:lnTo>
                  <a:lnTo>
                    <a:pt x="1615" y="163"/>
                  </a:lnTo>
                  <a:lnTo>
                    <a:pt x="1620" y="161"/>
                  </a:lnTo>
                  <a:lnTo>
                    <a:pt x="1627" y="161"/>
                  </a:lnTo>
                  <a:lnTo>
                    <a:pt x="1627" y="161"/>
                  </a:lnTo>
                  <a:lnTo>
                    <a:pt x="1634" y="163"/>
                  </a:lnTo>
                  <a:lnTo>
                    <a:pt x="1636" y="165"/>
                  </a:lnTo>
                  <a:lnTo>
                    <a:pt x="1640" y="168"/>
                  </a:lnTo>
                  <a:lnTo>
                    <a:pt x="1640" y="168"/>
                  </a:lnTo>
                  <a:lnTo>
                    <a:pt x="1642" y="175"/>
                  </a:lnTo>
                  <a:lnTo>
                    <a:pt x="1643" y="183"/>
                  </a:lnTo>
                  <a:lnTo>
                    <a:pt x="1643" y="183"/>
                  </a:lnTo>
                  <a:lnTo>
                    <a:pt x="1647" y="192"/>
                  </a:lnTo>
                  <a:lnTo>
                    <a:pt x="1647" y="197"/>
                  </a:lnTo>
                  <a:lnTo>
                    <a:pt x="1647" y="201"/>
                  </a:lnTo>
                  <a:lnTo>
                    <a:pt x="1647" y="201"/>
                  </a:lnTo>
                  <a:lnTo>
                    <a:pt x="1643" y="208"/>
                  </a:lnTo>
                  <a:lnTo>
                    <a:pt x="1640" y="212"/>
                  </a:lnTo>
                  <a:lnTo>
                    <a:pt x="1634" y="213"/>
                  </a:lnTo>
                  <a:lnTo>
                    <a:pt x="1629" y="213"/>
                  </a:lnTo>
                  <a:lnTo>
                    <a:pt x="1624" y="213"/>
                  </a:lnTo>
                  <a:lnTo>
                    <a:pt x="1618" y="210"/>
                  </a:lnTo>
                  <a:lnTo>
                    <a:pt x="1607" y="204"/>
                  </a:lnTo>
                  <a:lnTo>
                    <a:pt x="1607" y="204"/>
                  </a:lnTo>
                  <a:lnTo>
                    <a:pt x="1600" y="195"/>
                  </a:lnTo>
                  <a:lnTo>
                    <a:pt x="1598" y="192"/>
                  </a:lnTo>
                  <a:lnTo>
                    <a:pt x="1596" y="188"/>
                  </a:lnTo>
                  <a:lnTo>
                    <a:pt x="1596" y="183"/>
                  </a:lnTo>
                  <a:lnTo>
                    <a:pt x="1598" y="179"/>
                  </a:lnTo>
                  <a:lnTo>
                    <a:pt x="1602" y="174"/>
                  </a:lnTo>
                  <a:lnTo>
                    <a:pt x="1605" y="168"/>
                  </a:lnTo>
                  <a:lnTo>
                    <a:pt x="1605" y="168"/>
                  </a:lnTo>
                  <a:close/>
                  <a:moveTo>
                    <a:pt x="1687" y="251"/>
                  </a:moveTo>
                  <a:lnTo>
                    <a:pt x="1687" y="251"/>
                  </a:lnTo>
                  <a:lnTo>
                    <a:pt x="1692" y="250"/>
                  </a:lnTo>
                  <a:lnTo>
                    <a:pt x="1696" y="244"/>
                  </a:lnTo>
                  <a:lnTo>
                    <a:pt x="1698" y="237"/>
                  </a:lnTo>
                  <a:lnTo>
                    <a:pt x="1696" y="232"/>
                  </a:lnTo>
                  <a:lnTo>
                    <a:pt x="1696" y="232"/>
                  </a:lnTo>
                  <a:lnTo>
                    <a:pt x="1692" y="228"/>
                  </a:lnTo>
                  <a:lnTo>
                    <a:pt x="1685" y="224"/>
                  </a:lnTo>
                  <a:lnTo>
                    <a:pt x="1678" y="222"/>
                  </a:lnTo>
                  <a:lnTo>
                    <a:pt x="1671" y="222"/>
                  </a:lnTo>
                  <a:lnTo>
                    <a:pt x="1671" y="222"/>
                  </a:lnTo>
                  <a:lnTo>
                    <a:pt x="1663" y="222"/>
                  </a:lnTo>
                  <a:lnTo>
                    <a:pt x="1663" y="222"/>
                  </a:lnTo>
                  <a:lnTo>
                    <a:pt x="1658" y="224"/>
                  </a:lnTo>
                  <a:lnTo>
                    <a:pt x="1653" y="228"/>
                  </a:lnTo>
                  <a:lnTo>
                    <a:pt x="1651" y="232"/>
                  </a:lnTo>
                  <a:lnTo>
                    <a:pt x="1651" y="233"/>
                  </a:lnTo>
                  <a:lnTo>
                    <a:pt x="1651" y="237"/>
                  </a:lnTo>
                  <a:lnTo>
                    <a:pt x="1653" y="241"/>
                  </a:lnTo>
                  <a:lnTo>
                    <a:pt x="1653" y="241"/>
                  </a:lnTo>
                  <a:lnTo>
                    <a:pt x="1660" y="246"/>
                  </a:lnTo>
                  <a:lnTo>
                    <a:pt x="1669" y="250"/>
                  </a:lnTo>
                  <a:lnTo>
                    <a:pt x="1680" y="251"/>
                  </a:lnTo>
                  <a:lnTo>
                    <a:pt x="1687" y="251"/>
                  </a:lnTo>
                  <a:lnTo>
                    <a:pt x="1687" y="251"/>
                  </a:lnTo>
                  <a:close/>
                  <a:moveTo>
                    <a:pt x="1812" y="308"/>
                  </a:moveTo>
                  <a:lnTo>
                    <a:pt x="1812" y="308"/>
                  </a:lnTo>
                  <a:lnTo>
                    <a:pt x="1810" y="306"/>
                  </a:lnTo>
                  <a:lnTo>
                    <a:pt x="1810" y="306"/>
                  </a:lnTo>
                  <a:lnTo>
                    <a:pt x="1806" y="306"/>
                  </a:lnTo>
                  <a:lnTo>
                    <a:pt x="1803" y="309"/>
                  </a:lnTo>
                  <a:lnTo>
                    <a:pt x="1803" y="311"/>
                  </a:lnTo>
                  <a:lnTo>
                    <a:pt x="1805" y="315"/>
                  </a:lnTo>
                  <a:lnTo>
                    <a:pt x="1805" y="315"/>
                  </a:lnTo>
                  <a:lnTo>
                    <a:pt x="1808" y="317"/>
                  </a:lnTo>
                  <a:lnTo>
                    <a:pt x="1812" y="315"/>
                  </a:lnTo>
                  <a:lnTo>
                    <a:pt x="1814" y="311"/>
                  </a:lnTo>
                  <a:lnTo>
                    <a:pt x="1812" y="308"/>
                  </a:lnTo>
                  <a:lnTo>
                    <a:pt x="1812" y="308"/>
                  </a:lnTo>
                  <a:close/>
                  <a:moveTo>
                    <a:pt x="985" y="40"/>
                  </a:moveTo>
                  <a:lnTo>
                    <a:pt x="985" y="40"/>
                  </a:lnTo>
                  <a:lnTo>
                    <a:pt x="985" y="43"/>
                  </a:lnTo>
                  <a:lnTo>
                    <a:pt x="985" y="45"/>
                  </a:lnTo>
                  <a:lnTo>
                    <a:pt x="979" y="47"/>
                  </a:lnTo>
                  <a:lnTo>
                    <a:pt x="972" y="49"/>
                  </a:lnTo>
                  <a:lnTo>
                    <a:pt x="967" y="52"/>
                  </a:lnTo>
                  <a:lnTo>
                    <a:pt x="967" y="52"/>
                  </a:lnTo>
                  <a:lnTo>
                    <a:pt x="965" y="56"/>
                  </a:lnTo>
                  <a:lnTo>
                    <a:pt x="965" y="60"/>
                  </a:lnTo>
                  <a:lnTo>
                    <a:pt x="967" y="63"/>
                  </a:lnTo>
                  <a:lnTo>
                    <a:pt x="970" y="65"/>
                  </a:lnTo>
                  <a:lnTo>
                    <a:pt x="970" y="65"/>
                  </a:lnTo>
                  <a:lnTo>
                    <a:pt x="977" y="70"/>
                  </a:lnTo>
                  <a:lnTo>
                    <a:pt x="990" y="72"/>
                  </a:lnTo>
                  <a:lnTo>
                    <a:pt x="1003" y="72"/>
                  </a:lnTo>
                  <a:lnTo>
                    <a:pt x="1014" y="70"/>
                  </a:lnTo>
                  <a:lnTo>
                    <a:pt x="1024" y="67"/>
                  </a:lnTo>
                  <a:lnTo>
                    <a:pt x="1028" y="63"/>
                  </a:lnTo>
                  <a:lnTo>
                    <a:pt x="1032" y="60"/>
                  </a:lnTo>
                  <a:lnTo>
                    <a:pt x="1032" y="56"/>
                  </a:lnTo>
                  <a:lnTo>
                    <a:pt x="1032" y="52"/>
                  </a:lnTo>
                  <a:lnTo>
                    <a:pt x="1030" y="47"/>
                  </a:lnTo>
                  <a:lnTo>
                    <a:pt x="1024" y="42"/>
                  </a:lnTo>
                  <a:lnTo>
                    <a:pt x="1024" y="42"/>
                  </a:lnTo>
                  <a:lnTo>
                    <a:pt x="1019" y="38"/>
                  </a:lnTo>
                  <a:lnTo>
                    <a:pt x="1014" y="32"/>
                  </a:lnTo>
                  <a:lnTo>
                    <a:pt x="1014" y="32"/>
                  </a:lnTo>
                  <a:lnTo>
                    <a:pt x="1010" y="25"/>
                  </a:lnTo>
                  <a:lnTo>
                    <a:pt x="1006" y="18"/>
                  </a:lnTo>
                  <a:lnTo>
                    <a:pt x="1006" y="18"/>
                  </a:lnTo>
                  <a:lnTo>
                    <a:pt x="1003" y="11"/>
                  </a:lnTo>
                  <a:lnTo>
                    <a:pt x="997" y="5"/>
                  </a:lnTo>
                  <a:lnTo>
                    <a:pt x="990" y="2"/>
                  </a:lnTo>
                  <a:lnTo>
                    <a:pt x="983" y="0"/>
                  </a:lnTo>
                  <a:lnTo>
                    <a:pt x="983" y="0"/>
                  </a:lnTo>
                  <a:lnTo>
                    <a:pt x="976" y="2"/>
                  </a:lnTo>
                  <a:lnTo>
                    <a:pt x="968" y="5"/>
                  </a:lnTo>
                  <a:lnTo>
                    <a:pt x="968" y="5"/>
                  </a:lnTo>
                  <a:lnTo>
                    <a:pt x="963" y="11"/>
                  </a:lnTo>
                  <a:lnTo>
                    <a:pt x="959" y="18"/>
                  </a:lnTo>
                  <a:lnTo>
                    <a:pt x="959" y="18"/>
                  </a:lnTo>
                  <a:lnTo>
                    <a:pt x="959" y="23"/>
                  </a:lnTo>
                  <a:lnTo>
                    <a:pt x="961" y="27"/>
                  </a:lnTo>
                  <a:lnTo>
                    <a:pt x="965" y="29"/>
                  </a:lnTo>
                  <a:lnTo>
                    <a:pt x="970" y="31"/>
                  </a:lnTo>
                  <a:lnTo>
                    <a:pt x="979" y="34"/>
                  </a:lnTo>
                  <a:lnTo>
                    <a:pt x="983" y="38"/>
                  </a:lnTo>
                  <a:lnTo>
                    <a:pt x="985" y="40"/>
                  </a:lnTo>
                  <a:lnTo>
                    <a:pt x="985" y="40"/>
                  </a:lnTo>
                  <a:close/>
                  <a:moveTo>
                    <a:pt x="1043" y="99"/>
                  </a:moveTo>
                  <a:lnTo>
                    <a:pt x="1043" y="99"/>
                  </a:lnTo>
                  <a:lnTo>
                    <a:pt x="1050" y="99"/>
                  </a:lnTo>
                  <a:lnTo>
                    <a:pt x="1055" y="98"/>
                  </a:lnTo>
                  <a:lnTo>
                    <a:pt x="1068" y="92"/>
                  </a:lnTo>
                  <a:lnTo>
                    <a:pt x="1068" y="92"/>
                  </a:lnTo>
                  <a:lnTo>
                    <a:pt x="1073" y="89"/>
                  </a:lnTo>
                  <a:lnTo>
                    <a:pt x="1079" y="89"/>
                  </a:lnTo>
                  <a:lnTo>
                    <a:pt x="1090" y="89"/>
                  </a:lnTo>
                  <a:lnTo>
                    <a:pt x="1090" y="89"/>
                  </a:lnTo>
                  <a:lnTo>
                    <a:pt x="1095" y="87"/>
                  </a:lnTo>
                  <a:lnTo>
                    <a:pt x="1100" y="83"/>
                  </a:lnTo>
                  <a:lnTo>
                    <a:pt x="1102" y="78"/>
                  </a:lnTo>
                  <a:lnTo>
                    <a:pt x="1102" y="74"/>
                  </a:lnTo>
                  <a:lnTo>
                    <a:pt x="1100" y="69"/>
                  </a:lnTo>
                  <a:lnTo>
                    <a:pt x="1097" y="63"/>
                  </a:lnTo>
                  <a:lnTo>
                    <a:pt x="1093" y="60"/>
                  </a:lnTo>
                  <a:lnTo>
                    <a:pt x="1088" y="58"/>
                  </a:lnTo>
                  <a:lnTo>
                    <a:pt x="1088" y="58"/>
                  </a:lnTo>
                  <a:lnTo>
                    <a:pt x="1079" y="54"/>
                  </a:lnTo>
                  <a:lnTo>
                    <a:pt x="1068" y="54"/>
                  </a:lnTo>
                  <a:lnTo>
                    <a:pt x="1068" y="54"/>
                  </a:lnTo>
                  <a:lnTo>
                    <a:pt x="1061" y="56"/>
                  </a:lnTo>
                  <a:lnTo>
                    <a:pt x="1057" y="58"/>
                  </a:lnTo>
                  <a:lnTo>
                    <a:pt x="1057" y="58"/>
                  </a:lnTo>
                  <a:lnTo>
                    <a:pt x="1053" y="61"/>
                  </a:lnTo>
                  <a:lnTo>
                    <a:pt x="1053" y="65"/>
                  </a:lnTo>
                  <a:lnTo>
                    <a:pt x="1052" y="70"/>
                  </a:lnTo>
                  <a:lnTo>
                    <a:pt x="1052" y="70"/>
                  </a:lnTo>
                  <a:lnTo>
                    <a:pt x="1046" y="78"/>
                  </a:lnTo>
                  <a:lnTo>
                    <a:pt x="1039" y="87"/>
                  </a:lnTo>
                  <a:lnTo>
                    <a:pt x="1037" y="90"/>
                  </a:lnTo>
                  <a:lnTo>
                    <a:pt x="1037" y="94"/>
                  </a:lnTo>
                  <a:lnTo>
                    <a:pt x="1037" y="98"/>
                  </a:lnTo>
                  <a:lnTo>
                    <a:pt x="1043" y="99"/>
                  </a:lnTo>
                  <a:lnTo>
                    <a:pt x="1043" y="99"/>
                  </a:lnTo>
                  <a:close/>
                  <a:moveTo>
                    <a:pt x="2275" y="322"/>
                  </a:moveTo>
                  <a:lnTo>
                    <a:pt x="2275" y="322"/>
                  </a:lnTo>
                  <a:lnTo>
                    <a:pt x="2282" y="320"/>
                  </a:lnTo>
                  <a:lnTo>
                    <a:pt x="2286" y="317"/>
                  </a:lnTo>
                  <a:lnTo>
                    <a:pt x="2288" y="313"/>
                  </a:lnTo>
                  <a:lnTo>
                    <a:pt x="2288" y="313"/>
                  </a:lnTo>
                  <a:lnTo>
                    <a:pt x="2286" y="309"/>
                  </a:lnTo>
                  <a:lnTo>
                    <a:pt x="2284" y="306"/>
                  </a:lnTo>
                  <a:lnTo>
                    <a:pt x="2275" y="304"/>
                  </a:lnTo>
                  <a:lnTo>
                    <a:pt x="2275" y="304"/>
                  </a:lnTo>
                  <a:lnTo>
                    <a:pt x="2266" y="302"/>
                  </a:lnTo>
                  <a:lnTo>
                    <a:pt x="2262" y="302"/>
                  </a:lnTo>
                  <a:lnTo>
                    <a:pt x="2257" y="302"/>
                  </a:lnTo>
                  <a:lnTo>
                    <a:pt x="2257" y="302"/>
                  </a:lnTo>
                  <a:lnTo>
                    <a:pt x="2255" y="306"/>
                  </a:lnTo>
                  <a:lnTo>
                    <a:pt x="2255" y="311"/>
                  </a:lnTo>
                  <a:lnTo>
                    <a:pt x="2255" y="311"/>
                  </a:lnTo>
                  <a:lnTo>
                    <a:pt x="2259" y="315"/>
                  </a:lnTo>
                  <a:lnTo>
                    <a:pt x="2264" y="318"/>
                  </a:lnTo>
                  <a:lnTo>
                    <a:pt x="2275" y="322"/>
                  </a:lnTo>
                  <a:lnTo>
                    <a:pt x="2275" y="322"/>
                  </a:lnTo>
                  <a:close/>
                  <a:moveTo>
                    <a:pt x="2091" y="340"/>
                  </a:moveTo>
                  <a:lnTo>
                    <a:pt x="2091" y="340"/>
                  </a:lnTo>
                  <a:lnTo>
                    <a:pt x="2091" y="336"/>
                  </a:lnTo>
                  <a:lnTo>
                    <a:pt x="2089" y="335"/>
                  </a:lnTo>
                  <a:lnTo>
                    <a:pt x="2087" y="333"/>
                  </a:lnTo>
                  <a:lnTo>
                    <a:pt x="2083" y="333"/>
                  </a:lnTo>
                  <a:lnTo>
                    <a:pt x="2083" y="333"/>
                  </a:lnTo>
                  <a:lnTo>
                    <a:pt x="2078" y="333"/>
                  </a:lnTo>
                  <a:lnTo>
                    <a:pt x="2078" y="336"/>
                  </a:lnTo>
                  <a:lnTo>
                    <a:pt x="2078" y="338"/>
                  </a:lnTo>
                  <a:lnTo>
                    <a:pt x="2078" y="338"/>
                  </a:lnTo>
                  <a:lnTo>
                    <a:pt x="2080" y="344"/>
                  </a:lnTo>
                  <a:lnTo>
                    <a:pt x="2083" y="346"/>
                  </a:lnTo>
                  <a:lnTo>
                    <a:pt x="2089" y="346"/>
                  </a:lnTo>
                  <a:lnTo>
                    <a:pt x="2091" y="340"/>
                  </a:lnTo>
                  <a:lnTo>
                    <a:pt x="2091" y="340"/>
                  </a:lnTo>
                  <a:close/>
                  <a:moveTo>
                    <a:pt x="1823" y="318"/>
                  </a:moveTo>
                  <a:lnTo>
                    <a:pt x="1823" y="318"/>
                  </a:lnTo>
                  <a:lnTo>
                    <a:pt x="1826" y="320"/>
                  </a:lnTo>
                  <a:lnTo>
                    <a:pt x="1830" y="318"/>
                  </a:lnTo>
                  <a:lnTo>
                    <a:pt x="1832" y="317"/>
                  </a:lnTo>
                  <a:lnTo>
                    <a:pt x="1834" y="313"/>
                  </a:lnTo>
                  <a:lnTo>
                    <a:pt x="1834" y="309"/>
                  </a:lnTo>
                  <a:lnTo>
                    <a:pt x="1832" y="308"/>
                  </a:lnTo>
                  <a:lnTo>
                    <a:pt x="1830" y="304"/>
                  </a:lnTo>
                  <a:lnTo>
                    <a:pt x="1826" y="302"/>
                  </a:lnTo>
                  <a:lnTo>
                    <a:pt x="1826" y="302"/>
                  </a:lnTo>
                  <a:lnTo>
                    <a:pt x="1823" y="302"/>
                  </a:lnTo>
                  <a:lnTo>
                    <a:pt x="1821" y="304"/>
                  </a:lnTo>
                  <a:lnTo>
                    <a:pt x="1821" y="304"/>
                  </a:lnTo>
                  <a:lnTo>
                    <a:pt x="1819" y="308"/>
                  </a:lnTo>
                  <a:lnTo>
                    <a:pt x="1817" y="313"/>
                  </a:lnTo>
                  <a:lnTo>
                    <a:pt x="1819" y="317"/>
                  </a:lnTo>
                  <a:lnTo>
                    <a:pt x="1823" y="318"/>
                  </a:lnTo>
                  <a:lnTo>
                    <a:pt x="1823" y="318"/>
                  </a:lnTo>
                  <a:close/>
                  <a:moveTo>
                    <a:pt x="1557" y="1207"/>
                  </a:moveTo>
                  <a:lnTo>
                    <a:pt x="1557" y="1207"/>
                  </a:lnTo>
                  <a:lnTo>
                    <a:pt x="1558" y="1203"/>
                  </a:lnTo>
                  <a:lnTo>
                    <a:pt x="1558" y="1198"/>
                  </a:lnTo>
                  <a:lnTo>
                    <a:pt x="1558" y="1198"/>
                  </a:lnTo>
                  <a:lnTo>
                    <a:pt x="1557" y="1194"/>
                  </a:lnTo>
                  <a:lnTo>
                    <a:pt x="1551" y="1192"/>
                  </a:lnTo>
                  <a:lnTo>
                    <a:pt x="1551" y="1192"/>
                  </a:lnTo>
                  <a:lnTo>
                    <a:pt x="1548" y="1192"/>
                  </a:lnTo>
                  <a:lnTo>
                    <a:pt x="1542" y="1194"/>
                  </a:lnTo>
                  <a:lnTo>
                    <a:pt x="1533" y="1201"/>
                  </a:lnTo>
                  <a:lnTo>
                    <a:pt x="1529" y="1205"/>
                  </a:lnTo>
                  <a:lnTo>
                    <a:pt x="1529" y="1209"/>
                  </a:lnTo>
                  <a:lnTo>
                    <a:pt x="1529" y="1212"/>
                  </a:lnTo>
                  <a:lnTo>
                    <a:pt x="1533" y="1216"/>
                  </a:lnTo>
                  <a:lnTo>
                    <a:pt x="1533" y="1216"/>
                  </a:lnTo>
                  <a:lnTo>
                    <a:pt x="1540" y="1218"/>
                  </a:lnTo>
                  <a:lnTo>
                    <a:pt x="1546" y="1216"/>
                  </a:lnTo>
                  <a:lnTo>
                    <a:pt x="1553" y="1212"/>
                  </a:lnTo>
                  <a:lnTo>
                    <a:pt x="1557" y="1207"/>
                  </a:lnTo>
                  <a:lnTo>
                    <a:pt x="1557" y="1207"/>
                  </a:lnTo>
                  <a:close/>
                  <a:moveTo>
                    <a:pt x="1647" y="1004"/>
                  </a:moveTo>
                  <a:lnTo>
                    <a:pt x="1647" y="1004"/>
                  </a:lnTo>
                  <a:lnTo>
                    <a:pt x="1643" y="1006"/>
                  </a:lnTo>
                  <a:lnTo>
                    <a:pt x="1642" y="1008"/>
                  </a:lnTo>
                  <a:lnTo>
                    <a:pt x="1638" y="1017"/>
                  </a:lnTo>
                  <a:lnTo>
                    <a:pt x="1640" y="1024"/>
                  </a:lnTo>
                  <a:lnTo>
                    <a:pt x="1640" y="1028"/>
                  </a:lnTo>
                  <a:lnTo>
                    <a:pt x="1643" y="1031"/>
                  </a:lnTo>
                  <a:lnTo>
                    <a:pt x="1643" y="1031"/>
                  </a:lnTo>
                  <a:lnTo>
                    <a:pt x="1649" y="1033"/>
                  </a:lnTo>
                  <a:lnTo>
                    <a:pt x="1653" y="1033"/>
                  </a:lnTo>
                  <a:lnTo>
                    <a:pt x="1654" y="1031"/>
                  </a:lnTo>
                  <a:lnTo>
                    <a:pt x="1654" y="1031"/>
                  </a:lnTo>
                  <a:lnTo>
                    <a:pt x="1656" y="1029"/>
                  </a:lnTo>
                  <a:lnTo>
                    <a:pt x="1656" y="1026"/>
                  </a:lnTo>
                  <a:lnTo>
                    <a:pt x="1656" y="1022"/>
                  </a:lnTo>
                  <a:lnTo>
                    <a:pt x="1656" y="1020"/>
                  </a:lnTo>
                  <a:lnTo>
                    <a:pt x="1656" y="1020"/>
                  </a:lnTo>
                  <a:lnTo>
                    <a:pt x="1660" y="1015"/>
                  </a:lnTo>
                  <a:lnTo>
                    <a:pt x="1662" y="1013"/>
                  </a:lnTo>
                  <a:lnTo>
                    <a:pt x="1665" y="1013"/>
                  </a:lnTo>
                  <a:lnTo>
                    <a:pt x="1669" y="1013"/>
                  </a:lnTo>
                  <a:lnTo>
                    <a:pt x="1676" y="1017"/>
                  </a:lnTo>
                  <a:lnTo>
                    <a:pt x="1683" y="1019"/>
                  </a:lnTo>
                  <a:lnTo>
                    <a:pt x="1683" y="1019"/>
                  </a:lnTo>
                  <a:lnTo>
                    <a:pt x="1691" y="1019"/>
                  </a:lnTo>
                  <a:lnTo>
                    <a:pt x="1698" y="1017"/>
                  </a:lnTo>
                  <a:lnTo>
                    <a:pt x="1705" y="1013"/>
                  </a:lnTo>
                  <a:lnTo>
                    <a:pt x="1710" y="1008"/>
                  </a:lnTo>
                  <a:lnTo>
                    <a:pt x="1710" y="1008"/>
                  </a:lnTo>
                  <a:lnTo>
                    <a:pt x="1714" y="1002"/>
                  </a:lnTo>
                  <a:lnTo>
                    <a:pt x="1716" y="995"/>
                  </a:lnTo>
                  <a:lnTo>
                    <a:pt x="1716" y="990"/>
                  </a:lnTo>
                  <a:lnTo>
                    <a:pt x="1716" y="986"/>
                  </a:lnTo>
                  <a:lnTo>
                    <a:pt x="1712" y="984"/>
                  </a:lnTo>
                  <a:lnTo>
                    <a:pt x="1712" y="984"/>
                  </a:lnTo>
                  <a:lnTo>
                    <a:pt x="1707" y="982"/>
                  </a:lnTo>
                  <a:lnTo>
                    <a:pt x="1701" y="982"/>
                  </a:lnTo>
                  <a:lnTo>
                    <a:pt x="1694" y="981"/>
                  </a:lnTo>
                  <a:lnTo>
                    <a:pt x="1689" y="979"/>
                  </a:lnTo>
                  <a:lnTo>
                    <a:pt x="1689" y="979"/>
                  </a:lnTo>
                  <a:lnTo>
                    <a:pt x="1687" y="975"/>
                  </a:lnTo>
                  <a:lnTo>
                    <a:pt x="1685" y="972"/>
                  </a:lnTo>
                  <a:lnTo>
                    <a:pt x="1683" y="963"/>
                  </a:lnTo>
                  <a:lnTo>
                    <a:pt x="1683" y="963"/>
                  </a:lnTo>
                  <a:lnTo>
                    <a:pt x="1676" y="955"/>
                  </a:lnTo>
                  <a:lnTo>
                    <a:pt x="1669" y="948"/>
                  </a:lnTo>
                  <a:lnTo>
                    <a:pt x="1669" y="948"/>
                  </a:lnTo>
                  <a:lnTo>
                    <a:pt x="1665" y="950"/>
                  </a:lnTo>
                  <a:lnTo>
                    <a:pt x="1663" y="952"/>
                  </a:lnTo>
                  <a:lnTo>
                    <a:pt x="1665" y="959"/>
                  </a:lnTo>
                  <a:lnTo>
                    <a:pt x="1671" y="970"/>
                  </a:lnTo>
                  <a:lnTo>
                    <a:pt x="1671" y="970"/>
                  </a:lnTo>
                  <a:lnTo>
                    <a:pt x="1671" y="977"/>
                  </a:lnTo>
                  <a:lnTo>
                    <a:pt x="1671" y="986"/>
                  </a:lnTo>
                  <a:lnTo>
                    <a:pt x="1667" y="993"/>
                  </a:lnTo>
                  <a:lnTo>
                    <a:pt x="1663" y="999"/>
                  </a:lnTo>
                  <a:lnTo>
                    <a:pt x="1663" y="999"/>
                  </a:lnTo>
                  <a:lnTo>
                    <a:pt x="1658" y="1002"/>
                  </a:lnTo>
                  <a:lnTo>
                    <a:pt x="1656" y="1002"/>
                  </a:lnTo>
                  <a:lnTo>
                    <a:pt x="1647" y="1004"/>
                  </a:lnTo>
                  <a:lnTo>
                    <a:pt x="1647" y="1004"/>
                  </a:lnTo>
                  <a:close/>
                  <a:moveTo>
                    <a:pt x="1669" y="925"/>
                  </a:moveTo>
                  <a:lnTo>
                    <a:pt x="1669" y="925"/>
                  </a:lnTo>
                  <a:lnTo>
                    <a:pt x="1669" y="926"/>
                  </a:lnTo>
                  <a:lnTo>
                    <a:pt x="1672" y="930"/>
                  </a:lnTo>
                  <a:lnTo>
                    <a:pt x="1674" y="932"/>
                  </a:lnTo>
                  <a:lnTo>
                    <a:pt x="1678" y="934"/>
                  </a:lnTo>
                  <a:lnTo>
                    <a:pt x="1678" y="934"/>
                  </a:lnTo>
                  <a:lnTo>
                    <a:pt x="1683" y="934"/>
                  </a:lnTo>
                  <a:lnTo>
                    <a:pt x="1685" y="932"/>
                  </a:lnTo>
                  <a:lnTo>
                    <a:pt x="1687" y="925"/>
                  </a:lnTo>
                  <a:lnTo>
                    <a:pt x="1687" y="925"/>
                  </a:lnTo>
                  <a:lnTo>
                    <a:pt x="1687" y="917"/>
                  </a:lnTo>
                  <a:lnTo>
                    <a:pt x="1685" y="912"/>
                  </a:lnTo>
                  <a:lnTo>
                    <a:pt x="1683" y="905"/>
                  </a:lnTo>
                  <a:lnTo>
                    <a:pt x="1681" y="897"/>
                  </a:lnTo>
                  <a:lnTo>
                    <a:pt x="1681" y="897"/>
                  </a:lnTo>
                  <a:lnTo>
                    <a:pt x="1683" y="890"/>
                  </a:lnTo>
                  <a:lnTo>
                    <a:pt x="1687" y="881"/>
                  </a:lnTo>
                  <a:lnTo>
                    <a:pt x="1687" y="881"/>
                  </a:lnTo>
                  <a:lnTo>
                    <a:pt x="1687" y="872"/>
                  </a:lnTo>
                  <a:lnTo>
                    <a:pt x="1687" y="872"/>
                  </a:lnTo>
                  <a:lnTo>
                    <a:pt x="1689" y="870"/>
                  </a:lnTo>
                  <a:lnTo>
                    <a:pt x="1691" y="870"/>
                  </a:lnTo>
                  <a:lnTo>
                    <a:pt x="1696" y="870"/>
                  </a:lnTo>
                  <a:lnTo>
                    <a:pt x="1696" y="870"/>
                  </a:lnTo>
                  <a:lnTo>
                    <a:pt x="1709" y="874"/>
                  </a:lnTo>
                  <a:lnTo>
                    <a:pt x="1710" y="872"/>
                  </a:lnTo>
                  <a:lnTo>
                    <a:pt x="1712" y="872"/>
                  </a:lnTo>
                  <a:lnTo>
                    <a:pt x="1714" y="868"/>
                  </a:lnTo>
                  <a:lnTo>
                    <a:pt x="1714" y="865"/>
                  </a:lnTo>
                  <a:lnTo>
                    <a:pt x="1714" y="865"/>
                  </a:lnTo>
                  <a:lnTo>
                    <a:pt x="1712" y="861"/>
                  </a:lnTo>
                  <a:lnTo>
                    <a:pt x="1709" y="858"/>
                  </a:lnTo>
                  <a:lnTo>
                    <a:pt x="1701" y="852"/>
                  </a:lnTo>
                  <a:lnTo>
                    <a:pt x="1701" y="852"/>
                  </a:lnTo>
                  <a:lnTo>
                    <a:pt x="1698" y="847"/>
                  </a:lnTo>
                  <a:lnTo>
                    <a:pt x="1694" y="841"/>
                  </a:lnTo>
                  <a:lnTo>
                    <a:pt x="1694" y="834"/>
                  </a:lnTo>
                  <a:lnTo>
                    <a:pt x="1694" y="827"/>
                  </a:lnTo>
                  <a:lnTo>
                    <a:pt x="1698" y="800"/>
                  </a:lnTo>
                  <a:lnTo>
                    <a:pt x="1698" y="800"/>
                  </a:lnTo>
                  <a:lnTo>
                    <a:pt x="1698" y="796"/>
                  </a:lnTo>
                  <a:lnTo>
                    <a:pt x="1696" y="791"/>
                  </a:lnTo>
                  <a:lnTo>
                    <a:pt x="1692" y="783"/>
                  </a:lnTo>
                  <a:lnTo>
                    <a:pt x="1692" y="783"/>
                  </a:lnTo>
                  <a:lnTo>
                    <a:pt x="1691" y="778"/>
                  </a:lnTo>
                  <a:lnTo>
                    <a:pt x="1691" y="771"/>
                  </a:lnTo>
                  <a:lnTo>
                    <a:pt x="1692" y="765"/>
                  </a:lnTo>
                  <a:lnTo>
                    <a:pt x="1691" y="758"/>
                  </a:lnTo>
                  <a:lnTo>
                    <a:pt x="1691" y="758"/>
                  </a:lnTo>
                  <a:lnTo>
                    <a:pt x="1687" y="758"/>
                  </a:lnTo>
                  <a:lnTo>
                    <a:pt x="1687" y="758"/>
                  </a:lnTo>
                  <a:lnTo>
                    <a:pt x="1683" y="758"/>
                  </a:lnTo>
                  <a:lnTo>
                    <a:pt x="1681" y="762"/>
                  </a:lnTo>
                  <a:lnTo>
                    <a:pt x="1681" y="769"/>
                  </a:lnTo>
                  <a:lnTo>
                    <a:pt x="1681" y="769"/>
                  </a:lnTo>
                  <a:lnTo>
                    <a:pt x="1680" y="776"/>
                  </a:lnTo>
                  <a:lnTo>
                    <a:pt x="1678" y="783"/>
                  </a:lnTo>
                  <a:lnTo>
                    <a:pt x="1674" y="789"/>
                  </a:lnTo>
                  <a:lnTo>
                    <a:pt x="1672" y="796"/>
                  </a:lnTo>
                  <a:lnTo>
                    <a:pt x="1672" y="796"/>
                  </a:lnTo>
                  <a:lnTo>
                    <a:pt x="1672" y="811"/>
                  </a:lnTo>
                  <a:lnTo>
                    <a:pt x="1674" y="825"/>
                  </a:lnTo>
                  <a:lnTo>
                    <a:pt x="1674" y="825"/>
                  </a:lnTo>
                  <a:lnTo>
                    <a:pt x="1676" y="843"/>
                  </a:lnTo>
                  <a:lnTo>
                    <a:pt x="1676" y="863"/>
                  </a:lnTo>
                  <a:lnTo>
                    <a:pt x="1676" y="863"/>
                  </a:lnTo>
                  <a:lnTo>
                    <a:pt x="1674" y="876"/>
                  </a:lnTo>
                  <a:lnTo>
                    <a:pt x="1672" y="881"/>
                  </a:lnTo>
                  <a:lnTo>
                    <a:pt x="1672" y="888"/>
                  </a:lnTo>
                  <a:lnTo>
                    <a:pt x="1672" y="888"/>
                  </a:lnTo>
                  <a:lnTo>
                    <a:pt x="1676" y="901"/>
                  </a:lnTo>
                  <a:lnTo>
                    <a:pt x="1676" y="908"/>
                  </a:lnTo>
                  <a:lnTo>
                    <a:pt x="1674" y="914"/>
                  </a:lnTo>
                  <a:lnTo>
                    <a:pt x="1674" y="914"/>
                  </a:lnTo>
                  <a:lnTo>
                    <a:pt x="1672" y="917"/>
                  </a:lnTo>
                  <a:lnTo>
                    <a:pt x="1671" y="917"/>
                  </a:lnTo>
                  <a:lnTo>
                    <a:pt x="1669" y="921"/>
                  </a:lnTo>
                  <a:lnTo>
                    <a:pt x="1669" y="925"/>
                  </a:lnTo>
                  <a:lnTo>
                    <a:pt x="1669" y="925"/>
                  </a:lnTo>
                  <a:close/>
                  <a:moveTo>
                    <a:pt x="1508" y="1203"/>
                  </a:moveTo>
                  <a:lnTo>
                    <a:pt x="1508" y="1203"/>
                  </a:lnTo>
                  <a:lnTo>
                    <a:pt x="1500" y="1201"/>
                  </a:lnTo>
                  <a:lnTo>
                    <a:pt x="1500" y="1201"/>
                  </a:lnTo>
                  <a:lnTo>
                    <a:pt x="1491" y="1201"/>
                  </a:lnTo>
                  <a:lnTo>
                    <a:pt x="1491" y="1201"/>
                  </a:lnTo>
                  <a:lnTo>
                    <a:pt x="1488" y="1203"/>
                  </a:lnTo>
                  <a:lnTo>
                    <a:pt x="1486" y="1207"/>
                  </a:lnTo>
                  <a:lnTo>
                    <a:pt x="1484" y="1214"/>
                  </a:lnTo>
                  <a:lnTo>
                    <a:pt x="1484" y="1214"/>
                  </a:lnTo>
                  <a:lnTo>
                    <a:pt x="1484" y="1221"/>
                  </a:lnTo>
                  <a:lnTo>
                    <a:pt x="1486" y="1225"/>
                  </a:lnTo>
                  <a:lnTo>
                    <a:pt x="1490" y="1227"/>
                  </a:lnTo>
                  <a:lnTo>
                    <a:pt x="1493" y="1227"/>
                  </a:lnTo>
                  <a:lnTo>
                    <a:pt x="1500" y="1225"/>
                  </a:lnTo>
                  <a:lnTo>
                    <a:pt x="1502" y="1227"/>
                  </a:lnTo>
                  <a:lnTo>
                    <a:pt x="1504" y="1230"/>
                  </a:lnTo>
                  <a:lnTo>
                    <a:pt x="1504" y="1230"/>
                  </a:lnTo>
                  <a:lnTo>
                    <a:pt x="1502" y="1234"/>
                  </a:lnTo>
                  <a:lnTo>
                    <a:pt x="1500" y="1238"/>
                  </a:lnTo>
                  <a:lnTo>
                    <a:pt x="1499" y="1241"/>
                  </a:lnTo>
                  <a:lnTo>
                    <a:pt x="1497" y="1247"/>
                  </a:lnTo>
                  <a:lnTo>
                    <a:pt x="1497" y="1247"/>
                  </a:lnTo>
                  <a:lnTo>
                    <a:pt x="1499" y="1250"/>
                  </a:lnTo>
                  <a:lnTo>
                    <a:pt x="1502" y="1252"/>
                  </a:lnTo>
                  <a:lnTo>
                    <a:pt x="1506" y="1254"/>
                  </a:lnTo>
                  <a:lnTo>
                    <a:pt x="1511" y="1252"/>
                  </a:lnTo>
                  <a:lnTo>
                    <a:pt x="1511" y="1252"/>
                  </a:lnTo>
                  <a:lnTo>
                    <a:pt x="1515" y="1248"/>
                  </a:lnTo>
                  <a:lnTo>
                    <a:pt x="1517" y="1245"/>
                  </a:lnTo>
                  <a:lnTo>
                    <a:pt x="1519" y="1234"/>
                  </a:lnTo>
                  <a:lnTo>
                    <a:pt x="1517" y="1223"/>
                  </a:lnTo>
                  <a:lnTo>
                    <a:pt x="1517" y="1214"/>
                  </a:lnTo>
                  <a:lnTo>
                    <a:pt x="1517" y="1214"/>
                  </a:lnTo>
                  <a:lnTo>
                    <a:pt x="1515" y="1207"/>
                  </a:lnTo>
                  <a:lnTo>
                    <a:pt x="1511" y="1205"/>
                  </a:lnTo>
                  <a:lnTo>
                    <a:pt x="1508" y="1203"/>
                  </a:lnTo>
                  <a:lnTo>
                    <a:pt x="1508" y="1203"/>
                  </a:lnTo>
                  <a:close/>
                  <a:moveTo>
                    <a:pt x="1620" y="1122"/>
                  </a:moveTo>
                  <a:lnTo>
                    <a:pt x="1620" y="1122"/>
                  </a:lnTo>
                  <a:lnTo>
                    <a:pt x="1618" y="1125"/>
                  </a:lnTo>
                  <a:lnTo>
                    <a:pt x="1615" y="1131"/>
                  </a:lnTo>
                  <a:lnTo>
                    <a:pt x="1611" y="1138"/>
                  </a:lnTo>
                  <a:lnTo>
                    <a:pt x="1607" y="1140"/>
                  </a:lnTo>
                  <a:lnTo>
                    <a:pt x="1605" y="1142"/>
                  </a:lnTo>
                  <a:lnTo>
                    <a:pt x="1605" y="1142"/>
                  </a:lnTo>
                  <a:lnTo>
                    <a:pt x="1600" y="1140"/>
                  </a:lnTo>
                  <a:lnTo>
                    <a:pt x="1598" y="1138"/>
                  </a:lnTo>
                  <a:lnTo>
                    <a:pt x="1598" y="1134"/>
                  </a:lnTo>
                  <a:lnTo>
                    <a:pt x="1596" y="1131"/>
                  </a:lnTo>
                  <a:lnTo>
                    <a:pt x="1596" y="1131"/>
                  </a:lnTo>
                  <a:lnTo>
                    <a:pt x="1593" y="1131"/>
                  </a:lnTo>
                  <a:lnTo>
                    <a:pt x="1591" y="1131"/>
                  </a:lnTo>
                  <a:lnTo>
                    <a:pt x="1589" y="1134"/>
                  </a:lnTo>
                  <a:lnTo>
                    <a:pt x="1587" y="1143"/>
                  </a:lnTo>
                  <a:lnTo>
                    <a:pt x="1587" y="1143"/>
                  </a:lnTo>
                  <a:lnTo>
                    <a:pt x="1582" y="1154"/>
                  </a:lnTo>
                  <a:lnTo>
                    <a:pt x="1576" y="1165"/>
                  </a:lnTo>
                  <a:lnTo>
                    <a:pt x="1576" y="1165"/>
                  </a:lnTo>
                  <a:lnTo>
                    <a:pt x="1573" y="1169"/>
                  </a:lnTo>
                  <a:lnTo>
                    <a:pt x="1569" y="1171"/>
                  </a:lnTo>
                  <a:lnTo>
                    <a:pt x="1560" y="1172"/>
                  </a:lnTo>
                  <a:lnTo>
                    <a:pt x="1560" y="1172"/>
                  </a:lnTo>
                  <a:lnTo>
                    <a:pt x="1546" y="1172"/>
                  </a:lnTo>
                  <a:lnTo>
                    <a:pt x="1538" y="1174"/>
                  </a:lnTo>
                  <a:lnTo>
                    <a:pt x="1537" y="1178"/>
                  </a:lnTo>
                  <a:lnTo>
                    <a:pt x="1535" y="1180"/>
                  </a:lnTo>
                  <a:lnTo>
                    <a:pt x="1535" y="1180"/>
                  </a:lnTo>
                  <a:lnTo>
                    <a:pt x="1526" y="1185"/>
                  </a:lnTo>
                  <a:lnTo>
                    <a:pt x="1519" y="1191"/>
                  </a:lnTo>
                  <a:lnTo>
                    <a:pt x="1517" y="1192"/>
                  </a:lnTo>
                  <a:lnTo>
                    <a:pt x="1517" y="1196"/>
                  </a:lnTo>
                  <a:lnTo>
                    <a:pt x="1520" y="1196"/>
                  </a:lnTo>
                  <a:lnTo>
                    <a:pt x="1526" y="1198"/>
                  </a:lnTo>
                  <a:lnTo>
                    <a:pt x="1526" y="1198"/>
                  </a:lnTo>
                  <a:lnTo>
                    <a:pt x="1531" y="1196"/>
                  </a:lnTo>
                  <a:lnTo>
                    <a:pt x="1537" y="1194"/>
                  </a:lnTo>
                  <a:lnTo>
                    <a:pt x="1546" y="1189"/>
                  </a:lnTo>
                  <a:lnTo>
                    <a:pt x="1551" y="1185"/>
                  </a:lnTo>
                  <a:lnTo>
                    <a:pt x="1555" y="1185"/>
                  </a:lnTo>
                  <a:lnTo>
                    <a:pt x="1560" y="1187"/>
                  </a:lnTo>
                  <a:lnTo>
                    <a:pt x="1566" y="1191"/>
                  </a:lnTo>
                  <a:lnTo>
                    <a:pt x="1566" y="1191"/>
                  </a:lnTo>
                  <a:lnTo>
                    <a:pt x="1571" y="1201"/>
                  </a:lnTo>
                  <a:lnTo>
                    <a:pt x="1575" y="1207"/>
                  </a:lnTo>
                  <a:lnTo>
                    <a:pt x="1576" y="1207"/>
                  </a:lnTo>
                  <a:lnTo>
                    <a:pt x="1580" y="1209"/>
                  </a:lnTo>
                  <a:lnTo>
                    <a:pt x="1580" y="1209"/>
                  </a:lnTo>
                  <a:lnTo>
                    <a:pt x="1584" y="1207"/>
                  </a:lnTo>
                  <a:lnTo>
                    <a:pt x="1586" y="1203"/>
                  </a:lnTo>
                  <a:lnTo>
                    <a:pt x="1587" y="1194"/>
                  </a:lnTo>
                  <a:lnTo>
                    <a:pt x="1587" y="1194"/>
                  </a:lnTo>
                  <a:lnTo>
                    <a:pt x="1589" y="1189"/>
                  </a:lnTo>
                  <a:lnTo>
                    <a:pt x="1591" y="1187"/>
                  </a:lnTo>
                  <a:lnTo>
                    <a:pt x="1595" y="1185"/>
                  </a:lnTo>
                  <a:lnTo>
                    <a:pt x="1595" y="1185"/>
                  </a:lnTo>
                  <a:lnTo>
                    <a:pt x="1602" y="1185"/>
                  </a:lnTo>
                  <a:lnTo>
                    <a:pt x="1609" y="1187"/>
                  </a:lnTo>
                  <a:lnTo>
                    <a:pt x="1609" y="1187"/>
                  </a:lnTo>
                  <a:lnTo>
                    <a:pt x="1618" y="1191"/>
                  </a:lnTo>
                  <a:lnTo>
                    <a:pt x="1622" y="1192"/>
                  </a:lnTo>
                  <a:lnTo>
                    <a:pt x="1625" y="1191"/>
                  </a:lnTo>
                  <a:lnTo>
                    <a:pt x="1625" y="1191"/>
                  </a:lnTo>
                  <a:lnTo>
                    <a:pt x="1629" y="1187"/>
                  </a:lnTo>
                  <a:lnTo>
                    <a:pt x="1629" y="1185"/>
                  </a:lnTo>
                  <a:lnTo>
                    <a:pt x="1631" y="1181"/>
                  </a:lnTo>
                  <a:lnTo>
                    <a:pt x="1636" y="1181"/>
                  </a:lnTo>
                  <a:lnTo>
                    <a:pt x="1636" y="1181"/>
                  </a:lnTo>
                  <a:lnTo>
                    <a:pt x="1636" y="1176"/>
                  </a:lnTo>
                  <a:lnTo>
                    <a:pt x="1636" y="1172"/>
                  </a:lnTo>
                  <a:lnTo>
                    <a:pt x="1638" y="1171"/>
                  </a:lnTo>
                  <a:lnTo>
                    <a:pt x="1638" y="1171"/>
                  </a:lnTo>
                  <a:lnTo>
                    <a:pt x="1642" y="1169"/>
                  </a:lnTo>
                  <a:lnTo>
                    <a:pt x="1645" y="1171"/>
                  </a:lnTo>
                  <a:lnTo>
                    <a:pt x="1645" y="1174"/>
                  </a:lnTo>
                  <a:lnTo>
                    <a:pt x="1647" y="1178"/>
                  </a:lnTo>
                  <a:lnTo>
                    <a:pt x="1647" y="1178"/>
                  </a:lnTo>
                  <a:lnTo>
                    <a:pt x="1651" y="1178"/>
                  </a:lnTo>
                  <a:lnTo>
                    <a:pt x="1654" y="1176"/>
                  </a:lnTo>
                  <a:lnTo>
                    <a:pt x="1656" y="1172"/>
                  </a:lnTo>
                  <a:lnTo>
                    <a:pt x="1658" y="1169"/>
                  </a:lnTo>
                  <a:lnTo>
                    <a:pt x="1658" y="1160"/>
                  </a:lnTo>
                  <a:lnTo>
                    <a:pt x="1656" y="1153"/>
                  </a:lnTo>
                  <a:lnTo>
                    <a:pt x="1656" y="1153"/>
                  </a:lnTo>
                  <a:lnTo>
                    <a:pt x="1654" y="1142"/>
                  </a:lnTo>
                  <a:lnTo>
                    <a:pt x="1654" y="1136"/>
                  </a:lnTo>
                  <a:lnTo>
                    <a:pt x="1656" y="1129"/>
                  </a:lnTo>
                  <a:lnTo>
                    <a:pt x="1656" y="1129"/>
                  </a:lnTo>
                  <a:lnTo>
                    <a:pt x="1658" y="1124"/>
                  </a:lnTo>
                  <a:lnTo>
                    <a:pt x="1662" y="1118"/>
                  </a:lnTo>
                  <a:lnTo>
                    <a:pt x="1665" y="1111"/>
                  </a:lnTo>
                  <a:lnTo>
                    <a:pt x="1667" y="1105"/>
                  </a:lnTo>
                  <a:lnTo>
                    <a:pt x="1667" y="1105"/>
                  </a:lnTo>
                  <a:lnTo>
                    <a:pt x="1669" y="1093"/>
                  </a:lnTo>
                  <a:lnTo>
                    <a:pt x="1669" y="1077"/>
                  </a:lnTo>
                  <a:lnTo>
                    <a:pt x="1669" y="1069"/>
                  </a:lnTo>
                  <a:lnTo>
                    <a:pt x="1665" y="1062"/>
                  </a:lnTo>
                  <a:lnTo>
                    <a:pt x="1662" y="1057"/>
                  </a:lnTo>
                  <a:lnTo>
                    <a:pt x="1656" y="1053"/>
                  </a:lnTo>
                  <a:lnTo>
                    <a:pt x="1656" y="1053"/>
                  </a:lnTo>
                  <a:lnTo>
                    <a:pt x="1651" y="1053"/>
                  </a:lnTo>
                  <a:lnTo>
                    <a:pt x="1651" y="1053"/>
                  </a:lnTo>
                  <a:lnTo>
                    <a:pt x="1643" y="1055"/>
                  </a:lnTo>
                  <a:lnTo>
                    <a:pt x="1640" y="1058"/>
                  </a:lnTo>
                  <a:lnTo>
                    <a:pt x="1640" y="1058"/>
                  </a:lnTo>
                  <a:lnTo>
                    <a:pt x="1636" y="1064"/>
                  </a:lnTo>
                  <a:lnTo>
                    <a:pt x="1638" y="1071"/>
                  </a:lnTo>
                  <a:lnTo>
                    <a:pt x="1640" y="1084"/>
                  </a:lnTo>
                  <a:lnTo>
                    <a:pt x="1640" y="1084"/>
                  </a:lnTo>
                  <a:lnTo>
                    <a:pt x="1640" y="1095"/>
                  </a:lnTo>
                  <a:lnTo>
                    <a:pt x="1636" y="1104"/>
                  </a:lnTo>
                  <a:lnTo>
                    <a:pt x="1631" y="1113"/>
                  </a:lnTo>
                  <a:lnTo>
                    <a:pt x="1624" y="1122"/>
                  </a:lnTo>
                  <a:lnTo>
                    <a:pt x="1620" y="1122"/>
                  </a:lnTo>
                  <a:close/>
                  <a:moveTo>
                    <a:pt x="1609" y="736"/>
                  </a:moveTo>
                  <a:lnTo>
                    <a:pt x="1609" y="736"/>
                  </a:lnTo>
                  <a:lnTo>
                    <a:pt x="1609" y="736"/>
                  </a:lnTo>
                  <a:lnTo>
                    <a:pt x="1609" y="736"/>
                  </a:lnTo>
                  <a:lnTo>
                    <a:pt x="1604" y="740"/>
                  </a:lnTo>
                  <a:lnTo>
                    <a:pt x="1604" y="744"/>
                  </a:lnTo>
                  <a:lnTo>
                    <a:pt x="1604" y="745"/>
                  </a:lnTo>
                  <a:lnTo>
                    <a:pt x="1604" y="745"/>
                  </a:lnTo>
                  <a:lnTo>
                    <a:pt x="1604" y="745"/>
                  </a:lnTo>
                  <a:lnTo>
                    <a:pt x="1604" y="745"/>
                  </a:lnTo>
                  <a:lnTo>
                    <a:pt x="1604" y="745"/>
                  </a:lnTo>
                  <a:lnTo>
                    <a:pt x="1604" y="745"/>
                  </a:lnTo>
                  <a:lnTo>
                    <a:pt x="1604" y="745"/>
                  </a:lnTo>
                  <a:lnTo>
                    <a:pt x="1604" y="745"/>
                  </a:lnTo>
                  <a:lnTo>
                    <a:pt x="1604" y="745"/>
                  </a:lnTo>
                  <a:lnTo>
                    <a:pt x="1604" y="745"/>
                  </a:lnTo>
                  <a:lnTo>
                    <a:pt x="1605" y="747"/>
                  </a:lnTo>
                  <a:lnTo>
                    <a:pt x="1605" y="747"/>
                  </a:lnTo>
                  <a:lnTo>
                    <a:pt x="1605" y="747"/>
                  </a:lnTo>
                  <a:lnTo>
                    <a:pt x="1605" y="747"/>
                  </a:lnTo>
                  <a:lnTo>
                    <a:pt x="1607" y="747"/>
                  </a:lnTo>
                  <a:lnTo>
                    <a:pt x="1607" y="747"/>
                  </a:lnTo>
                  <a:lnTo>
                    <a:pt x="1609" y="747"/>
                  </a:lnTo>
                  <a:lnTo>
                    <a:pt x="1609" y="747"/>
                  </a:lnTo>
                  <a:lnTo>
                    <a:pt x="1613" y="747"/>
                  </a:lnTo>
                  <a:lnTo>
                    <a:pt x="1613" y="747"/>
                  </a:lnTo>
                  <a:lnTo>
                    <a:pt x="1611" y="747"/>
                  </a:lnTo>
                  <a:lnTo>
                    <a:pt x="1611" y="747"/>
                  </a:lnTo>
                  <a:lnTo>
                    <a:pt x="1611" y="745"/>
                  </a:lnTo>
                  <a:lnTo>
                    <a:pt x="1611" y="745"/>
                  </a:lnTo>
                  <a:lnTo>
                    <a:pt x="1613" y="744"/>
                  </a:lnTo>
                  <a:lnTo>
                    <a:pt x="1613" y="740"/>
                  </a:lnTo>
                  <a:lnTo>
                    <a:pt x="1611" y="738"/>
                  </a:lnTo>
                  <a:lnTo>
                    <a:pt x="1609" y="736"/>
                  </a:lnTo>
                  <a:lnTo>
                    <a:pt x="1609" y="736"/>
                  </a:lnTo>
                  <a:close/>
                  <a:moveTo>
                    <a:pt x="1124" y="1922"/>
                  </a:moveTo>
                  <a:lnTo>
                    <a:pt x="1124" y="1922"/>
                  </a:lnTo>
                  <a:lnTo>
                    <a:pt x="1124" y="1912"/>
                  </a:lnTo>
                  <a:lnTo>
                    <a:pt x="1120" y="1905"/>
                  </a:lnTo>
                  <a:lnTo>
                    <a:pt x="1117" y="1900"/>
                  </a:lnTo>
                  <a:lnTo>
                    <a:pt x="1111" y="1894"/>
                  </a:lnTo>
                  <a:lnTo>
                    <a:pt x="1111" y="1894"/>
                  </a:lnTo>
                  <a:lnTo>
                    <a:pt x="1097" y="1885"/>
                  </a:lnTo>
                  <a:lnTo>
                    <a:pt x="1091" y="1878"/>
                  </a:lnTo>
                  <a:lnTo>
                    <a:pt x="1088" y="1869"/>
                  </a:lnTo>
                  <a:lnTo>
                    <a:pt x="1088" y="1869"/>
                  </a:lnTo>
                  <a:lnTo>
                    <a:pt x="1084" y="1856"/>
                  </a:lnTo>
                  <a:lnTo>
                    <a:pt x="1082" y="1849"/>
                  </a:lnTo>
                  <a:lnTo>
                    <a:pt x="1079" y="1844"/>
                  </a:lnTo>
                  <a:lnTo>
                    <a:pt x="1079" y="1844"/>
                  </a:lnTo>
                  <a:lnTo>
                    <a:pt x="1068" y="1836"/>
                  </a:lnTo>
                  <a:lnTo>
                    <a:pt x="1057" y="1829"/>
                  </a:lnTo>
                  <a:lnTo>
                    <a:pt x="1048" y="1824"/>
                  </a:lnTo>
                  <a:lnTo>
                    <a:pt x="1039" y="1817"/>
                  </a:lnTo>
                  <a:lnTo>
                    <a:pt x="1039" y="1817"/>
                  </a:lnTo>
                  <a:lnTo>
                    <a:pt x="1033" y="1809"/>
                  </a:lnTo>
                  <a:lnTo>
                    <a:pt x="1030" y="1800"/>
                  </a:lnTo>
                  <a:lnTo>
                    <a:pt x="1026" y="1784"/>
                  </a:lnTo>
                  <a:lnTo>
                    <a:pt x="1026" y="1784"/>
                  </a:lnTo>
                  <a:lnTo>
                    <a:pt x="1021" y="1770"/>
                  </a:lnTo>
                  <a:lnTo>
                    <a:pt x="1014" y="1760"/>
                  </a:lnTo>
                  <a:lnTo>
                    <a:pt x="1003" y="1755"/>
                  </a:lnTo>
                  <a:lnTo>
                    <a:pt x="990" y="1750"/>
                  </a:lnTo>
                  <a:lnTo>
                    <a:pt x="990" y="1750"/>
                  </a:lnTo>
                  <a:lnTo>
                    <a:pt x="979" y="1748"/>
                  </a:lnTo>
                  <a:lnTo>
                    <a:pt x="974" y="1746"/>
                  </a:lnTo>
                  <a:lnTo>
                    <a:pt x="968" y="1746"/>
                  </a:lnTo>
                  <a:lnTo>
                    <a:pt x="968" y="1746"/>
                  </a:lnTo>
                  <a:lnTo>
                    <a:pt x="967" y="1748"/>
                  </a:lnTo>
                  <a:lnTo>
                    <a:pt x="967" y="1748"/>
                  </a:lnTo>
                  <a:lnTo>
                    <a:pt x="965" y="1750"/>
                  </a:lnTo>
                  <a:lnTo>
                    <a:pt x="965" y="1753"/>
                  </a:lnTo>
                  <a:lnTo>
                    <a:pt x="968" y="1760"/>
                  </a:lnTo>
                  <a:lnTo>
                    <a:pt x="977" y="1771"/>
                  </a:lnTo>
                  <a:lnTo>
                    <a:pt x="977" y="1771"/>
                  </a:lnTo>
                  <a:lnTo>
                    <a:pt x="997" y="1795"/>
                  </a:lnTo>
                  <a:lnTo>
                    <a:pt x="1006" y="1808"/>
                  </a:lnTo>
                  <a:lnTo>
                    <a:pt x="1014" y="1822"/>
                  </a:lnTo>
                  <a:lnTo>
                    <a:pt x="1014" y="1822"/>
                  </a:lnTo>
                  <a:lnTo>
                    <a:pt x="1024" y="1844"/>
                  </a:lnTo>
                  <a:lnTo>
                    <a:pt x="1039" y="1865"/>
                  </a:lnTo>
                  <a:lnTo>
                    <a:pt x="1039" y="1865"/>
                  </a:lnTo>
                  <a:lnTo>
                    <a:pt x="1048" y="1880"/>
                  </a:lnTo>
                  <a:lnTo>
                    <a:pt x="1057" y="1894"/>
                  </a:lnTo>
                  <a:lnTo>
                    <a:pt x="1073" y="1925"/>
                  </a:lnTo>
                  <a:lnTo>
                    <a:pt x="1073" y="1925"/>
                  </a:lnTo>
                  <a:lnTo>
                    <a:pt x="1082" y="1938"/>
                  </a:lnTo>
                  <a:lnTo>
                    <a:pt x="1088" y="1941"/>
                  </a:lnTo>
                  <a:lnTo>
                    <a:pt x="1095" y="1947"/>
                  </a:lnTo>
                  <a:lnTo>
                    <a:pt x="1095" y="1947"/>
                  </a:lnTo>
                  <a:lnTo>
                    <a:pt x="1100" y="1949"/>
                  </a:lnTo>
                  <a:lnTo>
                    <a:pt x="1108" y="1952"/>
                  </a:lnTo>
                  <a:lnTo>
                    <a:pt x="1115" y="1952"/>
                  </a:lnTo>
                  <a:lnTo>
                    <a:pt x="1119" y="1952"/>
                  </a:lnTo>
                  <a:lnTo>
                    <a:pt x="1122" y="1950"/>
                  </a:lnTo>
                  <a:lnTo>
                    <a:pt x="1122" y="1950"/>
                  </a:lnTo>
                  <a:lnTo>
                    <a:pt x="1126" y="1943"/>
                  </a:lnTo>
                  <a:lnTo>
                    <a:pt x="1126" y="1936"/>
                  </a:lnTo>
                  <a:lnTo>
                    <a:pt x="1124" y="1922"/>
                  </a:lnTo>
                  <a:lnTo>
                    <a:pt x="1124" y="1922"/>
                  </a:lnTo>
                  <a:close/>
                  <a:moveTo>
                    <a:pt x="729" y="1674"/>
                  </a:moveTo>
                  <a:lnTo>
                    <a:pt x="729" y="1674"/>
                  </a:lnTo>
                  <a:lnTo>
                    <a:pt x="728" y="1677"/>
                  </a:lnTo>
                  <a:lnTo>
                    <a:pt x="728" y="1677"/>
                  </a:lnTo>
                  <a:lnTo>
                    <a:pt x="726" y="1679"/>
                  </a:lnTo>
                  <a:lnTo>
                    <a:pt x="726" y="1679"/>
                  </a:lnTo>
                  <a:lnTo>
                    <a:pt x="728" y="1681"/>
                  </a:lnTo>
                  <a:lnTo>
                    <a:pt x="728" y="1683"/>
                  </a:lnTo>
                  <a:lnTo>
                    <a:pt x="728" y="1683"/>
                  </a:lnTo>
                  <a:lnTo>
                    <a:pt x="729" y="1684"/>
                  </a:lnTo>
                  <a:lnTo>
                    <a:pt x="729" y="1688"/>
                  </a:lnTo>
                  <a:lnTo>
                    <a:pt x="729" y="1688"/>
                  </a:lnTo>
                  <a:lnTo>
                    <a:pt x="722" y="1706"/>
                  </a:lnTo>
                  <a:lnTo>
                    <a:pt x="722" y="1706"/>
                  </a:lnTo>
                  <a:lnTo>
                    <a:pt x="724" y="1715"/>
                  </a:lnTo>
                  <a:lnTo>
                    <a:pt x="728" y="1726"/>
                  </a:lnTo>
                  <a:lnTo>
                    <a:pt x="728" y="1726"/>
                  </a:lnTo>
                  <a:lnTo>
                    <a:pt x="729" y="1737"/>
                  </a:lnTo>
                  <a:lnTo>
                    <a:pt x="731" y="1744"/>
                  </a:lnTo>
                  <a:lnTo>
                    <a:pt x="733" y="1746"/>
                  </a:lnTo>
                  <a:lnTo>
                    <a:pt x="737" y="1746"/>
                  </a:lnTo>
                  <a:lnTo>
                    <a:pt x="746" y="1742"/>
                  </a:lnTo>
                  <a:lnTo>
                    <a:pt x="746" y="1742"/>
                  </a:lnTo>
                  <a:lnTo>
                    <a:pt x="751" y="1741"/>
                  </a:lnTo>
                  <a:lnTo>
                    <a:pt x="755" y="1739"/>
                  </a:lnTo>
                  <a:lnTo>
                    <a:pt x="757" y="1737"/>
                  </a:lnTo>
                  <a:lnTo>
                    <a:pt x="757" y="1737"/>
                  </a:lnTo>
                  <a:lnTo>
                    <a:pt x="758" y="1732"/>
                  </a:lnTo>
                  <a:lnTo>
                    <a:pt x="758" y="1724"/>
                  </a:lnTo>
                  <a:lnTo>
                    <a:pt x="758" y="1717"/>
                  </a:lnTo>
                  <a:lnTo>
                    <a:pt x="757" y="1712"/>
                  </a:lnTo>
                  <a:lnTo>
                    <a:pt x="757" y="1712"/>
                  </a:lnTo>
                  <a:lnTo>
                    <a:pt x="749" y="1699"/>
                  </a:lnTo>
                  <a:lnTo>
                    <a:pt x="740" y="1688"/>
                  </a:lnTo>
                  <a:lnTo>
                    <a:pt x="729" y="1674"/>
                  </a:lnTo>
                  <a:lnTo>
                    <a:pt x="729" y="1674"/>
                  </a:lnTo>
                  <a:close/>
                  <a:moveTo>
                    <a:pt x="1330" y="1656"/>
                  </a:moveTo>
                  <a:lnTo>
                    <a:pt x="1330" y="1656"/>
                  </a:lnTo>
                  <a:lnTo>
                    <a:pt x="1325" y="1656"/>
                  </a:lnTo>
                  <a:lnTo>
                    <a:pt x="1321" y="1659"/>
                  </a:lnTo>
                  <a:lnTo>
                    <a:pt x="1321" y="1659"/>
                  </a:lnTo>
                  <a:lnTo>
                    <a:pt x="1319" y="1661"/>
                  </a:lnTo>
                  <a:lnTo>
                    <a:pt x="1318" y="1665"/>
                  </a:lnTo>
                  <a:lnTo>
                    <a:pt x="1316" y="1672"/>
                  </a:lnTo>
                  <a:lnTo>
                    <a:pt x="1316" y="1672"/>
                  </a:lnTo>
                  <a:lnTo>
                    <a:pt x="1316" y="1675"/>
                  </a:lnTo>
                  <a:lnTo>
                    <a:pt x="1314" y="1679"/>
                  </a:lnTo>
                  <a:lnTo>
                    <a:pt x="1307" y="1683"/>
                  </a:lnTo>
                  <a:lnTo>
                    <a:pt x="1307" y="1683"/>
                  </a:lnTo>
                  <a:lnTo>
                    <a:pt x="1301" y="1688"/>
                  </a:lnTo>
                  <a:lnTo>
                    <a:pt x="1300" y="1690"/>
                  </a:lnTo>
                  <a:lnTo>
                    <a:pt x="1301" y="1694"/>
                  </a:lnTo>
                  <a:lnTo>
                    <a:pt x="1301" y="1694"/>
                  </a:lnTo>
                  <a:lnTo>
                    <a:pt x="1309" y="1694"/>
                  </a:lnTo>
                  <a:lnTo>
                    <a:pt x="1314" y="1692"/>
                  </a:lnTo>
                  <a:lnTo>
                    <a:pt x="1318" y="1688"/>
                  </a:lnTo>
                  <a:lnTo>
                    <a:pt x="1321" y="1683"/>
                  </a:lnTo>
                  <a:lnTo>
                    <a:pt x="1321" y="1683"/>
                  </a:lnTo>
                  <a:lnTo>
                    <a:pt x="1327" y="1677"/>
                  </a:lnTo>
                  <a:lnTo>
                    <a:pt x="1332" y="1672"/>
                  </a:lnTo>
                  <a:lnTo>
                    <a:pt x="1334" y="1666"/>
                  </a:lnTo>
                  <a:lnTo>
                    <a:pt x="1336" y="1663"/>
                  </a:lnTo>
                  <a:lnTo>
                    <a:pt x="1334" y="1659"/>
                  </a:lnTo>
                  <a:lnTo>
                    <a:pt x="1334" y="1659"/>
                  </a:lnTo>
                  <a:lnTo>
                    <a:pt x="1332" y="1656"/>
                  </a:lnTo>
                  <a:lnTo>
                    <a:pt x="1330" y="1656"/>
                  </a:lnTo>
                  <a:lnTo>
                    <a:pt x="1330" y="1656"/>
                  </a:lnTo>
                  <a:close/>
                  <a:moveTo>
                    <a:pt x="1428" y="1688"/>
                  </a:moveTo>
                  <a:lnTo>
                    <a:pt x="1428" y="1688"/>
                  </a:lnTo>
                  <a:lnTo>
                    <a:pt x="1424" y="1688"/>
                  </a:lnTo>
                  <a:lnTo>
                    <a:pt x="1424" y="1688"/>
                  </a:lnTo>
                  <a:lnTo>
                    <a:pt x="1423" y="1690"/>
                  </a:lnTo>
                  <a:lnTo>
                    <a:pt x="1421" y="1694"/>
                  </a:lnTo>
                  <a:lnTo>
                    <a:pt x="1417" y="1699"/>
                  </a:lnTo>
                  <a:lnTo>
                    <a:pt x="1417" y="1699"/>
                  </a:lnTo>
                  <a:lnTo>
                    <a:pt x="1412" y="1703"/>
                  </a:lnTo>
                  <a:lnTo>
                    <a:pt x="1403" y="1704"/>
                  </a:lnTo>
                  <a:lnTo>
                    <a:pt x="1386" y="1704"/>
                  </a:lnTo>
                  <a:lnTo>
                    <a:pt x="1386" y="1704"/>
                  </a:lnTo>
                  <a:lnTo>
                    <a:pt x="1381" y="1704"/>
                  </a:lnTo>
                  <a:lnTo>
                    <a:pt x="1377" y="1706"/>
                  </a:lnTo>
                  <a:lnTo>
                    <a:pt x="1374" y="1710"/>
                  </a:lnTo>
                  <a:lnTo>
                    <a:pt x="1374" y="1715"/>
                  </a:lnTo>
                  <a:lnTo>
                    <a:pt x="1374" y="1715"/>
                  </a:lnTo>
                  <a:lnTo>
                    <a:pt x="1376" y="1719"/>
                  </a:lnTo>
                  <a:lnTo>
                    <a:pt x="1377" y="1721"/>
                  </a:lnTo>
                  <a:lnTo>
                    <a:pt x="1386" y="1721"/>
                  </a:lnTo>
                  <a:lnTo>
                    <a:pt x="1386" y="1721"/>
                  </a:lnTo>
                  <a:lnTo>
                    <a:pt x="1395" y="1721"/>
                  </a:lnTo>
                  <a:lnTo>
                    <a:pt x="1401" y="1722"/>
                  </a:lnTo>
                  <a:lnTo>
                    <a:pt x="1405" y="1724"/>
                  </a:lnTo>
                  <a:lnTo>
                    <a:pt x="1405" y="1724"/>
                  </a:lnTo>
                  <a:lnTo>
                    <a:pt x="1406" y="1728"/>
                  </a:lnTo>
                  <a:lnTo>
                    <a:pt x="1406" y="1732"/>
                  </a:lnTo>
                  <a:lnTo>
                    <a:pt x="1406" y="1735"/>
                  </a:lnTo>
                  <a:lnTo>
                    <a:pt x="1406" y="1739"/>
                  </a:lnTo>
                  <a:lnTo>
                    <a:pt x="1406" y="1739"/>
                  </a:lnTo>
                  <a:lnTo>
                    <a:pt x="1408" y="1742"/>
                  </a:lnTo>
                  <a:lnTo>
                    <a:pt x="1414" y="1746"/>
                  </a:lnTo>
                  <a:lnTo>
                    <a:pt x="1419" y="1748"/>
                  </a:lnTo>
                  <a:lnTo>
                    <a:pt x="1424" y="1748"/>
                  </a:lnTo>
                  <a:lnTo>
                    <a:pt x="1424" y="1748"/>
                  </a:lnTo>
                  <a:lnTo>
                    <a:pt x="1428" y="1744"/>
                  </a:lnTo>
                  <a:lnTo>
                    <a:pt x="1428" y="1741"/>
                  </a:lnTo>
                  <a:lnTo>
                    <a:pt x="1428" y="1735"/>
                  </a:lnTo>
                  <a:lnTo>
                    <a:pt x="1426" y="1730"/>
                  </a:lnTo>
                  <a:lnTo>
                    <a:pt x="1426" y="1730"/>
                  </a:lnTo>
                  <a:lnTo>
                    <a:pt x="1424" y="1724"/>
                  </a:lnTo>
                  <a:lnTo>
                    <a:pt x="1426" y="1721"/>
                  </a:lnTo>
                  <a:lnTo>
                    <a:pt x="1434" y="1713"/>
                  </a:lnTo>
                  <a:lnTo>
                    <a:pt x="1434" y="1713"/>
                  </a:lnTo>
                  <a:lnTo>
                    <a:pt x="1437" y="1710"/>
                  </a:lnTo>
                  <a:lnTo>
                    <a:pt x="1437" y="1706"/>
                  </a:lnTo>
                  <a:lnTo>
                    <a:pt x="1437" y="1706"/>
                  </a:lnTo>
                  <a:lnTo>
                    <a:pt x="1434" y="1697"/>
                  </a:lnTo>
                  <a:lnTo>
                    <a:pt x="1432" y="1692"/>
                  </a:lnTo>
                  <a:lnTo>
                    <a:pt x="1428" y="1688"/>
                  </a:lnTo>
                  <a:lnTo>
                    <a:pt x="1428" y="1688"/>
                  </a:lnTo>
                  <a:close/>
                  <a:moveTo>
                    <a:pt x="1359" y="1373"/>
                  </a:moveTo>
                  <a:lnTo>
                    <a:pt x="1359" y="1373"/>
                  </a:lnTo>
                  <a:lnTo>
                    <a:pt x="1356" y="1377"/>
                  </a:lnTo>
                  <a:lnTo>
                    <a:pt x="1350" y="1382"/>
                  </a:lnTo>
                  <a:lnTo>
                    <a:pt x="1350" y="1382"/>
                  </a:lnTo>
                  <a:lnTo>
                    <a:pt x="1343" y="1393"/>
                  </a:lnTo>
                  <a:lnTo>
                    <a:pt x="1336" y="1406"/>
                  </a:lnTo>
                  <a:lnTo>
                    <a:pt x="1336" y="1413"/>
                  </a:lnTo>
                  <a:lnTo>
                    <a:pt x="1336" y="1420"/>
                  </a:lnTo>
                  <a:lnTo>
                    <a:pt x="1338" y="1426"/>
                  </a:lnTo>
                  <a:lnTo>
                    <a:pt x="1343" y="1431"/>
                  </a:lnTo>
                  <a:lnTo>
                    <a:pt x="1343" y="1431"/>
                  </a:lnTo>
                  <a:lnTo>
                    <a:pt x="1348" y="1431"/>
                  </a:lnTo>
                  <a:lnTo>
                    <a:pt x="1354" y="1431"/>
                  </a:lnTo>
                  <a:lnTo>
                    <a:pt x="1359" y="1428"/>
                  </a:lnTo>
                  <a:lnTo>
                    <a:pt x="1365" y="1424"/>
                  </a:lnTo>
                  <a:lnTo>
                    <a:pt x="1374" y="1413"/>
                  </a:lnTo>
                  <a:lnTo>
                    <a:pt x="1377" y="1404"/>
                  </a:lnTo>
                  <a:lnTo>
                    <a:pt x="1377" y="1404"/>
                  </a:lnTo>
                  <a:lnTo>
                    <a:pt x="1377" y="1397"/>
                  </a:lnTo>
                  <a:lnTo>
                    <a:pt x="1376" y="1390"/>
                  </a:lnTo>
                  <a:lnTo>
                    <a:pt x="1370" y="1379"/>
                  </a:lnTo>
                  <a:lnTo>
                    <a:pt x="1370" y="1379"/>
                  </a:lnTo>
                  <a:lnTo>
                    <a:pt x="1368" y="1375"/>
                  </a:lnTo>
                  <a:lnTo>
                    <a:pt x="1365" y="1373"/>
                  </a:lnTo>
                  <a:lnTo>
                    <a:pt x="1363" y="1373"/>
                  </a:lnTo>
                  <a:lnTo>
                    <a:pt x="1359" y="1373"/>
                  </a:lnTo>
                  <a:lnTo>
                    <a:pt x="1359" y="1373"/>
                  </a:lnTo>
                  <a:close/>
                  <a:moveTo>
                    <a:pt x="1175" y="1829"/>
                  </a:moveTo>
                  <a:lnTo>
                    <a:pt x="1175" y="1829"/>
                  </a:lnTo>
                  <a:lnTo>
                    <a:pt x="1173" y="1836"/>
                  </a:lnTo>
                  <a:lnTo>
                    <a:pt x="1171" y="1844"/>
                  </a:lnTo>
                  <a:lnTo>
                    <a:pt x="1173" y="1851"/>
                  </a:lnTo>
                  <a:lnTo>
                    <a:pt x="1175" y="1858"/>
                  </a:lnTo>
                  <a:lnTo>
                    <a:pt x="1175" y="1858"/>
                  </a:lnTo>
                  <a:lnTo>
                    <a:pt x="1176" y="1865"/>
                  </a:lnTo>
                  <a:lnTo>
                    <a:pt x="1180" y="1871"/>
                  </a:lnTo>
                  <a:lnTo>
                    <a:pt x="1189" y="1880"/>
                  </a:lnTo>
                  <a:lnTo>
                    <a:pt x="1189" y="1880"/>
                  </a:lnTo>
                  <a:lnTo>
                    <a:pt x="1191" y="1887"/>
                  </a:lnTo>
                  <a:lnTo>
                    <a:pt x="1193" y="1894"/>
                  </a:lnTo>
                  <a:lnTo>
                    <a:pt x="1196" y="1902"/>
                  </a:lnTo>
                  <a:lnTo>
                    <a:pt x="1200" y="1909"/>
                  </a:lnTo>
                  <a:lnTo>
                    <a:pt x="1200" y="1909"/>
                  </a:lnTo>
                  <a:lnTo>
                    <a:pt x="1204" y="1912"/>
                  </a:lnTo>
                  <a:lnTo>
                    <a:pt x="1209" y="1914"/>
                  </a:lnTo>
                  <a:lnTo>
                    <a:pt x="1222" y="1918"/>
                  </a:lnTo>
                  <a:lnTo>
                    <a:pt x="1234" y="1918"/>
                  </a:lnTo>
                  <a:lnTo>
                    <a:pt x="1245" y="1916"/>
                  </a:lnTo>
                  <a:lnTo>
                    <a:pt x="1245" y="1916"/>
                  </a:lnTo>
                  <a:lnTo>
                    <a:pt x="1251" y="1914"/>
                  </a:lnTo>
                  <a:lnTo>
                    <a:pt x="1256" y="1914"/>
                  </a:lnTo>
                  <a:lnTo>
                    <a:pt x="1256" y="1914"/>
                  </a:lnTo>
                  <a:lnTo>
                    <a:pt x="1260" y="1914"/>
                  </a:lnTo>
                  <a:lnTo>
                    <a:pt x="1263" y="1916"/>
                  </a:lnTo>
                  <a:lnTo>
                    <a:pt x="1263" y="1916"/>
                  </a:lnTo>
                  <a:lnTo>
                    <a:pt x="1269" y="1918"/>
                  </a:lnTo>
                  <a:lnTo>
                    <a:pt x="1274" y="1918"/>
                  </a:lnTo>
                  <a:lnTo>
                    <a:pt x="1285" y="1914"/>
                  </a:lnTo>
                  <a:lnTo>
                    <a:pt x="1285" y="1914"/>
                  </a:lnTo>
                  <a:lnTo>
                    <a:pt x="1289" y="1912"/>
                  </a:lnTo>
                  <a:lnTo>
                    <a:pt x="1291" y="1909"/>
                  </a:lnTo>
                  <a:lnTo>
                    <a:pt x="1294" y="1902"/>
                  </a:lnTo>
                  <a:lnTo>
                    <a:pt x="1294" y="1902"/>
                  </a:lnTo>
                  <a:lnTo>
                    <a:pt x="1298" y="1893"/>
                  </a:lnTo>
                  <a:lnTo>
                    <a:pt x="1300" y="1884"/>
                  </a:lnTo>
                  <a:lnTo>
                    <a:pt x="1300" y="1873"/>
                  </a:lnTo>
                  <a:lnTo>
                    <a:pt x="1300" y="1864"/>
                  </a:lnTo>
                  <a:lnTo>
                    <a:pt x="1300" y="1864"/>
                  </a:lnTo>
                  <a:lnTo>
                    <a:pt x="1298" y="1858"/>
                  </a:lnTo>
                  <a:lnTo>
                    <a:pt x="1298" y="1855"/>
                  </a:lnTo>
                  <a:lnTo>
                    <a:pt x="1298" y="1851"/>
                  </a:lnTo>
                  <a:lnTo>
                    <a:pt x="1298" y="1851"/>
                  </a:lnTo>
                  <a:lnTo>
                    <a:pt x="1303" y="1846"/>
                  </a:lnTo>
                  <a:lnTo>
                    <a:pt x="1309" y="1844"/>
                  </a:lnTo>
                  <a:lnTo>
                    <a:pt x="1309" y="1844"/>
                  </a:lnTo>
                  <a:lnTo>
                    <a:pt x="1318" y="1842"/>
                  </a:lnTo>
                  <a:lnTo>
                    <a:pt x="1319" y="1840"/>
                  </a:lnTo>
                  <a:lnTo>
                    <a:pt x="1321" y="1836"/>
                  </a:lnTo>
                  <a:lnTo>
                    <a:pt x="1321" y="1836"/>
                  </a:lnTo>
                  <a:lnTo>
                    <a:pt x="1321" y="1833"/>
                  </a:lnTo>
                  <a:lnTo>
                    <a:pt x="1319" y="1831"/>
                  </a:lnTo>
                  <a:lnTo>
                    <a:pt x="1314" y="1826"/>
                  </a:lnTo>
                  <a:lnTo>
                    <a:pt x="1314" y="1826"/>
                  </a:lnTo>
                  <a:lnTo>
                    <a:pt x="1307" y="1820"/>
                  </a:lnTo>
                  <a:lnTo>
                    <a:pt x="1303" y="1813"/>
                  </a:lnTo>
                  <a:lnTo>
                    <a:pt x="1303" y="1813"/>
                  </a:lnTo>
                  <a:lnTo>
                    <a:pt x="1301" y="1804"/>
                  </a:lnTo>
                  <a:lnTo>
                    <a:pt x="1300" y="1800"/>
                  </a:lnTo>
                  <a:lnTo>
                    <a:pt x="1300" y="1795"/>
                  </a:lnTo>
                  <a:lnTo>
                    <a:pt x="1300" y="1795"/>
                  </a:lnTo>
                  <a:lnTo>
                    <a:pt x="1301" y="1786"/>
                  </a:lnTo>
                  <a:lnTo>
                    <a:pt x="1307" y="1775"/>
                  </a:lnTo>
                  <a:lnTo>
                    <a:pt x="1307" y="1775"/>
                  </a:lnTo>
                  <a:lnTo>
                    <a:pt x="1312" y="1771"/>
                  </a:lnTo>
                  <a:lnTo>
                    <a:pt x="1318" y="1768"/>
                  </a:lnTo>
                  <a:lnTo>
                    <a:pt x="1323" y="1764"/>
                  </a:lnTo>
                  <a:lnTo>
                    <a:pt x="1327" y="1759"/>
                  </a:lnTo>
                  <a:lnTo>
                    <a:pt x="1327" y="1759"/>
                  </a:lnTo>
                  <a:lnTo>
                    <a:pt x="1329" y="1757"/>
                  </a:lnTo>
                  <a:lnTo>
                    <a:pt x="1327" y="1753"/>
                  </a:lnTo>
                  <a:lnTo>
                    <a:pt x="1323" y="1751"/>
                  </a:lnTo>
                  <a:lnTo>
                    <a:pt x="1314" y="1746"/>
                  </a:lnTo>
                  <a:lnTo>
                    <a:pt x="1314" y="1746"/>
                  </a:lnTo>
                  <a:lnTo>
                    <a:pt x="1310" y="1742"/>
                  </a:lnTo>
                  <a:lnTo>
                    <a:pt x="1309" y="1737"/>
                  </a:lnTo>
                  <a:lnTo>
                    <a:pt x="1305" y="1732"/>
                  </a:lnTo>
                  <a:lnTo>
                    <a:pt x="1301" y="1728"/>
                  </a:lnTo>
                  <a:lnTo>
                    <a:pt x="1301" y="1728"/>
                  </a:lnTo>
                  <a:lnTo>
                    <a:pt x="1298" y="1728"/>
                  </a:lnTo>
                  <a:lnTo>
                    <a:pt x="1294" y="1728"/>
                  </a:lnTo>
                  <a:lnTo>
                    <a:pt x="1291" y="1730"/>
                  </a:lnTo>
                  <a:lnTo>
                    <a:pt x="1287" y="1732"/>
                  </a:lnTo>
                  <a:lnTo>
                    <a:pt x="1287" y="1732"/>
                  </a:lnTo>
                  <a:lnTo>
                    <a:pt x="1280" y="1741"/>
                  </a:lnTo>
                  <a:lnTo>
                    <a:pt x="1274" y="1751"/>
                  </a:lnTo>
                  <a:lnTo>
                    <a:pt x="1274" y="1751"/>
                  </a:lnTo>
                  <a:lnTo>
                    <a:pt x="1272" y="1759"/>
                  </a:lnTo>
                  <a:lnTo>
                    <a:pt x="1271" y="1764"/>
                  </a:lnTo>
                  <a:lnTo>
                    <a:pt x="1269" y="1768"/>
                  </a:lnTo>
                  <a:lnTo>
                    <a:pt x="1269" y="1768"/>
                  </a:lnTo>
                  <a:lnTo>
                    <a:pt x="1263" y="1773"/>
                  </a:lnTo>
                  <a:lnTo>
                    <a:pt x="1256" y="1775"/>
                  </a:lnTo>
                  <a:lnTo>
                    <a:pt x="1256" y="1775"/>
                  </a:lnTo>
                  <a:lnTo>
                    <a:pt x="1249" y="1779"/>
                  </a:lnTo>
                  <a:lnTo>
                    <a:pt x="1242" y="1782"/>
                  </a:lnTo>
                  <a:lnTo>
                    <a:pt x="1238" y="1788"/>
                  </a:lnTo>
                  <a:lnTo>
                    <a:pt x="1236" y="1795"/>
                  </a:lnTo>
                  <a:lnTo>
                    <a:pt x="1236" y="1795"/>
                  </a:lnTo>
                  <a:lnTo>
                    <a:pt x="1236" y="1802"/>
                  </a:lnTo>
                  <a:lnTo>
                    <a:pt x="1234" y="1806"/>
                  </a:lnTo>
                  <a:lnTo>
                    <a:pt x="1231" y="1811"/>
                  </a:lnTo>
                  <a:lnTo>
                    <a:pt x="1225" y="1813"/>
                  </a:lnTo>
                  <a:lnTo>
                    <a:pt x="1225" y="1813"/>
                  </a:lnTo>
                  <a:lnTo>
                    <a:pt x="1213" y="1818"/>
                  </a:lnTo>
                  <a:lnTo>
                    <a:pt x="1213" y="1818"/>
                  </a:lnTo>
                  <a:lnTo>
                    <a:pt x="1207" y="1822"/>
                  </a:lnTo>
                  <a:lnTo>
                    <a:pt x="1204" y="1824"/>
                  </a:lnTo>
                  <a:lnTo>
                    <a:pt x="1200" y="1824"/>
                  </a:lnTo>
                  <a:lnTo>
                    <a:pt x="1200" y="1824"/>
                  </a:lnTo>
                  <a:lnTo>
                    <a:pt x="1186" y="1822"/>
                  </a:lnTo>
                  <a:lnTo>
                    <a:pt x="1180" y="1824"/>
                  </a:lnTo>
                  <a:lnTo>
                    <a:pt x="1176" y="1826"/>
                  </a:lnTo>
                  <a:lnTo>
                    <a:pt x="1175" y="1829"/>
                  </a:lnTo>
                  <a:lnTo>
                    <a:pt x="1175" y="1829"/>
                  </a:lnTo>
                  <a:close/>
                  <a:moveTo>
                    <a:pt x="1258" y="2012"/>
                  </a:moveTo>
                  <a:lnTo>
                    <a:pt x="1258" y="2012"/>
                  </a:lnTo>
                  <a:lnTo>
                    <a:pt x="1260" y="2010"/>
                  </a:lnTo>
                  <a:lnTo>
                    <a:pt x="1260" y="2007"/>
                  </a:lnTo>
                  <a:lnTo>
                    <a:pt x="1258" y="1999"/>
                  </a:lnTo>
                  <a:lnTo>
                    <a:pt x="1258" y="1999"/>
                  </a:lnTo>
                  <a:lnTo>
                    <a:pt x="1258" y="1996"/>
                  </a:lnTo>
                  <a:lnTo>
                    <a:pt x="1256" y="1994"/>
                  </a:lnTo>
                  <a:lnTo>
                    <a:pt x="1256" y="1994"/>
                  </a:lnTo>
                  <a:lnTo>
                    <a:pt x="1254" y="1992"/>
                  </a:lnTo>
                  <a:lnTo>
                    <a:pt x="1251" y="1992"/>
                  </a:lnTo>
                  <a:lnTo>
                    <a:pt x="1245" y="1994"/>
                  </a:lnTo>
                  <a:lnTo>
                    <a:pt x="1245" y="1994"/>
                  </a:lnTo>
                  <a:lnTo>
                    <a:pt x="1242" y="1992"/>
                  </a:lnTo>
                  <a:lnTo>
                    <a:pt x="1238" y="1988"/>
                  </a:lnTo>
                  <a:lnTo>
                    <a:pt x="1234" y="1981"/>
                  </a:lnTo>
                  <a:lnTo>
                    <a:pt x="1234" y="1981"/>
                  </a:lnTo>
                  <a:lnTo>
                    <a:pt x="1231" y="1974"/>
                  </a:lnTo>
                  <a:lnTo>
                    <a:pt x="1227" y="1972"/>
                  </a:lnTo>
                  <a:lnTo>
                    <a:pt x="1224" y="1970"/>
                  </a:lnTo>
                  <a:lnTo>
                    <a:pt x="1224" y="1970"/>
                  </a:lnTo>
                  <a:lnTo>
                    <a:pt x="1216" y="1970"/>
                  </a:lnTo>
                  <a:lnTo>
                    <a:pt x="1211" y="1970"/>
                  </a:lnTo>
                  <a:lnTo>
                    <a:pt x="1211" y="1970"/>
                  </a:lnTo>
                  <a:lnTo>
                    <a:pt x="1207" y="1969"/>
                  </a:lnTo>
                  <a:lnTo>
                    <a:pt x="1205" y="1969"/>
                  </a:lnTo>
                  <a:lnTo>
                    <a:pt x="1205" y="1969"/>
                  </a:lnTo>
                  <a:lnTo>
                    <a:pt x="1204" y="1969"/>
                  </a:lnTo>
                  <a:lnTo>
                    <a:pt x="1202" y="1970"/>
                  </a:lnTo>
                  <a:lnTo>
                    <a:pt x="1200" y="1972"/>
                  </a:lnTo>
                  <a:lnTo>
                    <a:pt x="1198" y="1974"/>
                  </a:lnTo>
                  <a:lnTo>
                    <a:pt x="1198" y="1974"/>
                  </a:lnTo>
                  <a:lnTo>
                    <a:pt x="1193" y="1974"/>
                  </a:lnTo>
                  <a:lnTo>
                    <a:pt x="1187" y="1972"/>
                  </a:lnTo>
                  <a:lnTo>
                    <a:pt x="1178" y="1969"/>
                  </a:lnTo>
                  <a:lnTo>
                    <a:pt x="1178" y="1969"/>
                  </a:lnTo>
                  <a:lnTo>
                    <a:pt x="1175" y="1967"/>
                  </a:lnTo>
                  <a:lnTo>
                    <a:pt x="1171" y="1965"/>
                  </a:lnTo>
                  <a:lnTo>
                    <a:pt x="1171" y="1965"/>
                  </a:lnTo>
                  <a:lnTo>
                    <a:pt x="1166" y="1961"/>
                  </a:lnTo>
                  <a:lnTo>
                    <a:pt x="1160" y="1960"/>
                  </a:lnTo>
                  <a:lnTo>
                    <a:pt x="1160" y="1960"/>
                  </a:lnTo>
                  <a:lnTo>
                    <a:pt x="1157" y="1960"/>
                  </a:lnTo>
                  <a:lnTo>
                    <a:pt x="1155" y="1960"/>
                  </a:lnTo>
                  <a:lnTo>
                    <a:pt x="1148" y="1963"/>
                  </a:lnTo>
                  <a:lnTo>
                    <a:pt x="1148" y="1963"/>
                  </a:lnTo>
                  <a:lnTo>
                    <a:pt x="1142" y="1963"/>
                  </a:lnTo>
                  <a:lnTo>
                    <a:pt x="1138" y="1963"/>
                  </a:lnTo>
                  <a:lnTo>
                    <a:pt x="1138" y="1963"/>
                  </a:lnTo>
                  <a:lnTo>
                    <a:pt x="1129" y="1965"/>
                  </a:lnTo>
                  <a:lnTo>
                    <a:pt x="1129" y="1965"/>
                  </a:lnTo>
                  <a:lnTo>
                    <a:pt x="1126" y="1967"/>
                  </a:lnTo>
                  <a:lnTo>
                    <a:pt x="1124" y="1972"/>
                  </a:lnTo>
                  <a:lnTo>
                    <a:pt x="1124" y="1972"/>
                  </a:lnTo>
                  <a:lnTo>
                    <a:pt x="1124" y="1978"/>
                  </a:lnTo>
                  <a:lnTo>
                    <a:pt x="1128" y="1979"/>
                  </a:lnTo>
                  <a:lnTo>
                    <a:pt x="1137" y="1983"/>
                  </a:lnTo>
                  <a:lnTo>
                    <a:pt x="1137" y="1983"/>
                  </a:lnTo>
                  <a:lnTo>
                    <a:pt x="1148" y="1988"/>
                  </a:lnTo>
                  <a:lnTo>
                    <a:pt x="1153" y="1990"/>
                  </a:lnTo>
                  <a:lnTo>
                    <a:pt x="1160" y="1992"/>
                  </a:lnTo>
                  <a:lnTo>
                    <a:pt x="1160" y="1992"/>
                  </a:lnTo>
                  <a:lnTo>
                    <a:pt x="1173" y="1994"/>
                  </a:lnTo>
                  <a:lnTo>
                    <a:pt x="1186" y="1999"/>
                  </a:lnTo>
                  <a:lnTo>
                    <a:pt x="1186" y="1999"/>
                  </a:lnTo>
                  <a:lnTo>
                    <a:pt x="1193" y="2001"/>
                  </a:lnTo>
                  <a:lnTo>
                    <a:pt x="1198" y="2003"/>
                  </a:lnTo>
                  <a:lnTo>
                    <a:pt x="1213" y="2003"/>
                  </a:lnTo>
                  <a:lnTo>
                    <a:pt x="1213" y="2003"/>
                  </a:lnTo>
                  <a:lnTo>
                    <a:pt x="1225" y="2003"/>
                  </a:lnTo>
                  <a:lnTo>
                    <a:pt x="1231" y="2003"/>
                  </a:lnTo>
                  <a:lnTo>
                    <a:pt x="1236" y="2005"/>
                  </a:lnTo>
                  <a:lnTo>
                    <a:pt x="1236" y="2005"/>
                  </a:lnTo>
                  <a:lnTo>
                    <a:pt x="1247" y="2012"/>
                  </a:lnTo>
                  <a:lnTo>
                    <a:pt x="1252" y="2014"/>
                  </a:lnTo>
                  <a:lnTo>
                    <a:pt x="1256" y="2014"/>
                  </a:lnTo>
                  <a:lnTo>
                    <a:pt x="1258" y="2012"/>
                  </a:lnTo>
                  <a:lnTo>
                    <a:pt x="1258" y="2012"/>
                  </a:lnTo>
                  <a:close/>
                  <a:moveTo>
                    <a:pt x="1204" y="1505"/>
                  </a:moveTo>
                  <a:lnTo>
                    <a:pt x="1204" y="1505"/>
                  </a:lnTo>
                  <a:lnTo>
                    <a:pt x="1207" y="1500"/>
                  </a:lnTo>
                  <a:lnTo>
                    <a:pt x="1207" y="1493"/>
                  </a:lnTo>
                  <a:lnTo>
                    <a:pt x="1207" y="1493"/>
                  </a:lnTo>
                  <a:lnTo>
                    <a:pt x="1207" y="1485"/>
                  </a:lnTo>
                  <a:lnTo>
                    <a:pt x="1207" y="1485"/>
                  </a:lnTo>
                  <a:lnTo>
                    <a:pt x="1209" y="1482"/>
                  </a:lnTo>
                  <a:lnTo>
                    <a:pt x="1209" y="1478"/>
                  </a:lnTo>
                  <a:lnTo>
                    <a:pt x="1207" y="1476"/>
                  </a:lnTo>
                  <a:lnTo>
                    <a:pt x="1207" y="1476"/>
                  </a:lnTo>
                  <a:lnTo>
                    <a:pt x="1205" y="1475"/>
                  </a:lnTo>
                  <a:lnTo>
                    <a:pt x="1202" y="1475"/>
                  </a:lnTo>
                  <a:lnTo>
                    <a:pt x="1195" y="1476"/>
                  </a:lnTo>
                  <a:lnTo>
                    <a:pt x="1195" y="1476"/>
                  </a:lnTo>
                  <a:lnTo>
                    <a:pt x="1191" y="1478"/>
                  </a:lnTo>
                  <a:lnTo>
                    <a:pt x="1191" y="1478"/>
                  </a:lnTo>
                  <a:lnTo>
                    <a:pt x="1182" y="1482"/>
                  </a:lnTo>
                  <a:lnTo>
                    <a:pt x="1178" y="1485"/>
                  </a:lnTo>
                  <a:lnTo>
                    <a:pt x="1175" y="1489"/>
                  </a:lnTo>
                  <a:lnTo>
                    <a:pt x="1173" y="1494"/>
                  </a:lnTo>
                  <a:lnTo>
                    <a:pt x="1173" y="1498"/>
                  </a:lnTo>
                  <a:lnTo>
                    <a:pt x="1175" y="1504"/>
                  </a:lnTo>
                  <a:lnTo>
                    <a:pt x="1178" y="1509"/>
                  </a:lnTo>
                  <a:lnTo>
                    <a:pt x="1178" y="1509"/>
                  </a:lnTo>
                  <a:lnTo>
                    <a:pt x="1180" y="1511"/>
                  </a:lnTo>
                  <a:lnTo>
                    <a:pt x="1184" y="1513"/>
                  </a:lnTo>
                  <a:lnTo>
                    <a:pt x="1191" y="1514"/>
                  </a:lnTo>
                  <a:lnTo>
                    <a:pt x="1198" y="1511"/>
                  </a:lnTo>
                  <a:lnTo>
                    <a:pt x="1204" y="1505"/>
                  </a:lnTo>
                  <a:lnTo>
                    <a:pt x="1204" y="1505"/>
                  </a:lnTo>
                  <a:close/>
                  <a:moveTo>
                    <a:pt x="2389" y="458"/>
                  </a:moveTo>
                  <a:lnTo>
                    <a:pt x="2389" y="458"/>
                  </a:lnTo>
                  <a:lnTo>
                    <a:pt x="2382" y="447"/>
                  </a:lnTo>
                  <a:lnTo>
                    <a:pt x="2373" y="440"/>
                  </a:lnTo>
                  <a:lnTo>
                    <a:pt x="2364" y="434"/>
                  </a:lnTo>
                  <a:lnTo>
                    <a:pt x="2351" y="432"/>
                  </a:lnTo>
                  <a:lnTo>
                    <a:pt x="2351" y="432"/>
                  </a:lnTo>
                  <a:lnTo>
                    <a:pt x="2342" y="431"/>
                  </a:lnTo>
                  <a:lnTo>
                    <a:pt x="2333" y="427"/>
                  </a:lnTo>
                  <a:lnTo>
                    <a:pt x="2324" y="423"/>
                  </a:lnTo>
                  <a:lnTo>
                    <a:pt x="2315" y="418"/>
                  </a:lnTo>
                  <a:lnTo>
                    <a:pt x="2315" y="418"/>
                  </a:lnTo>
                  <a:lnTo>
                    <a:pt x="2275" y="385"/>
                  </a:lnTo>
                  <a:lnTo>
                    <a:pt x="2275" y="385"/>
                  </a:lnTo>
                  <a:lnTo>
                    <a:pt x="2262" y="376"/>
                  </a:lnTo>
                  <a:lnTo>
                    <a:pt x="2250" y="369"/>
                  </a:lnTo>
                  <a:lnTo>
                    <a:pt x="2250" y="369"/>
                  </a:lnTo>
                  <a:lnTo>
                    <a:pt x="2244" y="365"/>
                  </a:lnTo>
                  <a:lnTo>
                    <a:pt x="2241" y="364"/>
                  </a:lnTo>
                  <a:lnTo>
                    <a:pt x="2228" y="362"/>
                  </a:lnTo>
                  <a:lnTo>
                    <a:pt x="2228" y="362"/>
                  </a:lnTo>
                  <a:lnTo>
                    <a:pt x="2210" y="355"/>
                  </a:lnTo>
                  <a:lnTo>
                    <a:pt x="2194" y="349"/>
                  </a:lnTo>
                  <a:lnTo>
                    <a:pt x="2194" y="349"/>
                  </a:lnTo>
                  <a:lnTo>
                    <a:pt x="2177" y="340"/>
                  </a:lnTo>
                  <a:lnTo>
                    <a:pt x="2159" y="335"/>
                  </a:lnTo>
                  <a:lnTo>
                    <a:pt x="2159" y="335"/>
                  </a:lnTo>
                  <a:lnTo>
                    <a:pt x="2150" y="331"/>
                  </a:lnTo>
                  <a:lnTo>
                    <a:pt x="2139" y="331"/>
                  </a:lnTo>
                  <a:lnTo>
                    <a:pt x="2130" y="331"/>
                  </a:lnTo>
                  <a:lnTo>
                    <a:pt x="2121" y="335"/>
                  </a:lnTo>
                  <a:lnTo>
                    <a:pt x="2121" y="335"/>
                  </a:lnTo>
                  <a:lnTo>
                    <a:pt x="2107" y="347"/>
                  </a:lnTo>
                  <a:lnTo>
                    <a:pt x="2098" y="351"/>
                  </a:lnTo>
                  <a:lnTo>
                    <a:pt x="2089" y="353"/>
                  </a:lnTo>
                  <a:lnTo>
                    <a:pt x="2089" y="353"/>
                  </a:lnTo>
                  <a:lnTo>
                    <a:pt x="2081" y="351"/>
                  </a:lnTo>
                  <a:lnTo>
                    <a:pt x="2076" y="349"/>
                  </a:lnTo>
                  <a:lnTo>
                    <a:pt x="2065" y="346"/>
                  </a:lnTo>
                  <a:lnTo>
                    <a:pt x="2065" y="346"/>
                  </a:lnTo>
                  <a:lnTo>
                    <a:pt x="2054" y="344"/>
                  </a:lnTo>
                  <a:lnTo>
                    <a:pt x="2043" y="344"/>
                  </a:lnTo>
                  <a:lnTo>
                    <a:pt x="2024" y="347"/>
                  </a:lnTo>
                  <a:lnTo>
                    <a:pt x="2002" y="353"/>
                  </a:lnTo>
                  <a:lnTo>
                    <a:pt x="1991" y="355"/>
                  </a:lnTo>
                  <a:lnTo>
                    <a:pt x="1982" y="355"/>
                  </a:lnTo>
                  <a:lnTo>
                    <a:pt x="1982" y="355"/>
                  </a:lnTo>
                  <a:lnTo>
                    <a:pt x="1971" y="351"/>
                  </a:lnTo>
                  <a:lnTo>
                    <a:pt x="1964" y="347"/>
                  </a:lnTo>
                  <a:lnTo>
                    <a:pt x="1946" y="335"/>
                  </a:lnTo>
                  <a:lnTo>
                    <a:pt x="1946" y="335"/>
                  </a:lnTo>
                  <a:lnTo>
                    <a:pt x="1929" y="324"/>
                  </a:lnTo>
                  <a:lnTo>
                    <a:pt x="1910" y="317"/>
                  </a:lnTo>
                  <a:lnTo>
                    <a:pt x="1910" y="317"/>
                  </a:lnTo>
                  <a:lnTo>
                    <a:pt x="1900" y="315"/>
                  </a:lnTo>
                  <a:lnTo>
                    <a:pt x="1893" y="313"/>
                  </a:lnTo>
                  <a:lnTo>
                    <a:pt x="1877" y="315"/>
                  </a:lnTo>
                  <a:lnTo>
                    <a:pt x="1861" y="318"/>
                  </a:lnTo>
                  <a:lnTo>
                    <a:pt x="1844" y="322"/>
                  </a:lnTo>
                  <a:lnTo>
                    <a:pt x="1844" y="322"/>
                  </a:lnTo>
                  <a:lnTo>
                    <a:pt x="1824" y="322"/>
                  </a:lnTo>
                  <a:lnTo>
                    <a:pt x="1814" y="322"/>
                  </a:lnTo>
                  <a:lnTo>
                    <a:pt x="1805" y="320"/>
                  </a:lnTo>
                  <a:lnTo>
                    <a:pt x="1805" y="320"/>
                  </a:lnTo>
                  <a:lnTo>
                    <a:pt x="1799" y="318"/>
                  </a:lnTo>
                  <a:lnTo>
                    <a:pt x="1796" y="315"/>
                  </a:lnTo>
                  <a:lnTo>
                    <a:pt x="1794" y="313"/>
                  </a:lnTo>
                  <a:lnTo>
                    <a:pt x="1794" y="309"/>
                  </a:lnTo>
                  <a:lnTo>
                    <a:pt x="1796" y="304"/>
                  </a:lnTo>
                  <a:lnTo>
                    <a:pt x="1796" y="295"/>
                  </a:lnTo>
                  <a:lnTo>
                    <a:pt x="1796" y="295"/>
                  </a:lnTo>
                  <a:lnTo>
                    <a:pt x="1794" y="289"/>
                  </a:lnTo>
                  <a:lnTo>
                    <a:pt x="1788" y="286"/>
                  </a:lnTo>
                  <a:lnTo>
                    <a:pt x="1781" y="282"/>
                  </a:lnTo>
                  <a:lnTo>
                    <a:pt x="1776" y="282"/>
                  </a:lnTo>
                  <a:lnTo>
                    <a:pt x="1776" y="282"/>
                  </a:lnTo>
                  <a:lnTo>
                    <a:pt x="1768" y="282"/>
                  </a:lnTo>
                  <a:lnTo>
                    <a:pt x="1763" y="282"/>
                  </a:lnTo>
                  <a:lnTo>
                    <a:pt x="1759" y="286"/>
                  </a:lnTo>
                  <a:lnTo>
                    <a:pt x="1754" y="291"/>
                  </a:lnTo>
                  <a:lnTo>
                    <a:pt x="1754" y="291"/>
                  </a:lnTo>
                  <a:lnTo>
                    <a:pt x="1748" y="297"/>
                  </a:lnTo>
                  <a:lnTo>
                    <a:pt x="1743" y="298"/>
                  </a:lnTo>
                  <a:lnTo>
                    <a:pt x="1736" y="300"/>
                  </a:lnTo>
                  <a:lnTo>
                    <a:pt x="1729" y="300"/>
                  </a:lnTo>
                  <a:lnTo>
                    <a:pt x="1729" y="300"/>
                  </a:lnTo>
                  <a:lnTo>
                    <a:pt x="1721" y="298"/>
                  </a:lnTo>
                  <a:lnTo>
                    <a:pt x="1718" y="295"/>
                  </a:lnTo>
                  <a:lnTo>
                    <a:pt x="1716" y="288"/>
                  </a:lnTo>
                  <a:lnTo>
                    <a:pt x="1714" y="282"/>
                  </a:lnTo>
                  <a:lnTo>
                    <a:pt x="1714" y="282"/>
                  </a:lnTo>
                  <a:lnTo>
                    <a:pt x="1712" y="277"/>
                  </a:lnTo>
                  <a:lnTo>
                    <a:pt x="1710" y="275"/>
                  </a:lnTo>
                  <a:lnTo>
                    <a:pt x="1703" y="271"/>
                  </a:lnTo>
                  <a:lnTo>
                    <a:pt x="1694" y="268"/>
                  </a:lnTo>
                  <a:lnTo>
                    <a:pt x="1685" y="268"/>
                  </a:lnTo>
                  <a:lnTo>
                    <a:pt x="1685" y="268"/>
                  </a:lnTo>
                  <a:lnTo>
                    <a:pt x="1671" y="266"/>
                  </a:lnTo>
                  <a:lnTo>
                    <a:pt x="1662" y="266"/>
                  </a:lnTo>
                  <a:lnTo>
                    <a:pt x="1654" y="270"/>
                  </a:lnTo>
                  <a:lnTo>
                    <a:pt x="1654" y="270"/>
                  </a:lnTo>
                  <a:lnTo>
                    <a:pt x="1651" y="271"/>
                  </a:lnTo>
                  <a:lnTo>
                    <a:pt x="1651" y="275"/>
                  </a:lnTo>
                  <a:lnTo>
                    <a:pt x="1651" y="275"/>
                  </a:lnTo>
                  <a:lnTo>
                    <a:pt x="1649" y="275"/>
                  </a:lnTo>
                  <a:lnTo>
                    <a:pt x="1651" y="277"/>
                  </a:lnTo>
                  <a:lnTo>
                    <a:pt x="1651" y="277"/>
                  </a:lnTo>
                  <a:lnTo>
                    <a:pt x="1651" y="280"/>
                  </a:lnTo>
                  <a:lnTo>
                    <a:pt x="1651" y="284"/>
                  </a:lnTo>
                  <a:lnTo>
                    <a:pt x="1651" y="284"/>
                  </a:lnTo>
                  <a:lnTo>
                    <a:pt x="1647" y="291"/>
                  </a:lnTo>
                  <a:lnTo>
                    <a:pt x="1645" y="297"/>
                  </a:lnTo>
                  <a:lnTo>
                    <a:pt x="1645" y="297"/>
                  </a:lnTo>
                  <a:lnTo>
                    <a:pt x="1645" y="304"/>
                  </a:lnTo>
                  <a:lnTo>
                    <a:pt x="1643" y="304"/>
                  </a:lnTo>
                  <a:lnTo>
                    <a:pt x="1638" y="304"/>
                  </a:lnTo>
                  <a:lnTo>
                    <a:pt x="1638" y="304"/>
                  </a:lnTo>
                  <a:lnTo>
                    <a:pt x="1633" y="304"/>
                  </a:lnTo>
                  <a:lnTo>
                    <a:pt x="1629" y="302"/>
                  </a:lnTo>
                  <a:lnTo>
                    <a:pt x="1627" y="298"/>
                  </a:lnTo>
                  <a:lnTo>
                    <a:pt x="1624" y="297"/>
                  </a:lnTo>
                  <a:lnTo>
                    <a:pt x="1624" y="297"/>
                  </a:lnTo>
                  <a:lnTo>
                    <a:pt x="1618" y="298"/>
                  </a:lnTo>
                  <a:lnTo>
                    <a:pt x="1616" y="300"/>
                  </a:lnTo>
                  <a:lnTo>
                    <a:pt x="1616" y="304"/>
                  </a:lnTo>
                  <a:lnTo>
                    <a:pt x="1615" y="308"/>
                  </a:lnTo>
                  <a:lnTo>
                    <a:pt x="1615" y="308"/>
                  </a:lnTo>
                  <a:lnTo>
                    <a:pt x="1611" y="309"/>
                  </a:lnTo>
                  <a:lnTo>
                    <a:pt x="1607" y="311"/>
                  </a:lnTo>
                  <a:lnTo>
                    <a:pt x="1604" y="309"/>
                  </a:lnTo>
                  <a:lnTo>
                    <a:pt x="1600" y="308"/>
                  </a:lnTo>
                  <a:lnTo>
                    <a:pt x="1586" y="298"/>
                  </a:lnTo>
                  <a:lnTo>
                    <a:pt x="1586" y="298"/>
                  </a:lnTo>
                  <a:lnTo>
                    <a:pt x="1580" y="295"/>
                  </a:lnTo>
                  <a:lnTo>
                    <a:pt x="1576" y="293"/>
                  </a:lnTo>
                  <a:lnTo>
                    <a:pt x="1573" y="293"/>
                  </a:lnTo>
                  <a:lnTo>
                    <a:pt x="1573" y="293"/>
                  </a:lnTo>
                  <a:lnTo>
                    <a:pt x="1569" y="293"/>
                  </a:lnTo>
                  <a:lnTo>
                    <a:pt x="1567" y="295"/>
                  </a:lnTo>
                  <a:lnTo>
                    <a:pt x="1564" y="298"/>
                  </a:lnTo>
                  <a:lnTo>
                    <a:pt x="1564" y="298"/>
                  </a:lnTo>
                  <a:lnTo>
                    <a:pt x="1557" y="298"/>
                  </a:lnTo>
                  <a:lnTo>
                    <a:pt x="1551" y="297"/>
                  </a:lnTo>
                  <a:lnTo>
                    <a:pt x="1538" y="289"/>
                  </a:lnTo>
                  <a:lnTo>
                    <a:pt x="1538" y="289"/>
                  </a:lnTo>
                  <a:lnTo>
                    <a:pt x="1531" y="288"/>
                  </a:lnTo>
                  <a:lnTo>
                    <a:pt x="1526" y="289"/>
                  </a:lnTo>
                  <a:lnTo>
                    <a:pt x="1522" y="293"/>
                  </a:lnTo>
                  <a:lnTo>
                    <a:pt x="1522" y="297"/>
                  </a:lnTo>
                  <a:lnTo>
                    <a:pt x="1522" y="300"/>
                  </a:lnTo>
                  <a:lnTo>
                    <a:pt x="1522" y="300"/>
                  </a:lnTo>
                  <a:lnTo>
                    <a:pt x="1526" y="306"/>
                  </a:lnTo>
                  <a:lnTo>
                    <a:pt x="1529" y="311"/>
                  </a:lnTo>
                  <a:lnTo>
                    <a:pt x="1531" y="315"/>
                  </a:lnTo>
                  <a:lnTo>
                    <a:pt x="1531" y="317"/>
                  </a:lnTo>
                  <a:lnTo>
                    <a:pt x="1529" y="320"/>
                  </a:lnTo>
                  <a:lnTo>
                    <a:pt x="1528" y="324"/>
                  </a:lnTo>
                  <a:lnTo>
                    <a:pt x="1528" y="324"/>
                  </a:lnTo>
                  <a:lnTo>
                    <a:pt x="1524" y="326"/>
                  </a:lnTo>
                  <a:lnTo>
                    <a:pt x="1520" y="326"/>
                  </a:lnTo>
                  <a:lnTo>
                    <a:pt x="1515" y="324"/>
                  </a:lnTo>
                  <a:lnTo>
                    <a:pt x="1510" y="320"/>
                  </a:lnTo>
                  <a:lnTo>
                    <a:pt x="1506" y="315"/>
                  </a:lnTo>
                  <a:lnTo>
                    <a:pt x="1506" y="315"/>
                  </a:lnTo>
                  <a:lnTo>
                    <a:pt x="1500" y="311"/>
                  </a:lnTo>
                  <a:lnTo>
                    <a:pt x="1495" y="309"/>
                  </a:lnTo>
                  <a:lnTo>
                    <a:pt x="1495" y="309"/>
                  </a:lnTo>
                  <a:lnTo>
                    <a:pt x="1490" y="309"/>
                  </a:lnTo>
                  <a:lnTo>
                    <a:pt x="1486" y="309"/>
                  </a:lnTo>
                  <a:lnTo>
                    <a:pt x="1484" y="306"/>
                  </a:lnTo>
                  <a:lnTo>
                    <a:pt x="1484" y="306"/>
                  </a:lnTo>
                  <a:lnTo>
                    <a:pt x="1484" y="302"/>
                  </a:lnTo>
                  <a:lnTo>
                    <a:pt x="1482" y="297"/>
                  </a:lnTo>
                  <a:lnTo>
                    <a:pt x="1482" y="297"/>
                  </a:lnTo>
                  <a:lnTo>
                    <a:pt x="1479" y="295"/>
                  </a:lnTo>
                  <a:lnTo>
                    <a:pt x="1477" y="293"/>
                  </a:lnTo>
                  <a:lnTo>
                    <a:pt x="1470" y="293"/>
                  </a:lnTo>
                  <a:lnTo>
                    <a:pt x="1470" y="293"/>
                  </a:lnTo>
                  <a:lnTo>
                    <a:pt x="1464" y="291"/>
                  </a:lnTo>
                  <a:lnTo>
                    <a:pt x="1462" y="288"/>
                  </a:lnTo>
                  <a:lnTo>
                    <a:pt x="1461" y="284"/>
                  </a:lnTo>
                  <a:lnTo>
                    <a:pt x="1459" y="279"/>
                  </a:lnTo>
                  <a:lnTo>
                    <a:pt x="1459" y="279"/>
                  </a:lnTo>
                  <a:lnTo>
                    <a:pt x="1453" y="277"/>
                  </a:lnTo>
                  <a:lnTo>
                    <a:pt x="1448" y="275"/>
                  </a:lnTo>
                  <a:lnTo>
                    <a:pt x="1434" y="275"/>
                  </a:lnTo>
                  <a:lnTo>
                    <a:pt x="1426" y="275"/>
                  </a:lnTo>
                  <a:lnTo>
                    <a:pt x="1421" y="273"/>
                  </a:lnTo>
                  <a:lnTo>
                    <a:pt x="1417" y="268"/>
                  </a:lnTo>
                  <a:lnTo>
                    <a:pt x="1417" y="260"/>
                  </a:lnTo>
                  <a:lnTo>
                    <a:pt x="1417" y="260"/>
                  </a:lnTo>
                  <a:lnTo>
                    <a:pt x="1419" y="257"/>
                  </a:lnTo>
                  <a:lnTo>
                    <a:pt x="1421" y="255"/>
                  </a:lnTo>
                  <a:lnTo>
                    <a:pt x="1424" y="253"/>
                  </a:lnTo>
                  <a:lnTo>
                    <a:pt x="1430" y="250"/>
                  </a:lnTo>
                  <a:lnTo>
                    <a:pt x="1432" y="248"/>
                  </a:lnTo>
                  <a:lnTo>
                    <a:pt x="1434" y="246"/>
                  </a:lnTo>
                  <a:lnTo>
                    <a:pt x="1434" y="246"/>
                  </a:lnTo>
                  <a:lnTo>
                    <a:pt x="1434" y="241"/>
                  </a:lnTo>
                  <a:lnTo>
                    <a:pt x="1430" y="235"/>
                  </a:lnTo>
                  <a:lnTo>
                    <a:pt x="1424" y="230"/>
                  </a:lnTo>
                  <a:lnTo>
                    <a:pt x="1419" y="226"/>
                  </a:lnTo>
                  <a:lnTo>
                    <a:pt x="1412" y="222"/>
                  </a:lnTo>
                  <a:lnTo>
                    <a:pt x="1403" y="221"/>
                  </a:lnTo>
                  <a:lnTo>
                    <a:pt x="1397" y="221"/>
                  </a:lnTo>
                  <a:lnTo>
                    <a:pt x="1392" y="222"/>
                  </a:lnTo>
                  <a:lnTo>
                    <a:pt x="1392" y="222"/>
                  </a:lnTo>
                  <a:lnTo>
                    <a:pt x="1388" y="224"/>
                  </a:lnTo>
                  <a:lnTo>
                    <a:pt x="1385" y="228"/>
                  </a:lnTo>
                  <a:lnTo>
                    <a:pt x="1383" y="233"/>
                  </a:lnTo>
                  <a:lnTo>
                    <a:pt x="1381" y="237"/>
                  </a:lnTo>
                  <a:lnTo>
                    <a:pt x="1381" y="237"/>
                  </a:lnTo>
                  <a:lnTo>
                    <a:pt x="1383" y="241"/>
                  </a:lnTo>
                  <a:lnTo>
                    <a:pt x="1385" y="242"/>
                  </a:lnTo>
                  <a:lnTo>
                    <a:pt x="1390" y="244"/>
                  </a:lnTo>
                  <a:lnTo>
                    <a:pt x="1395" y="244"/>
                  </a:lnTo>
                  <a:lnTo>
                    <a:pt x="1401" y="248"/>
                  </a:lnTo>
                  <a:lnTo>
                    <a:pt x="1401" y="248"/>
                  </a:lnTo>
                  <a:lnTo>
                    <a:pt x="1405" y="251"/>
                  </a:lnTo>
                  <a:lnTo>
                    <a:pt x="1403" y="257"/>
                  </a:lnTo>
                  <a:lnTo>
                    <a:pt x="1399" y="260"/>
                  </a:lnTo>
                  <a:lnTo>
                    <a:pt x="1394" y="262"/>
                  </a:lnTo>
                  <a:lnTo>
                    <a:pt x="1394" y="262"/>
                  </a:lnTo>
                  <a:lnTo>
                    <a:pt x="1386" y="262"/>
                  </a:lnTo>
                  <a:lnTo>
                    <a:pt x="1381" y="260"/>
                  </a:lnTo>
                  <a:lnTo>
                    <a:pt x="1367" y="255"/>
                  </a:lnTo>
                  <a:lnTo>
                    <a:pt x="1367" y="255"/>
                  </a:lnTo>
                  <a:lnTo>
                    <a:pt x="1356" y="253"/>
                  </a:lnTo>
                  <a:lnTo>
                    <a:pt x="1345" y="255"/>
                  </a:lnTo>
                  <a:lnTo>
                    <a:pt x="1334" y="255"/>
                  </a:lnTo>
                  <a:lnTo>
                    <a:pt x="1325" y="253"/>
                  </a:lnTo>
                  <a:lnTo>
                    <a:pt x="1325" y="253"/>
                  </a:lnTo>
                  <a:lnTo>
                    <a:pt x="1321" y="251"/>
                  </a:lnTo>
                  <a:lnTo>
                    <a:pt x="1319" y="248"/>
                  </a:lnTo>
                  <a:lnTo>
                    <a:pt x="1316" y="242"/>
                  </a:lnTo>
                  <a:lnTo>
                    <a:pt x="1316" y="242"/>
                  </a:lnTo>
                  <a:lnTo>
                    <a:pt x="1310" y="235"/>
                  </a:lnTo>
                  <a:lnTo>
                    <a:pt x="1303" y="232"/>
                  </a:lnTo>
                  <a:lnTo>
                    <a:pt x="1303" y="232"/>
                  </a:lnTo>
                  <a:lnTo>
                    <a:pt x="1292" y="228"/>
                  </a:lnTo>
                  <a:lnTo>
                    <a:pt x="1281" y="226"/>
                  </a:lnTo>
                  <a:lnTo>
                    <a:pt x="1272" y="226"/>
                  </a:lnTo>
                  <a:lnTo>
                    <a:pt x="1262" y="230"/>
                  </a:lnTo>
                  <a:lnTo>
                    <a:pt x="1262" y="230"/>
                  </a:lnTo>
                  <a:lnTo>
                    <a:pt x="1254" y="232"/>
                  </a:lnTo>
                  <a:lnTo>
                    <a:pt x="1251" y="233"/>
                  </a:lnTo>
                  <a:lnTo>
                    <a:pt x="1243" y="244"/>
                  </a:lnTo>
                  <a:lnTo>
                    <a:pt x="1243" y="244"/>
                  </a:lnTo>
                  <a:lnTo>
                    <a:pt x="1240" y="248"/>
                  </a:lnTo>
                  <a:lnTo>
                    <a:pt x="1236" y="250"/>
                  </a:lnTo>
                  <a:lnTo>
                    <a:pt x="1233" y="248"/>
                  </a:lnTo>
                  <a:lnTo>
                    <a:pt x="1229" y="244"/>
                  </a:lnTo>
                  <a:lnTo>
                    <a:pt x="1229" y="244"/>
                  </a:lnTo>
                  <a:lnTo>
                    <a:pt x="1229" y="241"/>
                  </a:lnTo>
                  <a:lnTo>
                    <a:pt x="1229" y="237"/>
                  </a:lnTo>
                  <a:lnTo>
                    <a:pt x="1227" y="233"/>
                  </a:lnTo>
                  <a:lnTo>
                    <a:pt x="1222" y="233"/>
                  </a:lnTo>
                  <a:lnTo>
                    <a:pt x="1222" y="233"/>
                  </a:lnTo>
                  <a:lnTo>
                    <a:pt x="1220" y="235"/>
                  </a:lnTo>
                  <a:lnTo>
                    <a:pt x="1218" y="237"/>
                  </a:lnTo>
                  <a:lnTo>
                    <a:pt x="1214" y="239"/>
                  </a:lnTo>
                  <a:lnTo>
                    <a:pt x="1213" y="239"/>
                  </a:lnTo>
                  <a:lnTo>
                    <a:pt x="1213" y="239"/>
                  </a:lnTo>
                  <a:lnTo>
                    <a:pt x="1209" y="237"/>
                  </a:lnTo>
                  <a:lnTo>
                    <a:pt x="1207" y="235"/>
                  </a:lnTo>
                  <a:lnTo>
                    <a:pt x="1204" y="232"/>
                  </a:lnTo>
                  <a:lnTo>
                    <a:pt x="1204" y="232"/>
                  </a:lnTo>
                  <a:lnTo>
                    <a:pt x="1198" y="230"/>
                  </a:lnTo>
                  <a:lnTo>
                    <a:pt x="1195" y="232"/>
                  </a:lnTo>
                  <a:lnTo>
                    <a:pt x="1189" y="233"/>
                  </a:lnTo>
                  <a:lnTo>
                    <a:pt x="1186" y="237"/>
                  </a:lnTo>
                  <a:lnTo>
                    <a:pt x="1186" y="237"/>
                  </a:lnTo>
                  <a:lnTo>
                    <a:pt x="1184" y="242"/>
                  </a:lnTo>
                  <a:lnTo>
                    <a:pt x="1186" y="246"/>
                  </a:lnTo>
                  <a:lnTo>
                    <a:pt x="1187" y="250"/>
                  </a:lnTo>
                  <a:lnTo>
                    <a:pt x="1187" y="255"/>
                  </a:lnTo>
                  <a:lnTo>
                    <a:pt x="1187" y="255"/>
                  </a:lnTo>
                  <a:lnTo>
                    <a:pt x="1178" y="253"/>
                  </a:lnTo>
                  <a:lnTo>
                    <a:pt x="1173" y="251"/>
                  </a:lnTo>
                  <a:lnTo>
                    <a:pt x="1173" y="251"/>
                  </a:lnTo>
                  <a:lnTo>
                    <a:pt x="1167" y="253"/>
                  </a:lnTo>
                  <a:lnTo>
                    <a:pt x="1164" y="255"/>
                  </a:lnTo>
                  <a:lnTo>
                    <a:pt x="1160" y="259"/>
                  </a:lnTo>
                  <a:lnTo>
                    <a:pt x="1157" y="259"/>
                  </a:lnTo>
                  <a:lnTo>
                    <a:pt x="1157" y="259"/>
                  </a:lnTo>
                  <a:lnTo>
                    <a:pt x="1153" y="259"/>
                  </a:lnTo>
                  <a:lnTo>
                    <a:pt x="1151" y="257"/>
                  </a:lnTo>
                  <a:lnTo>
                    <a:pt x="1149" y="255"/>
                  </a:lnTo>
                  <a:lnTo>
                    <a:pt x="1149" y="253"/>
                  </a:lnTo>
                  <a:lnTo>
                    <a:pt x="1153" y="248"/>
                  </a:lnTo>
                  <a:lnTo>
                    <a:pt x="1157" y="244"/>
                  </a:lnTo>
                  <a:lnTo>
                    <a:pt x="1157" y="244"/>
                  </a:lnTo>
                  <a:lnTo>
                    <a:pt x="1169" y="239"/>
                  </a:lnTo>
                  <a:lnTo>
                    <a:pt x="1173" y="235"/>
                  </a:lnTo>
                  <a:lnTo>
                    <a:pt x="1178" y="230"/>
                  </a:lnTo>
                  <a:lnTo>
                    <a:pt x="1178" y="230"/>
                  </a:lnTo>
                  <a:lnTo>
                    <a:pt x="1189" y="219"/>
                  </a:lnTo>
                  <a:lnTo>
                    <a:pt x="1195" y="213"/>
                  </a:lnTo>
                  <a:lnTo>
                    <a:pt x="1202" y="210"/>
                  </a:lnTo>
                  <a:lnTo>
                    <a:pt x="1202" y="210"/>
                  </a:lnTo>
                  <a:lnTo>
                    <a:pt x="1211" y="208"/>
                  </a:lnTo>
                  <a:lnTo>
                    <a:pt x="1220" y="208"/>
                  </a:lnTo>
                  <a:lnTo>
                    <a:pt x="1229" y="208"/>
                  </a:lnTo>
                  <a:lnTo>
                    <a:pt x="1238" y="204"/>
                  </a:lnTo>
                  <a:lnTo>
                    <a:pt x="1238" y="204"/>
                  </a:lnTo>
                  <a:lnTo>
                    <a:pt x="1247" y="201"/>
                  </a:lnTo>
                  <a:lnTo>
                    <a:pt x="1251" y="195"/>
                  </a:lnTo>
                  <a:lnTo>
                    <a:pt x="1251" y="190"/>
                  </a:lnTo>
                  <a:lnTo>
                    <a:pt x="1247" y="183"/>
                  </a:lnTo>
                  <a:lnTo>
                    <a:pt x="1247" y="183"/>
                  </a:lnTo>
                  <a:lnTo>
                    <a:pt x="1243" y="177"/>
                  </a:lnTo>
                  <a:lnTo>
                    <a:pt x="1242" y="175"/>
                  </a:lnTo>
                  <a:lnTo>
                    <a:pt x="1242" y="172"/>
                  </a:lnTo>
                  <a:lnTo>
                    <a:pt x="1242" y="172"/>
                  </a:lnTo>
                  <a:lnTo>
                    <a:pt x="1243" y="165"/>
                  </a:lnTo>
                  <a:lnTo>
                    <a:pt x="1243" y="161"/>
                  </a:lnTo>
                  <a:lnTo>
                    <a:pt x="1240" y="156"/>
                  </a:lnTo>
                  <a:lnTo>
                    <a:pt x="1240" y="156"/>
                  </a:lnTo>
                  <a:lnTo>
                    <a:pt x="1234" y="154"/>
                  </a:lnTo>
                  <a:lnTo>
                    <a:pt x="1227" y="150"/>
                  </a:lnTo>
                  <a:lnTo>
                    <a:pt x="1227" y="150"/>
                  </a:lnTo>
                  <a:lnTo>
                    <a:pt x="1225" y="146"/>
                  </a:lnTo>
                  <a:lnTo>
                    <a:pt x="1224" y="143"/>
                  </a:lnTo>
                  <a:lnTo>
                    <a:pt x="1222" y="137"/>
                  </a:lnTo>
                  <a:lnTo>
                    <a:pt x="1218" y="134"/>
                  </a:lnTo>
                  <a:lnTo>
                    <a:pt x="1218" y="134"/>
                  </a:lnTo>
                  <a:lnTo>
                    <a:pt x="1214" y="132"/>
                  </a:lnTo>
                  <a:lnTo>
                    <a:pt x="1211" y="132"/>
                  </a:lnTo>
                  <a:lnTo>
                    <a:pt x="1202" y="136"/>
                  </a:lnTo>
                  <a:lnTo>
                    <a:pt x="1202" y="136"/>
                  </a:lnTo>
                  <a:lnTo>
                    <a:pt x="1191" y="136"/>
                  </a:lnTo>
                  <a:lnTo>
                    <a:pt x="1180" y="137"/>
                  </a:lnTo>
                  <a:lnTo>
                    <a:pt x="1180" y="137"/>
                  </a:lnTo>
                  <a:lnTo>
                    <a:pt x="1175" y="139"/>
                  </a:lnTo>
                  <a:lnTo>
                    <a:pt x="1167" y="143"/>
                  </a:lnTo>
                  <a:lnTo>
                    <a:pt x="1167" y="143"/>
                  </a:lnTo>
                  <a:lnTo>
                    <a:pt x="1162" y="143"/>
                  </a:lnTo>
                  <a:lnTo>
                    <a:pt x="1157" y="141"/>
                  </a:lnTo>
                  <a:lnTo>
                    <a:pt x="1146" y="134"/>
                  </a:lnTo>
                  <a:lnTo>
                    <a:pt x="1129" y="116"/>
                  </a:lnTo>
                  <a:lnTo>
                    <a:pt x="1129" y="116"/>
                  </a:lnTo>
                  <a:lnTo>
                    <a:pt x="1122" y="112"/>
                  </a:lnTo>
                  <a:lnTo>
                    <a:pt x="1115" y="108"/>
                  </a:lnTo>
                  <a:lnTo>
                    <a:pt x="1115" y="108"/>
                  </a:lnTo>
                  <a:lnTo>
                    <a:pt x="1108" y="107"/>
                  </a:lnTo>
                  <a:lnTo>
                    <a:pt x="1099" y="107"/>
                  </a:lnTo>
                  <a:lnTo>
                    <a:pt x="1082" y="110"/>
                  </a:lnTo>
                  <a:lnTo>
                    <a:pt x="1082" y="110"/>
                  </a:lnTo>
                  <a:lnTo>
                    <a:pt x="1066" y="116"/>
                  </a:lnTo>
                  <a:lnTo>
                    <a:pt x="1059" y="119"/>
                  </a:lnTo>
                  <a:lnTo>
                    <a:pt x="1057" y="123"/>
                  </a:lnTo>
                  <a:lnTo>
                    <a:pt x="1057" y="128"/>
                  </a:lnTo>
                  <a:lnTo>
                    <a:pt x="1057" y="128"/>
                  </a:lnTo>
                  <a:lnTo>
                    <a:pt x="1055" y="134"/>
                  </a:lnTo>
                  <a:lnTo>
                    <a:pt x="1057" y="139"/>
                  </a:lnTo>
                  <a:lnTo>
                    <a:pt x="1057" y="139"/>
                  </a:lnTo>
                  <a:lnTo>
                    <a:pt x="1061" y="145"/>
                  </a:lnTo>
                  <a:lnTo>
                    <a:pt x="1061" y="146"/>
                  </a:lnTo>
                  <a:lnTo>
                    <a:pt x="1061" y="148"/>
                  </a:lnTo>
                  <a:lnTo>
                    <a:pt x="1061" y="148"/>
                  </a:lnTo>
                  <a:lnTo>
                    <a:pt x="1057" y="150"/>
                  </a:lnTo>
                  <a:lnTo>
                    <a:pt x="1053" y="150"/>
                  </a:lnTo>
                  <a:lnTo>
                    <a:pt x="1044" y="146"/>
                  </a:lnTo>
                  <a:lnTo>
                    <a:pt x="1035" y="143"/>
                  </a:lnTo>
                  <a:lnTo>
                    <a:pt x="1032" y="141"/>
                  </a:lnTo>
                  <a:lnTo>
                    <a:pt x="1026" y="143"/>
                  </a:lnTo>
                  <a:lnTo>
                    <a:pt x="1026" y="143"/>
                  </a:lnTo>
                  <a:lnTo>
                    <a:pt x="1024" y="145"/>
                  </a:lnTo>
                  <a:lnTo>
                    <a:pt x="1023" y="146"/>
                  </a:lnTo>
                  <a:lnTo>
                    <a:pt x="1021" y="152"/>
                  </a:lnTo>
                  <a:lnTo>
                    <a:pt x="1017" y="156"/>
                  </a:lnTo>
                  <a:lnTo>
                    <a:pt x="1015" y="159"/>
                  </a:lnTo>
                  <a:lnTo>
                    <a:pt x="1012" y="159"/>
                  </a:lnTo>
                  <a:lnTo>
                    <a:pt x="1012" y="159"/>
                  </a:lnTo>
                  <a:lnTo>
                    <a:pt x="1003" y="161"/>
                  </a:lnTo>
                  <a:lnTo>
                    <a:pt x="999" y="157"/>
                  </a:lnTo>
                  <a:lnTo>
                    <a:pt x="995" y="154"/>
                  </a:lnTo>
                  <a:lnTo>
                    <a:pt x="992" y="148"/>
                  </a:lnTo>
                  <a:lnTo>
                    <a:pt x="992" y="148"/>
                  </a:lnTo>
                  <a:lnTo>
                    <a:pt x="986" y="148"/>
                  </a:lnTo>
                  <a:lnTo>
                    <a:pt x="983" y="148"/>
                  </a:lnTo>
                  <a:lnTo>
                    <a:pt x="976" y="156"/>
                  </a:lnTo>
                  <a:lnTo>
                    <a:pt x="976" y="156"/>
                  </a:lnTo>
                  <a:lnTo>
                    <a:pt x="972" y="159"/>
                  </a:lnTo>
                  <a:lnTo>
                    <a:pt x="968" y="159"/>
                  </a:lnTo>
                  <a:lnTo>
                    <a:pt x="959" y="159"/>
                  </a:lnTo>
                  <a:lnTo>
                    <a:pt x="950" y="157"/>
                  </a:lnTo>
                  <a:lnTo>
                    <a:pt x="947" y="157"/>
                  </a:lnTo>
                  <a:lnTo>
                    <a:pt x="941" y="159"/>
                  </a:lnTo>
                  <a:lnTo>
                    <a:pt x="941" y="159"/>
                  </a:lnTo>
                  <a:lnTo>
                    <a:pt x="938" y="163"/>
                  </a:lnTo>
                  <a:lnTo>
                    <a:pt x="932" y="165"/>
                  </a:lnTo>
                  <a:lnTo>
                    <a:pt x="932" y="165"/>
                  </a:lnTo>
                  <a:lnTo>
                    <a:pt x="925" y="163"/>
                  </a:lnTo>
                  <a:lnTo>
                    <a:pt x="916" y="161"/>
                  </a:lnTo>
                  <a:lnTo>
                    <a:pt x="916" y="161"/>
                  </a:lnTo>
                  <a:lnTo>
                    <a:pt x="900" y="159"/>
                  </a:lnTo>
                  <a:lnTo>
                    <a:pt x="881" y="161"/>
                  </a:lnTo>
                  <a:lnTo>
                    <a:pt x="863" y="166"/>
                  </a:lnTo>
                  <a:lnTo>
                    <a:pt x="856" y="170"/>
                  </a:lnTo>
                  <a:lnTo>
                    <a:pt x="849" y="174"/>
                  </a:lnTo>
                  <a:lnTo>
                    <a:pt x="849" y="174"/>
                  </a:lnTo>
                  <a:lnTo>
                    <a:pt x="843" y="179"/>
                  </a:lnTo>
                  <a:lnTo>
                    <a:pt x="842" y="184"/>
                  </a:lnTo>
                  <a:lnTo>
                    <a:pt x="840" y="190"/>
                  </a:lnTo>
                  <a:lnTo>
                    <a:pt x="842" y="195"/>
                  </a:lnTo>
                  <a:lnTo>
                    <a:pt x="847" y="208"/>
                  </a:lnTo>
                  <a:lnTo>
                    <a:pt x="854" y="219"/>
                  </a:lnTo>
                  <a:lnTo>
                    <a:pt x="854" y="219"/>
                  </a:lnTo>
                  <a:lnTo>
                    <a:pt x="856" y="224"/>
                  </a:lnTo>
                  <a:lnTo>
                    <a:pt x="858" y="230"/>
                  </a:lnTo>
                  <a:lnTo>
                    <a:pt x="858" y="232"/>
                  </a:lnTo>
                  <a:lnTo>
                    <a:pt x="856" y="233"/>
                  </a:lnTo>
                  <a:lnTo>
                    <a:pt x="854" y="233"/>
                  </a:lnTo>
                  <a:lnTo>
                    <a:pt x="849" y="233"/>
                  </a:lnTo>
                  <a:lnTo>
                    <a:pt x="849" y="233"/>
                  </a:lnTo>
                  <a:lnTo>
                    <a:pt x="847" y="233"/>
                  </a:lnTo>
                  <a:lnTo>
                    <a:pt x="843" y="232"/>
                  </a:lnTo>
                  <a:lnTo>
                    <a:pt x="840" y="226"/>
                  </a:lnTo>
                  <a:lnTo>
                    <a:pt x="836" y="221"/>
                  </a:lnTo>
                  <a:lnTo>
                    <a:pt x="833" y="219"/>
                  </a:lnTo>
                  <a:lnTo>
                    <a:pt x="831" y="217"/>
                  </a:lnTo>
                  <a:lnTo>
                    <a:pt x="831" y="217"/>
                  </a:lnTo>
                  <a:lnTo>
                    <a:pt x="827" y="217"/>
                  </a:lnTo>
                  <a:lnTo>
                    <a:pt x="824" y="219"/>
                  </a:lnTo>
                  <a:lnTo>
                    <a:pt x="818" y="222"/>
                  </a:lnTo>
                  <a:lnTo>
                    <a:pt x="818" y="222"/>
                  </a:lnTo>
                  <a:lnTo>
                    <a:pt x="809" y="226"/>
                  </a:lnTo>
                  <a:lnTo>
                    <a:pt x="798" y="226"/>
                  </a:lnTo>
                  <a:lnTo>
                    <a:pt x="798" y="226"/>
                  </a:lnTo>
                  <a:lnTo>
                    <a:pt x="787" y="224"/>
                  </a:lnTo>
                  <a:lnTo>
                    <a:pt x="782" y="224"/>
                  </a:lnTo>
                  <a:lnTo>
                    <a:pt x="776" y="226"/>
                  </a:lnTo>
                  <a:lnTo>
                    <a:pt x="776" y="226"/>
                  </a:lnTo>
                  <a:lnTo>
                    <a:pt x="771" y="228"/>
                  </a:lnTo>
                  <a:lnTo>
                    <a:pt x="767" y="232"/>
                  </a:lnTo>
                  <a:lnTo>
                    <a:pt x="764" y="237"/>
                  </a:lnTo>
                  <a:lnTo>
                    <a:pt x="760" y="242"/>
                  </a:lnTo>
                  <a:lnTo>
                    <a:pt x="760" y="248"/>
                  </a:lnTo>
                  <a:lnTo>
                    <a:pt x="760" y="253"/>
                  </a:lnTo>
                  <a:lnTo>
                    <a:pt x="760" y="259"/>
                  </a:lnTo>
                  <a:lnTo>
                    <a:pt x="764" y="264"/>
                  </a:lnTo>
                  <a:lnTo>
                    <a:pt x="764" y="264"/>
                  </a:lnTo>
                  <a:lnTo>
                    <a:pt x="769" y="271"/>
                  </a:lnTo>
                  <a:lnTo>
                    <a:pt x="778" y="277"/>
                  </a:lnTo>
                  <a:lnTo>
                    <a:pt x="786" y="282"/>
                  </a:lnTo>
                  <a:lnTo>
                    <a:pt x="789" y="286"/>
                  </a:lnTo>
                  <a:lnTo>
                    <a:pt x="791" y="289"/>
                  </a:lnTo>
                  <a:lnTo>
                    <a:pt x="791" y="289"/>
                  </a:lnTo>
                  <a:lnTo>
                    <a:pt x="793" y="297"/>
                  </a:lnTo>
                  <a:lnTo>
                    <a:pt x="793" y="304"/>
                  </a:lnTo>
                  <a:lnTo>
                    <a:pt x="795" y="320"/>
                  </a:lnTo>
                  <a:lnTo>
                    <a:pt x="795" y="327"/>
                  </a:lnTo>
                  <a:lnTo>
                    <a:pt x="798" y="333"/>
                  </a:lnTo>
                  <a:lnTo>
                    <a:pt x="804" y="338"/>
                  </a:lnTo>
                  <a:lnTo>
                    <a:pt x="811" y="340"/>
                  </a:lnTo>
                  <a:lnTo>
                    <a:pt x="811" y="340"/>
                  </a:lnTo>
                  <a:lnTo>
                    <a:pt x="818" y="344"/>
                  </a:lnTo>
                  <a:lnTo>
                    <a:pt x="822" y="346"/>
                  </a:lnTo>
                  <a:lnTo>
                    <a:pt x="825" y="349"/>
                  </a:lnTo>
                  <a:lnTo>
                    <a:pt x="825" y="349"/>
                  </a:lnTo>
                  <a:lnTo>
                    <a:pt x="827" y="355"/>
                  </a:lnTo>
                  <a:lnTo>
                    <a:pt x="827" y="358"/>
                  </a:lnTo>
                  <a:lnTo>
                    <a:pt x="825" y="360"/>
                  </a:lnTo>
                  <a:lnTo>
                    <a:pt x="822" y="362"/>
                  </a:lnTo>
                  <a:lnTo>
                    <a:pt x="822" y="362"/>
                  </a:lnTo>
                  <a:lnTo>
                    <a:pt x="818" y="362"/>
                  </a:lnTo>
                  <a:lnTo>
                    <a:pt x="814" y="360"/>
                  </a:lnTo>
                  <a:lnTo>
                    <a:pt x="809" y="356"/>
                  </a:lnTo>
                  <a:lnTo>
                    <a:pt x="804" y="351"/>
                  </a:lnTo>
                  <a:lnTo>
                    <a:pt x="796" y="347"/>
                  </a:lnTo>
                  <a:lnTo>
                    <a:pt x="796" y="347"/>
                  </a:lnTo>
                  <a:lnTo>
                    <a:pt x="786" y="344"/>
                  </a:lnTo>
                  <a:lnTo>
                    <a:pt x="778" y="336"/>
                  </a:lnTo>
                  <a:lnTo>
                    <a:pt x="776" y="331"/>
                  </a:lnTo>
                  <a:lnTo>
                    <a:pt x="775" y="327"/>
                  </a:lnTo>
                  <a:lnTo>
                    <a:pt x="773" y="322"/>
                  </a:lnTo>
                  <a:lnTo>
                    <a:pt x="775" y="315"/>
                  </a:lnTo>
                  <a:lnTo>
                    <a:pt x="775" y="315"/>
                  </a:lnTo>
                  <a:lnTo>
                    <a:pt x="776" y="302"/>
                  </a:lnTo>
                  <a:lnTo>
                    <a:pt x="776" y="295"/>
                  </a:lnTo>
                  <a:lnTo>
                    <a:pt x="775" y="291"/>
                  </a:lnTo>
                  <a:lnTo>
                    <a:pt x="773" y="289"/>
                  </a:lnTo>
                  <a:lnTo>
                    <a:pt x="773" y="289"/>
                  </a:lnTo>
                  <a:lnTo>
                    <a:pt x="769" y="288"/>
                  </a:lnTo>
                  <a:lnTo>
                    <a:pt x="766" y="288"/>
                  </a:lnTo>
                  <a:lnTo>
                    <a:pt x="764" y="288"/>
                  </a:lnTo>
                  <a:lnTo>
                    <a:pt x="760" y="288"/>
                  </a:lnTo>
                  <a:lnTo>
                    <a:pt x="760" y="288"/>
                  </a:lnTo>
                  <a:lnTo>
                    <a:pt x="757" y="286"/>
                  </a:lnTo>
                  <a:lnTo>
                    <a:pt x="755" y="284"/>
                  </a:lnTo>
                  <a:lnTo>
                    <a:pt x="751" y="279"/>
                  </a:lnTo>
                  <a:lnTo>
                    <a:pt x="751" y="279"/>
                  </a:lnTo>
                  <a:lnTo>
                    <a:pt x="746" y="275"/>
                  </a:lnTo>
                  <a:lnTo>
                    <a:pt x="740" y="273"/>
                  </a:lnTo>
                  <a:lnTo>
                    <a:pt x="729" y="271"/>
                  </a:lnTo>
                  <a:lnTo>
                    <a:pt x="729" y="271"/>
                  </a:lnTo>
                  <a:lnTo>
                    <a:pt x="719" y="271"/>
                  </a:lnTo>
                  <a:lnTo>
                    <a:pt x="715" y="273"/>
                  </a:lnTo>
                  <a:lnTo>
                    <a:pt x="713" y="277"/>
                  </a:lnTo>
                  <a:lnTo>
                    <a:pt x="713" y="277"/>
                  </a:lnTo>
                  <a:lnTo>
                    <a:pt x="713" y="280"/>
                  </a:lnTo>
                  <a:lnTo>
                    <a:pt x="715" y="284"/>
                  </a:lnTo>
                  <a:lnTo>
                    <a:pt x="717" y="288"/>
                  </a:lnTo>
                  <a:lnTo>
                    <a:pt x="717" y="291"/>
                  </a:lnTo>
                  <a:lnTo>
                    <a:pt x="717" y="291"/>
                  </a:lnTo>
                  <a:lnTo>
                    <a:pt x="708" y="291"/>
                  </a:lnTo>
                  <a:lnTo>
                    <a:pt x="708" y="291"/>
                  </a:lnTo>
                  <a:lnTo>
                    <a:pt x="704" y="291"/>
                  </a:lnTo>
                  <a:lnTo>
                    <a:pt x="699" y="289"/>
                  </a:lnTo>
                  <a:lnTo>
                    <a:pt x="695" y="288"/>
                  </a:lnTo>
                  <a:lnTo>
                    <a:pt x="691" y="288"/>
                  </a:lnTo>
                  <a:lnTo>
                    <a:pt x="691" y="288"/>
                  </a:lnTo>
                  <a:lnTo>
                    <a:pt x="688" y="288"/>
                  </a:lnTo>
                  <a:lnTo>
                    <a:pt x="684" y="291"/>
                  </a:lnTo>
                  <a:lnTo>
                    <a:pt x="681" y="297"/>
                  </a:lnTo>
                  <a:lnTo>
                    <a:pt x="681" y="300"/>
                  </a:lnTo>
                  <a:lnTo>
                    <a:pt x="681" y="300"/>
                  </a:lnTo>
                  <a:lnTo>
                    <a:pt x="684" y="304"/>
                  </a:lnTo>
                  <a:lnTo>
                    <a:pt x="690" y="306"/>
                  </a:lnTo>
                  <a:lnTo>
                    <a:pt x="695" y="308"/>
                  </a:lnTo>
                  <a:lnTo>
                    <a:pt x="700" y="309"/>
                  </a:lnTo>
                  <a:lnTo>
                    <a:pt x="700" y="309"/>
                  </a:lnTo>
                  <a:lnTo>
                    <a:pt x="704" y="315"/>
                  </a:lnTo>
                  <a:lnTo>
                    <a:pt x="704" y="317"/>
                  </a:lnTo>
                  <a:lnTo>
                    <a:pt x="704" y="318"/>
                  </a:lnTo>
                  <a:lnTo>
                    <a:pt x="699" y="318"/>
                  </a:lnTo>
                  <a:lnTo>
                    <a:pt x="691" y="318"/>
                  </a:lnTo>
                  <a:lnTo>
                    <a:pt x="691" y="318"/>
                  </a:lnTo>
                  <a:lnTo>
                    <a:pt x="686" y="317"/>
                  </a:lnTo>
                  <a:lnTo>
                    <a:pt x="679" y="318"/>
                  </a:lnTo>
                  <a:lnTo>
                    <a:pt x="673" y="318"/>
                  </a:lnTo>
                  <a:lnTo>
                    <a:pt x="668" y="317"/>
                  </a:lnTo>
                  <a:lnTo>
                    <a:pt x="668" y="317"/>
                  </a:lnTo>
                  <a:lnTo>
                    <a:pt x="666" y="315"/>
                  </a:lnTo>
                  <a:lnTo>
                    <a:pt x="664" y="311"/>
                  </a:lnTo>
                  <a:lnTo>
                    <a:pt x="664" y="304"/>
                  </a:lnTo>
                  <a:lnTo>
                    <a:pt x="668" y="286"/>
                  </a:lnTo>
                  <a:lnTo>
                    <a:pt x="670" y="277"/>
                  </a:lnTo>
                  <a:lnTo>
                    <a:pt x="670" y="270"/>
                  </a:lnTo>
                  <a:lnTo>
                    <a:pt x="668" y="264"/>
                  </a:lnTo>
                  <a:lnTo>
                    <a:pt x="666" y="262"/>
                  </a:lnTo>
                  <a:lnTo>
                    <a:pt x="662" y="260"/>
                  </a:lnTo>
                  <a:lnTo>
                    <a:pt x="662" y="260"/>
                  </a:lnTo>
                  <a:lnTo>
                    <a:pt x="659" y="262"/>
                  </a:lnTo>
                  <a:lnTo>
                    <a:pt x="657" y="264"/>
                  </a:lnTo>
                  <a:lnTo>
                    <a:pt x="653" y="270"/>
                  </a:lnTo>
                  <a:lnTo>
                    <a:pt x="653" y="282"/>
                  </a:lnTo>
                  <a:lnTo>
                    <a:pt x="653" y="282"/>
                  </a:lnTo>
                  <a:lnTo>
                    <a:pt x="652" y="291"/>
                  </a:lnTo>
                  <a:lnTo>
                    <a:pt x="650" y="297"/>
                  </a:lnTo>
                  <a:lnTo>
                    <a:pt x="646" y="304"/>
                  </a:lnTo>
                  <a:lnTo>
                    <a:pt x="643" y="311"/>
                  </a:lnTo>
                  <a:lnTo>
                    <a:pt x="643" y="311"/>
                  </a:lnTo>
                  <a:lnTo>
                    <a:pt x="643" y="317"/>
                  </a:lnTo>
                  <a:lnTo>
                    <a:pt x="644" y="322"/>
                  </a:lnTo>
                  <a:lnTo>
                    <a:pt x="646" y="327"/>
                  </a:lnTo>
                  <a:lnTo>
                    <a:pt x="650" y="333"/>
                  </a:lnTo>
                  <a:lnTo>
                    <a:pt x="650" y="333"/>
                  </a:lnTo>
                  <a:lnTo>
                    <a:pt x="650" y="338"/>
                  </a:lnTo>
                  <a:lnTo>
                    <a:pt x="648" y="344"/>
                  </a:lnTo>
                  <a:lnTo>
                    <a:pt x="648" y="349"/>
                  </a:lnTo>
                  <a:lnTo>
                    <a:pt x="650" y="355"/>
                  </a:lnTo>
                  <a:lnTo>
                    <a:pt x="650" y="355"/>
                  </a:lnTo>
                  <a:lnTo>
                    <a:pt x="657" y="358"/>
                  </a:lnTo>
                  <a:lnTo>
                    <a:pt x="662" y="360"/>
                  </a:lnTo>
                  <a:lnTo>
                    <a:pt x="677" y="360"/>
                  </a:lnTo>
                  <a:lnTo>
                    <a:pt x="677" y="360"/>
                  </a:lnTo>
                  <a:lnTo>
                    <a:pt x="684" y="362"/>
                  </a:lnTo>
                  <a:lnTo>
                    <a:pt x="691" y="367"/>
                  </a:lnTo>
                  <a:lnTo>
                    <a:pt x="700" y="374"/>
                  </a:lnTo>
                  <a:lnTo>
                    <a:pt x="709" y="384"/>
                  </a:lnTo>
                  <a:lnTo>
                    <a:pt x="719" y="393"/>
                  </a:lnTo>
                  <a:lnTo>
                    <a:pt x="722" y="402"/>
                  </a:lnTo>
                  <a:lnTo>
                    <a:pt x="722" y="407"/>
                  </a:lnTo>
                  <a:lnTo>
                    <a:pt x="722" y="411"/>
                  </a:lnTo>
                  <a:lnTo>
                    <a:pt x="720" y="414"/>
                  </a:lnTo>
                  <a:lnTo>
                    <a:pt x="717" y="416"/>
                  </a:lnTo>
                  <a:lnTo>
                    <a:pt x="717" y="416"/>
                  </a:lnTo>
                  <a:lnTo>
                    <a:pt x="713" y="418"/>
                  </a:lnTo>
                  <a:lnTo>
                    <a:pt x="711" y="418"/>
                  </a:lnTo>
                  <a:lnTo>
                    <a:pt x="706" y="414"/>
                  </a:lnTo>
                  <a:lnTo>
                    <a:pt x="702" y="409"/>
                  </a:lnTo>
                  <a:lnTo>
                    <a:pt x="700" y="403"/>
                  </a:lnTo>
                  <a:lnTo>
                    <a:pt x="700" y="403"/>
                  </a:lnTo>
                  <a:lnTo>
                    <a:pt x="697" y="396"/>
                  </a:lnTo>
                  <a:lnTo>
                    <a:pt x="693" y="389"/>
                  </a:lnTo>
                  <a:lnTo>
                    <a:pt x="690" y="384"/>
                  </a:lnTo>
                  <a:lnTo>
                    <a:pt x="682" y="380"/>
                  </a:lnTo>
                  <a:lnTo>
                    <a:pt x="682" y="380"/>
                  </a:lnTo>
                  <a:lnTo>
                    <a:pt x="677" y="378"/>
                  </a:lnTo>
                  <a:lnTo>
                    <a:pt x="671" y="380"/>
                  </a:lnTo>
                  <a:lnTo>
                    <a:pt x="666" y="382"/>
                  </a:lnTo>
                  <a:lnTo>
                    <a:pt x="662" y="387"/>
                  </a:lnTo>
                  <a:lnTo>
                    <a:pt x="662" y="387"/>
                  </a:lnTo>
                  <a:lnTo>
                    <a:pt x="661" y="393"/>
                  </a:lnTo>
                  <a:lnTo>
                    <a:pt x="661" y="398"/>
                  </a:lnTo>
                  <a:lnTo>
                    <a:pt x="661" y="411"/>
                  </a:lnTo>
                  <a:lnTo>
                    <a:pt x="661" y="411"/>
                  </a:lnTo>
                  <a:lnTo>
                    <a:pt x="661" y="414"/>
                  </a:lnTo>
                  <a:lnTo>
                    <a:pt x="659" y="420"/>
                  </a:lnTo>
                  <a:lnTo>
                    <a:pt x="652" y="427"/>
                  </a:lnTo>
                  <a:lnTo>
                    <a:pt x="646" y="432"/>
                  </a:lnTo>
                  <a:lnTo>
                    <a:pt x="641" y="441"/>
                  </a:lnTo>
                  <a:lnTo>
                    <a:pt x="641" y="441"/>
                  </a:lnTo>
                  <a:lnTo>
                    <a:pt x="637" y="449"/>
                  </a:lnTo>
                  <a:lnTo>
                    <a:pt x="637" y="452"/>
                  </a:lnTo>
                  <a:lnTo>
                    <a:pt x="633" y="454"/>
                  </a:lnTo>
                  <a:lnTo>
                    <a:pt x="633" y="454"/>
                  </a:lnTo>
                  <a:lnTo>
                    <a:pt x="628" y="458"/>
                  </a:lnTo>
                  <a:lnTo>
                    <a:pt x="621" y="459"/>
                  </a:lnTo>
                  <a:lnTo>
                    <a:pt x="621" y="459"/>
                  </a:lnTo>
                  <a:lnTo>
                    <a:pt x="615" y="459"/>
                  </a:lnTo>
                  <a:lnTo>
                    <a:pt x="608" y="458"/>
                  </a:lnTo>
                  <a:lnTo>
                    <a:pt x="603" y="456"/>
                  </a:lnTo>
                  <a:lnTo>
                    <a:pt x="599" y="450"/>
                  </a:lnTo>
                  <a:lnTo>
                    <a:pt x="599" y="450"/>
                  </a:lnTo>
                  <a:lnTo>
                    <a:pt x="599" y="447"/>
                  </a:lnTo>
                  <a:lnTo>
                    <a:pt x="603" y="441"/>
                  </a:lnTo>
                  <a:lnTo>
                    <a:pt x="610" y="434"/>
                  </a:lnTo>
                  <a:lnTo>
                    <a:pt x="610" y="434"/>
                  </a:lnTo>
                  <a:lnTo>
                    <a:pt x="617" y="425"/>
                  </a:lnTo>
                  <a:lnTo>
                    <a:pt x="624" y="418"/>
                  </a:lnTo>
                  <a:lnTo>
                    <a:pt x="628" y="409"/>
                  </a:lnTo>
                  <a:lnTo>
                    <a:pt x="630" y="398"/>
                  </a:lnTo>
                  <a:lnTo>
                    <a:pt x="630" y="398"/>
                  </a:lnTo>
                  <a:lnTo>
                    <a:pt x="626" y="382"/>
                  </a:lnTo>
                  <a:lnTo>
                    <a:pt x="624" y="367"/>
                  </a:lnTo>
                  <a:lnTo>
                    <a:pt x="624" y="367"/>
                  </a:lnTo>
                  <a:lnTo>
                    <a:pt x="624" y="358"/>
                  </a:lnTo>
                  <a:lnTo>
                    <a:pt x="626" y="347"/>
                  </a:lnTo>
                  <a:lnTo>
                    <a:pt x="628" y="338"/>
                  </a:lnTo>
                  <a:lnTo>
                    <a:pt x="628" y="327"/>
                  </a:lnTo>
                  <a:lnTo>
                    <a:pt x="628" y="327"/>
                  </a:lnTo>
                  <a:lnTo>
                    <a:pt x="623" y="320"/>
                  </a:lnTo>
                  <a:lnTo>
                    <a:pt x="621" y="315"/>
                  </a:lnTo>
                  <a:lnTo>
                    <a:pt x="621" y="311"/>
                  </a:lnTo>
                  <a:lnTo>
                    <a:pt x="621" y="311"/>
                  </a:lnTo>
                  <a:lnTo>
                    <a:pt x="624" y="306"/>
                  </a:lnTo>
                  <a:lnTo>
                    <a:pt x="624" y="306"/>
                  </a:lnTo>
                  <a:lnTo>
                    <a:pt x="628" y="291"/>
                  </a:lnTo>
                  <a:lnTo>
                    <a:pt x="628" y="291"/>
                  </a:lnTo>
                  <a:lnTo>
                    <a:pt x="630" y="277"/>
                  </a:lnTo>
                  <a:lnTo>
                    <a:pt x="630" y="270"/>
                  </a:lnTo>
                  <a:lnTo>
                    <a:pt x="626" y="262"/>
                  </a:lnTo>
                  <a:lnTo>
                    <a:pt x="626" y="262"/>
                  </a:lnTo>
                  <a:lnTo>
                    <a:pt x="623" y="257"/>
                  </a:lnTo>
                  <a:lnTo>
                    <a:pt x="617" y="253"/>
                  </a:lnTo>
                  <a:lnTo>
                    <a:pt x="610" y="251"/>
                  </a:lnTo>
                  <a:lnTo>
                    <a:pt x="603" y="250"/>
                  </a:lnTo>
                  <a:lnTo>
                    <a:pt x="595" y="248"/>
                  </a:lnTo>
                  <a:lnTo>
                    <a:pt x="588" y="250"/>
                  </a:lnTo>
                  <a:lnTo>
                    <a:pt x="581" y="251"/>
                  </a:lnTo>
                  <a:lnTo>
                    <a:pt x="574" y="253"/>
                  </a:lnTo>
                  <a:lnTo>
                    <a:pt x="574" y="253"/>
                  </a:lnTo>
                  <a:lnTo>
                    <a:pt x="570" y="257"/>
                  </a:lnTo>
                  <a:lnTo>
                    <a:pt x="567" y="260"/>
                  </a:lnTo>
                  <a:lnTo>
                    <a:pt x="565" y="266"/>
                  </a:lnTo>
                  <a:lnTo>
                    <a:pt x="563" y="271"/>
                  </a:lnTo>
                  <a:lnTo>
                    <a:pt x="563" y="282"/>
                  </a:lnTo>
                  <a:lnTo>
                    <a:pt x="563" y="293"/>
                  </a:lnTo>
                  <a:lnTo>
                    <a:pt x="563" y="293"/>
                  </a:lnTo>
                  <a:lnTo>
                    <a:pt x="557" y="293"/>
                  </a:lnTo>
                  <a:lnTo>
                    <a:pt x="552" y="295"/>
                  </a:lnTo>
                  <a:lnTo>
                    <a:pt x="548" y="295"/>
                  </a:lnTo>
                  <a:lnTo>
                    <a:pt x="543" y="298"/>
                  </a:lnTo>
                  <a:lnTo>
                    <a:pt x="543" y="298"/>
                  </a:lnTo>
                  <a:lnTo>
                    <a:pt x="541" y="304"/>
                  </a:lnTo>
                  <a:lnTo>
                    <a:pt x="539" y="309"/>
                  </a:lnTo>
                  <a:lnTo>
                    <a:pt x="541" y="315"/>
                  </a:lnTo>
                  <a:lnTo>
                    <a:pt x="545" y="322"/>
                  </a:lnTo>
                  <a:lnTo>
                    <a:pt x="545" y="322"/>
                  </a:lnTo>
                  <a:lnTo>
                    <a:pt x="547" y="329"/>
                  </a:lnTo>
                  <a:lnTo>
                    <a:pt x="548" y="338"/>
                  </a:lnTo>
                  <a:lnTo>
                    <a:pt x="548" y="338"/>
                  </a:lnTo>
                  <a:lnTo>
                    <a:pt x="550" y="346"/>
                  </a:lnTo>
                  <a:lnTo>
                    <a:pt x="554" y="351"/>
                  </a:lnTo>
                  <a:lnTo>
                    <a:pt x="559" y="355"/>
                  </a:lnTo>
                  <a:lnTo>
                    <a:pt x="563" y="360"/>
                  </a:lnTo>
                  <a:lnTo>
                    <a:pt x="563" y="360"/>
                  </a:lnTo>
                  <a:lnTo>
                    <a:pt x="565" y="365"/>
                  </a:lnTo>
                  <a:lnTo>
                    <a:pt x="565" y="373"/>
                  </a:lnTo>
                  <a:lnTo>
                    <a:pt x="565" y="378"/>
                  </a:lnTo>
                  <a:lnTo>
                    <a:pt x="561" y="384"/>
                  </a:lnTo>
                  <a:lnTo>
                    <a:pt x="561" y="384"/>
                  </a:lnTo>
                  <a:lnTo>
                    <a:pt x="557" y="385"/>
                  </a:lnTo>
                  <a:lnTo>
                    <a:pt x="552" y="385"/>
                  </a:lnTo>
                  <a:lnTo>
                    <a:pt x="543" y="384"/>
                  </a:lnTo>
                  <a:lnTo>
                    <a:pt x="543" y="384"/>
                  </a:lnTo>
                  <a:lnTo>
                    <a:pt x="534" y="380"/>
                  </a:lnTo>
                  <a:lnTo>
                    <a:pt x="534" y="380"/>
                  </a:lnTo>
                  <a:lnTo>
                    <a:pt x="532" y="391"/>
                  </a:lnTo>
                  <a:lnTo>
                    <a:pt x="525" y="398"/>
                  </a:lnTo>
                  <a:lnTo>
                    <a:pt x="514" y="405"/>
                  </a:lnTo>
                  <a:lnTo>
                    <a:pt x="500" y="412"/>
                  </a:lnTo>
                  <a:lnTo>
                    <a:pt x="500" y="412"/>
                  </a:lnTo>
                  <a:lnTo>
                    <a:pt x="472" y="420"/>
                  </a:lnTo>
                  <a:lnTo>
                    <a:pt x="462" y="425"/>
                  </a:lnTo>
                  <a:lnTo>
                    <a:pt x="451" y="431"/>
                  </a:lnTo>
                  <a:lnTo>
                    <a:pt x="443" y="440"/>
                  </a:lnTo>
                  <a:lnTo>
                    <a:pt x="438" y="449"/>
                  </a:lnTo>
                  <a:lnTo>
                    <a:pt x="436" y="461"/>
                  </a:lnTo>
                  <a:lnTo>
                    <a:pt x="440" y="474"/>
                  </a:lnTo>
                  <a:lnTo>
                    <a:pt x="440" y="474"/>
                  </a:lnTo>
                  <a:lnTo>
                    <a:pt x="445" y="497"/>
                  </a:lnTo>
                  <a:lnTo>
                    <a:pt x="451" y="521"/>
                  </a:lnTo>
                  <a:lnTo>
                    <a:pt x="452" y="545"/>
                  </a:lnTo>
                  <a:lnTo>
                    <a:pt x="452" y="568"/>
                  </a:lnTo>
                  <a:lnTo>
                    <a:pt x="452" y="568"/>
                  </a:lnTo>
                  <a:lnTo>
                    <a:pt x="449" y="601"/>
                  </a:lnTo>
                  <a:lnTo>
                    <a:pt x="449" y="615"/>
                  </a:lnTo>
                  <a:lnTo>
                    <a:pt x="451" y="633"/>
                  </a:lnTo>
                  <a:lnTo>
                    <a:pt x="451" y="633"/>
                  </a:lnTo>
                  <a:lnTo>
                    <a:pt x="449" y="637"/>
                  </a:lnTo>
                  <a:lnTo>
                    <a:pt x="447" y="640"/>
                  </a:lnTo>
                  <a:lnTo>
                    <a:pt x="445" y="644"/>
                  </a:lnTo>
                  <a:lnTo>
                    <a:pt x="447" y="649"/>
                  </a:lnTo>
                  <a:lnTo>
                    <a:pt x="447" y="649"/>
                  </a:lnTo>
                  <a:lnTo>
                    <a:pt x="451" y="653"/>
                  </a:lnTo>
                  <a:lnTo>
                    <a:pt x="458" y="655"/>
                  </a:lnTo>
                  <a:lnTo>
                    <a:pt x="463" y="657"/>
                  </a:lnTo>
                  <a:lnTo>
                    <a:pt x="465" y="659"/>
                  </a:lnTo>
                  <a:lnTo>
                    <a:pt x="467" y="662"/>
                  </a:lnTo>
                  <a:lnTo>
                    <a:pt x="467" y="662"/>
                  </a:lnTo>
                  <a:lnTo>
                    <a:pt x="469" y="668"/>
                  </a:lnTo>
                  <a:lnTo>
                    <a:pt x="467" y="673"/>
                  </a:lnTo>
                  <a:lnTo>
                    <a:pt x="463" y="678"/>
                  </a:lnTo>
                  <a:lnTo>
                    <a:pt x="460" y="686"/>
                  </a:lnTo>
                  <a:lnTo>
                    <a:pt x="449" y="697"/>
                  </a:lnTo>
                  <a:lnTo>
                    <a:pt x="440" y="704"/>
                  </a:lnTo>
                  <a:lnTo>
                    <a:pt x="440" y="704"/>
                  </a:lnTo>
                  <a:lnTo>
                    <a:pt x="433" y="706"/>
                  </a:lnTo>
                  <a:lnTo>
                    <a:pt x="425" y="707"/>
                  </a:lnTo>
                  <a:lnTo>
                    <a:pt x="418" y="709"/>
                  </a:lnTo>
                  <a:lnTo>
                    <a:pt x="416" y="711"/>
                  </a:lnTo>
                  <a:lnTo>
                    <a:pt x="416" y="715"/>
                  </a:lnTo>
                  <a:lnTo>
                    <a:pt x="422" y="729"/>
                  </a:lnTo>
                  <a:lnTo>
                    <a:pt x="422" y="729"/>
                  </a:lnTo>
                  <a:lnTo>
                    <a:pt x="425" y="740"/>
                  </a:lnTo>
                  <a:lnTo>
                    <a:pt x="431" y="753"/>
                  </a:lnTo>
                  <a:lnTo>
                    <a:pt x="434" y="758"/>
                  </a:lnTo>
                  <a:lnTo>
                    <a:pt x="438" y="762"/>
                  </a:lnTo>
                  <a:lnTo>
                    <a:pt x="443" y="762"/>
                  </a:lnTo>
                  <a:lnTo>
                    <a:pt x="451" y="762"/>
                  </a:lnTo>
                  <a:lnTo>
                    <a:pt x="451" y="762"/>
                  </a:lnTo>
                  <a:lnTo>
                    <a:pt x="454" y="758"/>
                  </a:lnTo>
                  <a:lnTo>
                    <a:pt x="456" y="753"/>
                  </a:lnTo>
                  <a:lnTo>
                    <a:pt x="460" y="744"/>
                  </a:lnTo>
                  <a:lnTo>
                    <a:pt x="462" y="738"/>
                  </a:lnTo>
                  <a:lnTo>
                    <a:pt x="465" y="735"/>
                  </a:lnTo>
                  <a:lnTo>
                    <a:pt x="471" y="731"/>
                  </a:lnTo>
                  <a:lnTo>
                    <a:pt x="478" y="731"/>
                  </a:lnTo>
                  <a:lnTo>
                    <a:pt x="478" y="731"/>
                  </a:lnTo>
                  <a:lnTo>
                    <a:pt x="483" y="733"/>
                  </a:lnTo>
                  <a:lnTo>
                    <a:pt x="489" y="735"/>
                  </a:lnTo>
                  <a:lnTo>
                    <a:pt x="490" y="738"/>
                  </a:lnTo>
                  <a:lnTo>
                    <a:pt x="490" y="742"/>
                  </a:lnTo>
                  <a:lnTo>
                    <a:pt x="490" y="753"/>
                  </a:lnTo>
                  <a:lnTo>
                    <a:pt x="489" y="762"/>
                  </a:lnTo>
                  <a:lnTo>
                    <a:pt x="489" y="762"/>
                  </a:lnTo>
                  <a:lnTo>
                    <a:pt x="483" y="782"/>
                  </a:lnTo>
                  <a:lnTo>
                    <a:pt x="481" y="792"/>
                  </a:lnTo>
                  <a:lnTo>
                    <a:pt x="481" y="801"/>
                  </a:lnTo>
                  <a:lnTo>
                    <a:pt x="481" y="801"/>
                  </a:lnTo>
                  <a:lnTo>
                    <a:pt x="483" y="805"/>
                  </a:lnTo>
                  <a:lnTo>
                    <a:pt x="485" y="807"/>
                  </a:lnTo>
                  <a:lnTo>
                    <a:pt x="492" y="809"/>
                  </a:lnTo>
                  <a:lnTo>
                    <a:pt x="494" y="811"/>
                  </a:lnTo>
                  <a:lnTo>
                    <a:pt x="496" y="812"/>
                  </a:lnTo>
                  <a:lnTo>
                    <a:pt x="496" y="814"/>
                  </a:lnTo>
                  <a:lnTo>
                    <a:pt x="494" y="820"/>
                  </a:lnTo>
                  <a:lnTo>
                    <a:pt x="494" y="820"/>
                  </a:lnTo>
                  <a:lnTo>
                    <a:pt x="490" y="821"/>
                  </a:lnTo>
                  <a:lnTo>
                    <a:pt x="485" y="823"/>
                  </a:lnTo>
                  <a:lnTo>
                    <a:pt x="478" y="825"/>
                  </a:lnTo>
                  <a:lnTo>
                    <a:pt x="474" y="829"/>
                  </a:lnTo>
                  <a:lnTo>
                    <a:pt x="474" y="829"/>
                  </a:lnTo>
                  <a:lnTo>
                    <a:pt x="469" y="834"/>
                  </a:lnTo>
                  <a:lnTo>
                    <a:pt x="465" y="839"/>
                  </a:lnTo>
                  <a:lnTo>
                    <a:pt x="462" y="849"/>
                  </a:lnTo>
                  <a:lnTo>
                    <a:pt x="458" y="850"/>
                  </a:lnTo>
                  <a:lnTo>
                    <a:pt x="452" y="850"/>
                  </a:lnTo>
                  <a:lnTo>
                    <a:pt x="447" y="849"/>
                  </a:lnTo>
                  <a:lnTo>
                    <a:pt x="436" y="843"/>
                  </a:lnTo>
                  <a:lnTo>
                    <a:pt x="436" y="843"/>
                  </a:lnTo>
                  <a:lnTo>
                    <a:pt x="424" y="834"/>
                  </a:lnTo>
                  <a:lnTo>
                    <a:pt x="413" y="823"/>
                  </a:lnTo>
                  <a:lnTo>
                    <a:pt x="400" y="814"/>
                  </a:lnTo>
                  <a:lnTo>
                    <a:pt x="395" y="811"/>
                  </a:lnTo>
                  <a:lnTo>
                    <a:pt x="387" y="807"/>
                  </a:lnTo>
                  <a:lnTo>
                    <a:pt x="387" y="807"/>
                  </a:lnTo>
                  <a:lnTo>
                    <a:pt x="380" y="807"/>
                  </a:lnTo>
                  <a:lnTo>
                    <a:pt x="375" y="807"/>
                  </a:lnTo>
                  <a:lnTo>
                    <a:pt x="362" y="807"/>
                  </a:lnTo>
                  <a:lnTo>
                    <a:pt x="347" y="809"/>
                  </a:lnTo>
                  <a:lnTo>
                    <a:pt x="342" y="809"/>
                  </a:lnTo>
                  <a:lnTo>
                    <a:pt x="333" y="807"/>
                  </a:lnTo>
                  <a:lnTo>
                    <a:pt x="333" y="807"/>
                  </a:lnTo>
                  <a:lnTo>
                    <a:pt x="320" y="803"/>
                  </a:lnTo>
                  <a:lnTo>
                    <a:pt x="309" y="801"/>
                  </a:lnTo>
                  <a:lnTo>
                    <a:pt x="306" y="801"/>
                  </a:lnTo>
                  <a:lnTo>
                    <a:pt x="302" y="803"/>
                  </a:lnTo>
                  <a:lnTo>
                    <a:pt x="299" y="807"/>
                  </a:lnTo>
                  <a:lnTo>
                    <a:pt x="295" y="814"/>
                  </a:lnTo>
                  <a:lnTo>
                    <a:pt x="295" y="814"/>
                  </a:lnTo>
                  <a:lnTo>
                    <a:pt x="293" y="825"/>
                  </a:lnTo>
                  <a:lnTo>
                    <a:pt x="293" y="834"/>
                  </a:lnTo>
                  <a:lnTo>
                    <a:pt x="300" y="852"/>
                  </a:lnTo>
                  <a:lnTo>
                    <a:pt x="300" y="852"/>
                  </a:lnTo>
                  <a:lnTo>
                    <a:pt x="300" y="863"/>
                  </a:lnTo>
                  <a:lnTo>
                    <a:pt x="299" y="872"/>
                  </a:lnTo>
                  <a:lnTo>
                    <a:pt x="299" y="883"/>
                  </a:lnTo>
                  <a:lnTo>
                    <a:pt x="299" y="892"/>
                  </a:lnTo>
                  <a:lnTo>
                    <a:pt x="299" y="892"/>
                  </a:lnTo>
                  <a:lnTo>
                    <a:pt x="302" y="901"/>
                  </a:lnTo>
                  <a:lnTo>
                    <a:pt x="306" y="910"/>
                  </a:lnTo>
                  <a:lnTo>
                    <a:pt x="309" y="917"/>
                  </a:lnTo>
                  <a:lnTo>
                    <a:pt x="311" y="928"/>
                  </a:lnTo>
                  <a:lnTo>
                    <a:pt x="311" y="928"/>
                  </a:lnTo>
                  <a:lnTo>
                    <a:pt x="309" y="943"/>
                  </a:lnTo>
                  <a:lnTo>
                    <a:pt x="309" y="959"/>
                  </a:lnTo>
                  <a:lnTo>
                    <a:pt x="309" y="959"/>
                  </a:lnTo>
                  <a:lnTo>
                    <a:pt x="320" y="964"/>
                  </a:lnTo>
                  <a:lnTo>
                    <a:pt x="331" y="973"/>
                  </a:lnTo>
                  <a:lnTo>
                    <a:pt x="340" y="984"/>
                  </a:lnTo>
                  <a:lnTo>
                    <a:pt x="349" y="993"/>
                  </a:lnTo>
                  <a:lnTo>
                    <a:pt x="353" y="999"/>
                  </a:lnTo>
                  <a:lnTo>
                    <a:pt x="353" y="999"/>
                  </a:lnTo>
                  <a:lnTo>
                    <a:pt x="349" y="1002"/>
                  </a:lnTo>
                  <a:lnTo>
                    <a:pt x="346" y="1004"/>
                  </a:lnTo>
                  <a:lnTo>
                    <a:pt x="340" y="1004"/>
                  </a:lnTo>
                  <a:lnTo>
                    <a:pt x="333" y="1004"/>
                  </a:lnTo>
                  <a:lnTo>
                    <a:pt x="319" y="1002"/>
                  </a:lnTo>
                  <a:lnTo>
                    <a:pt x="313" y="1001"/>
                  </a:lnTo>
                  <a:lnTo>
                    <a:pt x="308" y="1002"/>
                  </a:lnTo>
                  <a:lnTo>
                    <a:pt x="308" y="1002"/>
                  </a:lnTo>
                  <a:lnTo>
                    <a:pt x="300" y="1006"/>
                  </a:lnTo>
                  <a:lnTo>
                    <a:pt x="295" y="1013"/>
                  </a:lnTo>
                  <a:lnTo>
                    <a:pt x="291" y="1022"/>
                  </a:lnTo>
                  <a:lnTo>
                    <a:pt x="291" y="1029"/>
                  </a:lnTo>
                  <a:lnTo>
                    <a:pt x="291" y="1029"/>
                  </a:lnTo>
                  <a:lnTo>
                    <a:pt x="290" y="1037"/>
                  </a:lnTo>
                  <a:lnTo>
                    <a:pt x="291" y="1040"/>
                  </a:lnTo>
                  <a:lnTo>
                    <a:pt x="293" y="1044"/>
                  </a:lnTo>
                  <a:lnTo>
                    <a:pt x="297" y="1048"/>
                  </a:lnTo>
                  <a:lnTo>
                    <a:pt x="306" y="1051"/>
                  </a:lnTo>
                  <a:lnTo>
                    <a:pt x="319" y="1053"/>
                  </a:lnTo>
                  <a:lnTo>
                    <a:pt x="319" y="1053"/>
                  </a:lnTo>
                  <a:lnTo>
                    <a:pt x="331" y="1058"/>
                  </a:lnTo>
                  <a:lnTo>
                    <a:pt x="340" y="1064"/>
                  </a:lnTo>
                  <a:lnTo>
                    <a:pt x="355" y="1080"/>
                  </a:lnTo>
                  <a:lnTo>
                    <a:pt x="355" y="1080"/>
                  </a:lnTo>
                  <a:lnTo>
                    <a:pt x="360" y="1073"/>
                  </a:lnTo>
                  <a:lnTo>
                    <a:pt x="364" y="1066"/>
                  </a:lnTo>
                  <a:lnTo>
                    <a:pt x="367" y="1064"/>
                  </a:lnTo>
                  <a:lnTo>
                    <a:pt x="369" y="1064"/>
                  </a:lnTo>
                  <a:lnTo>
                    <a:pt x="373" y="1064"/>
                  </a:lnTo>
                  <a:lnTo>
                    <a:pt x="378" y="1069"/>
                  </a:lnTo>
                  <a:lnTo>
                    <a:pt x="378" y="1069"/>
                  </a:lnTo>
                  <a:lnTo>
                    <a:pt x="380" y="1073"/>
                  </a:lnTo>
                  <a:lnTo>
                    <a:pt x="382" y="1078"/>
                  </a:lnTo>
                  <a:lnTo>
                    <a:pt x="386" y="1089"/>
                  </a:lnTo>
                  <a:lnTo>
                    <a:pt x="386" y="1089"/>
                  </a:lnTo>
                  <a:lnTo>
                    <a:pt x="389" y="1096"/>
                  </a:lnTo>
                  <a:lnTo>
                    <a:pt x="395" y="1104"/>
                  </a:lnTo>
                  <a:lnTo>
                    <a:pt x="396" y="1107"/>
                  </a:lnTo>
                  <a:lnTo>
                    <a:pt x="396" y="1111"/>
                  </a:lnTo>
                  <a:lnTo>
                    <a:pt x="395" y="1115"/>
                  </a:lnTo>
                  <a:lnTo>
                    <a:pt x="391" y="1118"/>
                  </a:lnTo>
                  <a:lnTo>
                    <a:pt x="391" y="1118"/>
                  </a:lnTo>
                  <a:lnTo>
                    <a:pt x="386" y="1118"/>
                  </a:lnTo>
                  <a:lnTo>
                    <a:pt x="376" y="1116"/>
                  </a:lnTo>
                  <a:lnTo>
                    <a:pt x="367" y="1115"/>
                  </a:lnTo>
                  <a:lnTo>
                    <a:pt x="360" y="1115"/>
                  </a:lnTo>
                  <a:lnTo>
                    <a:pt x="360" y="1115"/>
                  </a:lnTo>
                  <a:lnTo>
                    <a:pt x="362" y="1122"/>
                  </a:lnTo>
                  <a:lnTo>
                    <a:pt x="366" y="1129"/>
                  </a:lnTo>
                  <a:lnTo>
                    <a:pt x="371" y="1134"/>
                  </a:lnTo>
                  <a:lnTo>
                    <a:pt x="378" y="1140"/>
                  </a:lnTo>
                  <a:lnTo>
                    <a:pt x="386" y="1145"/>
                  </a:lnTo>
                  <a:lnTo>
                    <a:pt x="391" y="1151"/>
                  </a:lnTo>
                  <a:lnTo>
                    <a:pt x="395" y="1156"/>
                  </a:lnTo>
                  <a:lnTo>
                    <a:pt x="398" y="1165"/>
                  </a:lnTo>
                  <a:lnTo>
                    <a:pt x="398" y="1165"/>
                  </a:lnTo>
                  <a:lnTo>
                    <a:pt x="398" y="1180"/>
                  </a:lnTo>
                  <a:lnTo>
                    <a:pt x="400" y="1198"/>
                  </a:lnTo>
                  <a:lnTo>
                    <a:pt x="398" y="1207"/>
                  </a:lnTo>
                  <a:lnTo>
                    <a:pt x="396" y="1214"/>
                  </a:lnTo>
                  <a:lnTo>
                    <a:pt x="393" y="1221"/>
                  </a:lnTo>
                  <a:lnTo>
                    <a:pt x="387" y="1225"/>
                  </a:lnTo>
                  <a:lnTo>
                    <a:pt x="387" y="1225"/>
                  </a:lnTo>
                  <a:lnTo>
                    <a:pt x="376" y="1229"/>
                  </a:lnTo>
                  <a:lnTo>
                    <a:pt x="369" y="1229"/>
                  </a:lnTo>
                  <a:lnTo>
                    <a:pt x="355" y="1221"/>
                  </a:lnTo>
                  <a:lnTo>
                    <a:pt x="355" y="1221"/>
                  </a:lnTo>
                  <a:lnTo>
                    <a:pt x="344" y="1216"/>
                  </a:lnTo>
                  <a:lnTo>
                    <a:pt x="331" y="1212"/>
                  </a:lnTo>
                  <a:lnTo>
                    <a:pt x="319" y="1209"/>
                  </a:lnTo>
                  <a:lnTo>
                    <a:pt x="308" y="1205"/>
                  </a:lnTo>
                  <a:lnTo>
                    <a:pt x="308" y="1205"/>
                  </a:lnTo>
                  <a:lnTo>
                    <a:pt x="299" y="1201"/>
                  </a:lnTo>
                  <a:lnTo>
                    <a:pt x="293" y="1196"/>
                  </a:lnTo>
                  <a:lnTo>
                    <a:pt x="288" y="1192"/>
                  </a:lnTo>
                  <a:lnTo>
                    <a:pt x="284" y="1187"/>
                  </a:lnTo>
                  <a:lnTo>
                    <a:pt x="284" y="1187"/>
                  </a:lnTo>
                  <a:lnTo>
                    <a:pt x="270" y="1191"/>
                  </a:lnTo>
                  <a:lnTo>
                    <a:pt x="253" y="1192"/>
                  </a:lnTo>
                  <a:lnTo>
                    <a:pt x="239" y="1192"/>
                  </a:lnTo>
                  <a:lnTo>
                    <a:pt x="224" y="1192"/>
                  </a:lnTo>
                  <a:lnTo>
                    <a:pt x="197" y="1189"/>
                  </a:lnTo>
                  <a:lnTo>
                    <a:pt x="170" y="1183"/>
                  </a:lnTo>
                  <a:lnTo>
                    <a:pt x="143" y="1178"/>
                  </a:lnTo>
                  <a:lnTo>
                    <a:pt x="130" y="1178"/>
                  </a:lnTo>
                  <a:lnTo>
                    <a:pt x="116" y="1176"/>
                  </a:lnTo>
                  <a:lnTo>
                    <a:pt x="103" y="1178"/>
                  </a:lnTo>
                  <a:lnTo>
                    <a:pt x="89" y="1180"/>
                  </a:lnTo>
                  <a:lnTo>
                    <a:pt x="74" y="1185"/>
                  </a:lnTo>
                  <a:lnTo>
                    <a:pt x="60" y="1191"/>
                  </a:lnTo>
                  <a:lnTo>
                    <a:pt x="60" y="1191"/>
                  </a:lnTo>
                  <a:lnTo>
                    <a:pt x="56" y="1200"/>
                  </a:lnTo>
                  <a:lnTo>
                    <a:pt x="54" y="1209"/>
                  </a:lnTo>
                  <a:lnTo>
                    <a:pt x="54" y="1209"/>
                  </a:lnTo>
                  <a:lnTo>
                    <a:pt x="56" y="1216"/>
                  </a:lnTo>
                  <a:lnTo>
                    <a:pt x="60" y="1223"/>
                  </a:lnTo>
                  <a:lnTo>
                    <a:pt x="60" y="1227"/>
                  </a:lnTo>
                  <a:lnTo>
                    <a:pt x="58" y="1230"/>
                  </a:lnTo>
                  <a:lnTo>
                    <a:pt x="56" y="1232"/>
                  </a:lnTo>
                  <a:lnTo>
                    <a:pt x="51" y="1236"/>
                  </a:lnTo>
                  <a:lnTo>
                    <a:pt x="51" y="1236"/>
                  </a:lnTo>
                  <a:lnTo>
                    <a:pt x="43" y="1238"/>
                  </a:lnTo>
                  <a:lnTo>
                    <a:pt x="33" y="1239"/>
                  </a:lnTo>
                  <a:lnTo>
                    <a:pt x="23" y="1239"/>
                  </a:lnTo>
                  <a:lnTo>
                    <a:pt x="14" y="1239"/>
                  </a:lnTo>
                  <a:lnTo>
                    <a:pt x="14" y="1239"/>
                  </a:lnTo>
                  <a:lnTo>
                    <a:pt x="7" y="1241"/>
                  </a:lnTo>
                  <a:lnTo>
                    <a:pt x="2" y="1245"/>
                  </a:lnTo>
                  <a:lnTo>
                    <a:pt x="2" y="1245"/>
                  </a:lnTo>
                  <a:lnTo>
                    <a:pt x="0" y="1250"/>
                  </a:lnTo>
                  <a:lnTo>
                    <a:pt x="2" y="1257"/>
                  </a:lnTo>
                  <a:lnTo>
                    <a:pt x="5" y="1270"/>
                  </a:lnTo>
                  <a:lnTo>
                    <a:pt x="14" y="1285"/>
                  </a:lnTo>
                  <a:lnTo>
                    <a:pt x="23" y="1297"/>
                  </a:lnTo>
                  <a:lnTo>
                    <a:pt x="23" y="1297"/>
                  </a:lnTo>
                  <a:lnTo>
                    <a:pt x="29" y="1295"/>
                  </a:lnTo>
                  <a:lnTo>
                    <a:pt x="36" y="1295"/>
                  </a:lnTo>
                  <a:lnTo>
                    <a:pt x="47" y="1299"/>
                  </a:lnTo>
                  <a:lnTo>
                    <a:pt x="47" y="1299"/>
                  </a:lnTo>
                  <a:lnTo>
                    <a:pt x="54" y="1305"/>
                  </a:lnTo>
                  <a:lnTo>
                    <a:pt x="63" y="1312"/>
                  </a:lnTo>
                  <a:lnTo>
                    <a:pt x="69" y="1319"/>
                  </a:lnTo>
                  <a:lnTo>
                    <a:pt x="72" y="1326"/>
                  </a:lnTo>
                  <a:lnTo>
                    <a:pt x="72" y="1326"/>
                  </a:lnTo>
                  <a:lnTo>
                    <a:pt x="76" y="1341"/>
                  </a:lnTo>
                  <a:lnTo>
                    <a:pt x="78" y="1346"/>
                  </a:lnTo>
                  <a:lnTo>
                    <a:pt x="81" y="1353"/>
                  </a:lnTo>
                  <a:lnTo>
                    <a:pt x="81" y="1353"/>
                  </a:lnTo>
                  <a:lnTo>
                    <a:pt x="90" y="1366"/>
                  </a:lnTo>
                  <a:lnTo>
                    <a:pt x="92" y="1373"/>
                  </a:lnTo>
                  <a:lnTo>
                    <a:pt x="94" y="1381"/>
                  </a:lnTo>
                  <a:lnTo>
                    <a:pt x="94" y="1381"/>
                  </a:lnTo>
                  <a:lnTo>
                    <a:pt x="96" y="1390"/>
                  </a:lnTo>
                  <a:lnTo>
                    <a:pt x="100" y="1397"/>
                  </a:lnTo>
                  <a:lnTo>
                    <a:pt x="109" y="1409"/>
                  </a:lnTo>
                  <a:lnTo>
                    <a:pt x="109" y="1409"/>
                  </a:lnTo>
                  <a:lnTo>
                    <a:pt x="114" y="1417"/>
                  </a:lnTo>
                  <a:lnTo>
                    <a:pt x="118" y="1426"/>
                  </a:lnTo>
                  <a:lnTo>
                    <a:pt x="119" y="1442"/>
                  </a:lnTo>
                  <a:lnTo>
                    <a:pt x="119" y="1442"/>
                  </a:lnTo>
                  <a:lnTo>
                    <a:pt x="121" y="1449"/>
                  </a:lnTo>
                  <a:lnTo>
                    <a:pt x="125" y="1455"/>
                  </a:lnTo>
                  <a:lnTo>
                    <a:pt x="132" y="1464"/>
                  </a:lnTo>
                  <a:lnTo>
                    <a:pt x="132" y="1464"/>
                  </a:lnTo>
                  <a:lnTo>
                    <a:pt x="136" y="1471"/>
                  </a:lnTo>
                  <a:lnTo>
                    <a:pt x="138" y="1480"/>
                  </a:lnTo>
                  <a:lnTo>
                    <a:pt x="139" y="1487"/>
                  </a:lnTo>
                  <a:lnTo>
                    <a:pt x="143" y="1496"/>
                  </a:lnTo>
                  <a:lnTo>
                    <a:pt x="143" y="1496"/>
                  </a:lnTo>
                  <a:lnTo>
                    <a:pt x="147" y="1502"/>
                  </a:lnTo>
                  <a:lnTo>
                    <a:pt x="154" y="1505"/>
                  </a:lnTo>
                  <a:lnTo>
                    <a:pt x="159" y="1511"/>
                  </a:lnTo>
                  <a:lnTo>
                    <a:pt x="165" y="1516"/>
                  </a:lnTo>
                  <a:lnTo>
                    <a:pt x="165" y="1516"/>
                  </a:lnTo>
                  <a:lnTo>
                    <a:pt x="168" y="1520"/>
                  </a:lnTo>
                  <a:lnTo>
                    <a:pt x="168" y="1523"/>
                  </a:lnTo>
                  <a:lnTo>
                    <a:pt x="170" y="1534"/>
                  </a:lnTo>
                  <a:lnTo>
                    <a:pt x="168" y="1554"/>
                  </a:lnTo>
                  <a:lnTo>
                    <a:pt x="168" y="1554"/>
                  </a:lnTo>
                  <a:lnTo>
                    <a:pt x="168" y="1561"/>
                  </a:lnTo>
                  <a:lnTo>
                    <a:pt x="170" y="1569"/>
                  </a:lnTo>
                  <a:lnTo>
                    <a:pt x="174" y="1576"/>
                  </a:lnTo>
                  <a:lnTo>
                    <a:pt x="177" y="1581"/>
                  </a:lnTo>
                  <a:lnTo>
                    <a:pt x="181" y="1587"/>
                  </a:lnTo>
                  <a:lnTo>
                    <a:pt x="186" y="1590"/>
                  </a:lnTo>
                  <a:lnTo>
                    <a:pt x="194" y="1594"/>
                  </a:lnTo>
                  <a:lnTo>
                    <a:pt x="203" y="1596"/>
                  </a:lnTo>
                  <a:lnTo>
                    <a:pt x="203" y="1596"/>
                  </a:lnTo>
                  <a:lnTo>
                    <a:pt x="212" y="1596"/>
                  </a:lnTo>
                  <a:lnTo>
                    <a:pt x="221" y="1594"/>
                  </a:lnTo>
                  <a:lnTo>
                    <a:pt x="239" y="1590"/>
                  </a:lnTo>
                  <a:lnTo>
                    <a:pt x="239" y="1590"/>
                  </a:lnTo>
                  <a:lnTo>
                    <a:pt x="248" y="1589"/>
                  </a:lnTo>
                  <a:lnTo>
                    <a:pt x="257" y="1589"/>
                  </a:lnTo>
                  <a:lnTo>
                    <a:pt x="264" y="1589"/>
                  </a:lnTo>
                  <a:lnTo>
                    <a:pt x="271" y="1585"/>
                  </a:lnTo>
                  <a:lnTo>
                    <a:pt x="271" y="1585"/>
                  </a:lnTo>
                  <a:lnTo>
                    <a:pt x="275" y="1581"/>
                  </a:lnTo>
                  <a:lnTo>
                    <a:pt x="277" y="1578"/>
                  </a:lnTo>
                  <a:lnTo>
                    <a:pt x="281" y="1572"/>
                  </a:lnTo>
                  <a:lnTo>
                    <a:pt x="284" y="1570"/>
                  </a:lnTo>
                  <a:lnTo>
                    <a:pt x="284" y="1570"/>
                  </a:lnTo>
                  <a:lnTo>
                    <a:pt x="290" y="1567"/>
                  </a:lnTo>
                  <a:lnTo>
                    <a:pt x="297" y="1567"/>
                  </a:lnTo>
                  <a:lnTo>
                    <a:pt x="304" y="1565"/>
                  </a:lnTo>
                  <a:lnTo>
                    <a:pt x="308" y="1563"/>
                  </a:lnTo>
                  <a:lnTo>
                    <a:pt x="309" y="1561"/>
                  </a:lnTo>
                  <a:lnTo>
                    <a:pt x="309" y="1561"/>
                  </a:lnTo>
                  <a:lnTo>
                    <a:pt x="311" y="1556"/>
                  </a:lnTo>
                  <a:lnTo>
                    <a:pt x="313" y="1551"/>
                  </a:lnTo>
                  <a:lnTo>
                    <a:pt x="313" y="1545"/>
                  </a:lnTo>
                  <a:lnTo>
                    <a:pt x="313" y="1542"/>
                  </a:lnTo>
                  <a:lnTo>
                    <a:pt x="313" y="1542"/>
                  </a:lnTo>
                  <a:lnTo>
                    <a:pt x="317" y="1536"/>
                  </a:lnTo>
                  <a:lnTo>
                    <a:pt x="320" y="1531"/>
                  </a:lnTo>
                  <a:lnTo>
                    <a:pt x="331" y="1525"/>
                  </a:lnTo>
                  <a:lnTo>
                    <a:pt x="355" y="1516"/>
                  </a:lnTo>
                  <a:lnTo>
                    <a:pt x="355" y="1516"/>
                  </a:lnTo>
                  <a:lnTo>
                    <a:pt x="366" y="1511"/>
                  </a:lnTo>
                  <a:lnTo>
                    <a:pt x="375" y="1505"/>
                  </a:lnTo>
                  <a:lnTo>
                    <a:pt x="375" y="1505"/>
                  </a:lnTo>
                  <a:lnTo>
                    <a:pt x="389" y="1502"/>
                  </a:lnTo>
                  <a:lnTo>
                    <a:pt x="396" y="1500"/>
                  </a:lnTo>
                  <a:lnTo>
                    <a:pt x="402" y="1496"/>
                  </a:lnTo>
                  <a:lnTo>
                    <a:pt x="402" y="1496"/>
                  </a:lnTo>
                  <a:lnTo>
                    <a:pt x="411" y="1487"/>
                  </a:lnTo>
                  <a:lnTo>
                    <a:pt x="414" y="1478"/>
                  </a:lnTo>
                  <a:lnTo>
                    <a:pt x="418" y="1467"/>
                  </a:lnTo>
                  <a:lnTo>
                    <a:pt x="420" y="1456"/>
                  </a:lnTo>
                  <a:lnTo>
                    <a:pt x="420" y="1456"/>
                  </a:lnTo>
                  <a:lnTo>
                    <a:pt x="422" y="1435"/>
                  </a:lnTo>
                  <a:lnTo>
                    <a:pt x="422" y="1424"/>
                  </a:lnTo>
                  <a:lnTo>
                    <a:pt x="418" y="1411"/>
                  </a:lnTo>
                  <a:lnTo>
                    <a:pt x="418" y="1411"/>
                  </a:lnTo>
                  <a:lnTo>
                    <a:pt x="416" y="1406"/>
                  </a:lnTo>
                  <a:lnTo>
                    <a:pt x="413" y="1402"/>
                  </a:lnTo>
                  <a:lnTo>
                    <a:pt x="404" y="1397"/>
                  </a:lnTo>
                  <a:lnTo>
                    <a:pt x="395" y="1391"/>
                  </a:lnTo>
                  <a:lnTo>
                    <a:pt x="391" y="1390"/>
                  </a:lnTo>
                  <a:lnTo>
                    <a:pt x="387" y="1384"/>
                  </a:lnTo>
                  <a:lnTo>
                    <a:pt x="387" y="1384"/>
                  </a:lnTo>
                  <a:lnTo>
                    <a:pt x="380" y="1375"/>
                  </a:lnTo>
                  <a:lnTo>
                    <a:pt x="376" y="1371"/>
                  </a:lnTo>
                  <a:lnTo>
                    <a:pt x="369" y="1373"/>
                  </a:lnTo>
                  <a:lnTo>
                    <a:pt x="369" y="1373"/>
                  </a:lnTo>
                  <a:lnTo>
                    <a:pt x="366" y="1375"/>
                  </a:lnTo>
                  <a:lnTo>
                    <a:pt x="362" y="1379"/>
                  </a:lnTo>
                  <a:lnTo>
                    <a:pt x="357" y="1388"/>
                  </a:lnTo>
                  <a:lnTo>
                    <a:pt x="353" y="1397"/>
                  </a:lnTo>
                  <a:lnTo>
                    <a:pt x="349" y="1400"/>
                  </a:lnTo>
                  <a:lnTo>
                    <a:pt x="344" y="1402"/>
                  </a:lnTo>
                  <a:lnTo>
                    <a:pt x="344" y="1402"/>
                  </a:lnTo>
                  <a:lnTo>
                    <a:pt x="338" y="1404"/>
                  </a:lnTo>
                  <a:lnTo>
                    <a:pt x="331" y="1402"/>
                  </a:lnTo>
                  <a:lnTo>
                    <a:pt x="317" y="1397"/>
                  </a:lnTo>
                  <a:lnTo>
                    <a:pt x="304" y="1388"/>
                  </a:lnTo>
                  <a:lnTo>
                    <a:pt x="293" y="1381"/>
                  </a:lnTo>
                  <a:lnTo>
                    <a:pt x="293" y="1381"/>
                  </a:lnTo>
                  <a:lnTo>
                    <a:pt x="282" y="1371"/>
                  </a:lnTo>
                  <a:lnTo>
                    <a:pt x="281" y="1364"/>
                  </a:lnTo>
                  <a:lnTo>
                    <a:pt x="277" y="1359"/>
                  </a:lnTo>
                  <a:lnTo>
                    <a:pt x="277" y="1359"/>
                  </a:lnTo>
                  <a:lnTo>
                    <a:pt x="277" y="1346"/>
                  </a:lnTo>
                  <a:lnTo>
                    <a:pt x="277" y="1341"/>
                  </a:lnTo>
                  <a:lnTo>
                    <a:pt x="277" y="1335"/>
                  </a:lnTo>
                  <a:lnTo>
                    <a:pt x="277" y="1335"/>
                  </a:lnTo>
                  <a:lnTo>
                    <a:pt x="273" y="1328"/>
                  </a:lnTo>
                  <a:lnTo>
                    <a:pt x="268" y="1321"/>
                  </a:lnTo>
                  <a:lnTo>
                    <a:pt x="257" y="1308"/>
                  </a:lnTo>
                  <a:lnTo>
                    <a:pt x="257" y="1308"/>
                  </a:lnTo>
                  <a:lnTo>
                    <a:pt x="252" y="1301"/>
                  </a:lnTo>
                  <a:lnTo>
                    <a:pt x="250" y="1297"/>
                  </a:lnTo>
                  <a:lnTo>
                    <a:pt x="248" y="1292"/>
                  </a:lnTo>
                  <a:lnTo>
                    <a:pt x="248" y="1292"/>
                  </a:lnTo>
                  <a:lnTo>
                    <a:pt x="250" y="1286"/>
                  </a:lnTo>
                  <a:lnTo>
                    <a:pt x="252" y="1281"/>
                  </a:lnTo>
                  <a:lnTo>
                    <a:pt x="255" y="1276"/>
                  </a:lnTo>
                  <a:lnTo>
                    <a:pt x="259" y="1272"/>
                  </a:lnTo>
                  <a:lnTo>
                    <a:pt x="264" y="1270"/>
                  </a:lnTo>
                  <a:lnTo>
                    <a:pt x="270" y="1268"/>
                  </a:lnTo>
                  <a:lnTo>
                    <a:pt x="275" y="1270"/>
                  </a:lnTo>
                  <a:lnTo>
                    <a:pt x="279" y="1272"/>
                  </a:lnTo>
                  <a:lnTo>
                    <a:pt x="279" y="1272"/>
                  </a:lnTo>
                  <a:lnTo>
                    <a:pt x="282" y="1276"/>
                  </a:lnTo>
                  <a:lnTo>
                    <a:pt x="286" y="1281"/>
                  </a:lnTo>
                  <a:lnTo>
                    <a:pt x="290" y="1290"/>
                  </a:lnTo>
                  <a:lnTo>
                    <a:pt x="291" y="1299"/>
                  </a:lnTo>
                  <a:lnTo>
                    <a:pt x="295" y="1310"/>
                  </a:lnTo>
                  <a:lnTo>
                    <a:pt x="295" y="1310"/>
                  </a:lnTo>
                  <a:lnTo>
                    <a:pt x="299" y="1315"/>
                  </a:lnTo>
                  <a:lnTo>
                    <a:pt x="302" y="1321"/>
                  </a:lnTo>
                  <a:lnTo>
                    <a:pt x="308" y="1324"/>
                  </a:lnTo>
                  <a:lnTo>
                    <a:pt x="313" y="1326"/>
                  </a:lnTo>
                  <a:lnTo>
                    <a:pt x="326" y="1328"/>
                  </a:lnTo>
                  <a:lnTo>
                    <a:pt x="338" y="1330"/>
                  </a:lnTo>
                  <a:lnTo>
                    <a:pt x="338" y="1330"/>
                  </a:lnTo>
                  <a:lnTo>
                    <a:pt x="351" y="1328"/>
                  </a:lnTo>
                  <a:lnTo>
                    <a:pt x="362" y="1330"/>
                  </a:lnTo>
                  <a:lnTo>
                    <a:pt x="373" y="1335"/>
                  </a:lnTo>
                  <a:lnTo>
                    <a:pt x="384" y="1343"/>
                  </a:lnTo>
                  <a:lnTo>
                    <a:pt x="384" y="1343"/>
                  </a:lnTo>
                  <a:lnTo>
                    <a:pt x="396" y="1355"/>
                  </a:lnTo>
                  <a:lnTo>
                    <a:pt x="404" y="1361"/>
                  </a:lnTo>
                  <a:lnTo>
                    <a:pt x="413" y="1364"/>
                  </a:lnTo>
                  <a:lnTo>
                    <a:pt x="413" y="1364"/>
                  </a:lnTo>
                  <a:lnTo>
                    <a:pt x="429" y="1366"/>
                  </a:lnTo>
                  <a:lnTo>
                    <a:pt x="445" y="1370"/>
                  </a:lnTo>
                  <a:lnTo>
                    <a:pt x="445" y="1370"/>
                  </a:lnTo>
                  <a:lnTo>
                    <a:pt x="456" y="1370"/>
                  </a:lnTo>
                  <a:lnTo>
                    <a:pt x="467" y="1370"/>
                  </a:lnTo>
                  <a:lnTo>
                    <a:pt x="480" y="1368"/>
                  </a:lnTo>
                  <a:lnTo>
                    <a:pt x="490" y="1364"/>
                  </a:lnTo>
                  <a:lnTo>
                    <a:pt x="490" y="1364"/>
                  </a:lnTo>
                  <a:lnTo>
                    <a:pt x="501" y="1361"/>
                  </a:lnTo>
                  <a:lnTo>
                    <a:pt x="514" y="1357"/>
                  </a:lnTo>
                  <a:lnTo>
                    <a:pt x="519" y="1355"/>
                  </a:lnTo>
                  <a:lnTo>
                    <a:pt x="525" y="1357"/>
                  </a:lnTo>
                  <a:lnTo>
                    <a:pt x="530" y="1359"/>
                  </a:lnTo>
                  <a:lnTo>
                    <a:pt x="536" y="1362"/>
                  </a:lnTo>
                  <a:lnTo>
                    <a:pt x="536" y="1362"/>
                  </a:lnTo>
                  <a:lnTo>
                    <a:pt x="539" y="1366"/>
                  </a:lnTo>
                  <a:lnTo>
                    <a:pt x="543" y="1371"/>
                  </a:lnTo>
                  <a:lnTo>
                    <a:pt x="545" y="1381"/>
                  </a:lnTo>
                  <a:lnTo>
                    <a:pt x="548" y="1391"/>
                  </a:lnTo>
                  <a:lnTo>
                    <a:pt x="552" y="1400"/>
                  </a:lnTo>
                  <a:lnTo>
                    <a:pt x="552" y="1400"/>
                  </a:lnTo>
                  <a:lnTo>
                    <a:pt x="557" y="1406"/>
                  </a:lnTo>
                  <a:lnTo>
                    <a:pt x="565" y="1411"/>
                  </a:lnTo>
                  <a:lnTo>
                    <a:pt x="572" y="1413"/>
                  </a:lnTo>
                  <a:lnTo>
                    <a:pt x="577" y="1419"/>
                  </a:lnTo>
                  <a:lnTo>
                    <a:pt x="577" y="1419"/>
                  </a:lnTo>
                  <a:lnTo>
                    <a:pt x="581" y="1422"/>
                  </a:lnTo>
                  <a:lnTo>
                    <a:pt x="581" y="1426"/>
                  </a:lnTo>
                  <a:lnTo>
                    <a:pt x="581" y="1428"/>
                  </a:lnTo>
                  <a:lnTo>
                    <a:pt x="579" y="1429"/>
                  </a:lnTo>
                  <a:lnTo>
                    <a:pt x="574" y="1435"/>
                  </a:lnTo>
                  <a:lnTo>
                    <a:pt x="572" y="1438"/>
                  </a:lnTo>
                  <a:lnTo>
                    <a:pt x="570" y="1442"/>
                  </a:lnTo>
                  <a:lnTo>
                    <a:pt x="570" y="1442"/>
                  </a:lnTo>
                  <a:lnTo>
                    <a:pt x="572" y="1449"/>
                  </a:lnTo>
                  <a:lnTo>
                    <a:pt x="576" y="1456"/>
                  </a:lnTo>
                  <a:lnTo>
                    <a:pt x="583" y="1460"/>
                  </a:lnTo>
                  <a:lnTo>
                    <a:pt x="590" y="1460"/>
                  </a:lnTo>
                  <a:lnTo>
                    <a:pt x="590" y="1460"/>
                  </a:lnTo>
                  <a:lnTo>
                    <a:pt x="597" y="1460"/>
                  </a:lnTo>
                  <a:lnTo>
                    <a:pt x="601" y="1456"/>
                  </a:lnTo>
                  <a:lnTo>
                    <a:pt x="608" y="1444"/>
                  </a:lnTo>
                  <a:lnTo>
                    <a:pt x="608" y="1444"/>
                  </a:lnTo>
                  <a:lnTo>
                    <a:pt x="610" y="1440"/>
                  </a:lnTo>
                  <a:lnTo>
                    <a:pt x="615" y="1437"/>
                  </a:lnTo>
                  <a:lnTo>
                    <a:pt x="619" y="1438"/>
                  </a:lnTo>
                  <a:lnTo>
                    <a:pt x="621" y="1442"/>
                  </a:lnTo>
                  <a:lnTo>
                    <a:pt x="621" y="1442"/>
                  </a:lnTo>
                  <a:lnTo>
                    <a:pt x="623" y="1451"/>
                  </a:lnTo>
                  <a:lnTo>
                    <a:pt x="623" y="1462"/>
                  </a:lnTo>
                  <a:lnTo>
                    <a:pt x="619" y="1480"/>
                  </a:lnTo>
                  <a:lnTo>
                    <a:pt x="619" y="1480"/>
                  </a:lnTo>
                  <a:lnTo>
                    <a:pt x="619" y="1493"/>
                  </a:lnTo>
                  <a:lnTo>
                    <a:pt x="623" y="1504"/>
                  </a:lnTo>
                  <a:lnTo>
                    <a:pt x="626" y="1514"/>
                  </a:lnTo>
                  <a:lnTo>
                    <a:pt x="632" y="1525"/>
                  </a:lnTo>
                  <a:lnTo>
                    <a:pt x="632" y="1525"/>
                  </a:lnTo>
                  <a:lnTo>
                    <a:pt x="637" y="1536"/>
                  </a:lnTo>
                  <a:lnTo>
                    <a:pt x="643" y="1547"/>
                  </a:lnTo>
                  <a:lnTo>
                    <a:pt x="646" y="1569"/>
                  </a:lnTo>
                  <a:lnTo>
                    <a:pt x="646" y="1569"/>
                  </a:lnTo>
                  <a:lnTo>
                    <a:pt x="650" y="1587"/>
                  </a:lnTo>
                  <a:lnTo>
                    <a:pt x="653" y="1605"/>
                  </a:lnTo>
                  <a:lnTo>
                    <a:pt x="653" y="1605"/>
                  </a:lnTo>
                  <a:lnTo>
                    <a:pt x="659" y="1628"/>
                  </a:lnTo>
                  <a:lnTo>
                    <a:pt x="664" y="1652"/>
                  </a:lnTo>
                  <a:lnTo>
                    <a:pt x="664" y="1652"/>
                  </a:lnTo>
                  <a:lnTo>
                    <a:pt x="666" y="1659"/>
                  </a:lnTo>
                  <a:lnTo>
                    <a:pt x="670" y="1666"/>
                  </a:lnTo>
                  <a:lnTo>
                    <a:pt x="673" y="1674"/>
                  </a:lnTo>
                  <a:lnTo>
                    <a:pt x="679" y="1679"/>
                  </a:lnTo>
                  <a:lnTo>
                    <a:pt x="686" y="1683"/>
                  </a:lnTo>
                  <a:lnTo>
                    <a:pt x="693" y="1684"/>
                  </a:lnTo>
                  <a:lnTo>
                    <a:pt x="700" y="1684"/>
                  </a:lnTo>
                  <a:lnTo>
                    <a:pt x="708" y="1681"/>
                  </a:lnTo>
                  <a:lnTo>
                    <a:pt x="708" y="1681"/>
                  </a:lnTo>
                  <a:lnTo>
                    <a:pt x="715" y="1677"/>
                  </a:lnTo>
                  <a:lnTo>
                    <a:pt x="720" y="1670"/>
                  </a:lnTo>
                  <a:lnTo>
                    <a:pt x="724" y="1663"/>
                  </a:lnTo>
                  <a:lnTo>
                    <a:pt x="726" y="1654"/>
                  </a:lnTo>
                  <a:lnTo>
                    <a:pt x="726" y="1654"/>
                  </a:lnTo>
                  <a:lnTo>
                    <a:pt x="728" y="1637"/>
                  </a:lnTo>
                  <a:lnTo>
                    <a:pt x="728" y="1637"/>
                  </a:lnTo>
                  <a:lnTo>
                    <a:pt x="731" y="1630"/>
                  </a:lnTo>
                  <a:lnTo>
                    <a:pt x="735" y="1623"/>
                  </a:lnTo>
                  <a:lnTo>
                    <a:pt x="735" y="1623"/>
                  </a:lnTo>
                  <a:lnTo>
                    <a:pt x="735" y="1616"/>
                  </a:lnTo>
                  <a:lnTo>
                    <a:pt x="735" y="1610"/>
                  </a:lnTo>
                  <a:lnTo>
                    <a:pt x="731" y="1598"/>
                  </a:lnTo>
                  <a:lnTo>
                    <a:pt x="731" y="1598"/>
                  </a:lnTo>
                  <a:lnTo>
                    <a:pt x="729" y="1583"/>
                  </a:lnTo>
                  <a:lnTo>
                    <a:pt x="731" y="1576"/>
                  </a:lnTo>
                  <a:lnTo>
                    <a:pt x="733" y="1569"/>
                  </a:lnTo>
                  <a:lnTo>
                    <a:pt x="733" y="1569"/>
                  </a:lnTo>
                  <a:lnTo>
                    <a:pt x="738" y="1563"/>
                  </a:lnTo>
                  <a:lnTo>
                    <a:pt x="744" y="1560"/>
                  </a:lnTo>
                  <a:lnTo>
                    <a:pt x="744" y="1560"/>
                  </a:lnTo>
                  <a:lnTo>
                    <a:pt x="748" y="1554"/>
                  </a:lnTo>
                  <a:lnTo>
                    <a:pt x="751" y="1549"/>
                  </a:lnTo>
                  <a:lnTo>
                    <a:pt x="751" y="1549"/>
                  </a:lnTo>
                  <a:lnTo>
                    <a:pt x="757" y="1542"/>
                  </a:lnTo>
                  <a:lnTo>
                    <a:pt x="762" y="1538"/>
                  </a:lnTo>
                  <a:lnTo>
                    <a:pt x="776" y="1529"/>
                  </a:lnTo>
                  <a:lnTo>
                    <a:pt x="776" y="1529"/>
                  </a:lnTo>
                  <a:lnTo>
                    <a:pt x="791" y="1522"/>
                  </a:lnTo>
                  <a:lnTo>
                    <a:pt x="804" y="1513"/>
                  </a:lnTo>
                  <a:lnTo>
                    <a:pt x="814" y="1502"/>
                  </a:lnTo>
                  <a:lnTo>
                    <a:pt x="820" y="1496"/>
                  </a:lnTo>
                  <a:lnTo>
                    <a:pt x="824" y="1489"/>
                  </a:lnTo>
                  <a:lnTo>
                    <a:pt x="824" y="1489"/>
                  </a:lnTo>
                  <a:lnTo>
                    <a:pt x="829" y="1482"/>
                  </a:lnTo>
                  <a:lnTo>
                    <a:pt x="833" y="1476"/>
                  </a:lnTo>
                  <a:lnTo>
                    <a:pt x="842" y="1466"/>
                  </a:lnTo>
                  <a:lnTo>
                    <a:pt x="842" y="1466"/>
                  </a:lnTo>
                  <a:lnTo>
                    <a:pt x="847" y="1460"/>
                  </a:lnTo>
                  <a:lnTo>
                    <a:pt x="852" y="1455"/>
                  </a:lnTo>
                  <a:lnTo>
                    <a:pt x="852" y="1455"/>
                  </a:lnTo>
                  <a:lnTo>
                    <a:pt x="858" y="1455"/>
                  </a:lnTo>
                  <a:lnTo>
                    <a:pt x="865" y="1453"/>
                  </a:lnTo>
                  <a:lnTo>
                    <a:pt x="871" y="1453"/>
                  </a:lnTo>
                  <a:lnTo>
                    <a:pt x="876" y="1449"/>
                  </a:lnTo>
                  <a:lnTo>
                    <a:pt x="876" y="1449"/>
                  </a:lnTo>
                  <a:lnTo>
                    <a:pt x="881" y="1446"/>
                  </a:lnTo>
                  <a:lnTo>
                    <a:pt x="885" y="1438"/>
                  </a:lnTo>
                  <a:lnTo>
                    <a:pt x="889" y="1433"/>
                  </a:lnTo>
                  <a:lnTo>
                    <a:pt x="894" y="1429"/>
                  </a:lnTo>
                  <a:lnTo>
                    <a:pt x="894" y="1429"/>
                  </a:lnTo>
                  <a:lnTo>
                    <a:pt x="898" y="1429"/>
                  </a:lnTo>
                  <a:lnTo>
                    <a:pt x="901" y="1431"/>
                  </a:lnTo>
                  <a:lnTo>
                    <a:pt x="909" y="1437"/>
                  </a:lnTo>
                  <a:lnTo>
                    <a:pt x="909" y="1437"/>
                  </a:lnTo>
                  <a:lnTo>
                    <a:pt x="912" y="1444"/>
                  </a:lnTo>
                  <a:lnTo>
                    <a:pt x="916" y="1451"/>
                  </a:lnTo>
                  <a:lnTo>
                    <a:pt x="919" y="1460"/>
                  </a:lnTo>
                  <a:lnTo>
                    <a:pt x="923" y="1467"/>
                  </a:lnTo>
                  <a:lnTo>
                    <a:pt x="923" y="1467"/>
                  </a:lnTo>
                  <a:lnTo>
                    <a:pt x="927" y="1469"/>
                  </a:lnTo>
                  <a:lnTo>
                    <a:pt x="929" y="1471"/>
                  </a:lnTo>
                  <a:lnTo>
                    <a:pt x="936" y="1475"/>
                  </a:lnTo>
                  <a:lnTo>
                    <a:pt x="936" y="1475"/>
                  </a:lnTo>
                  <a:lnTo>
                    <a:pt x="939" y="1478"/>
                  </a:lnTo>
                  <a:lnTo>
                    <a:pt x="941" y="1482"/>
                  </a:lnTo>
                  <a:lnTo>
                    <a:pt x="943" y="1491"/>
                  </a:lnTo>
                  <a:lnTo>
                    <a:pt x="943" y="1491"/>
                  </a:lnTo>
                  <a:lnTo>
                    <a:pt x="947" y="1500"/>
                  </a:lnTo>
                  <a:lnTo>
                    <a:pt x="952" y="1507"/>
                  </a:lnTo>
                  <a:lnTo>
                    <a:pt x="952" y="1507"/>
                  </a:lnTo>
                  <a:lnTo>
                    <a:pt x="954" y="1513"/>
                  </a:lnTo>
                  <a:lnTo>
                    <a:pt x="954" y="1518"/>
                  </a:lnTo>
                  <a:lnTo>
                    <a:pt x="952" y="1529"/>
                  </a:lnTo>
                  <a:lnTo>
                    <a:pt x="952" y="1529"/>
                  </a:lnTo>
                  <a:lnTo>
                    <a:pt x="950" y="1534"/>
                  </a:lnTo>
                  <a:lnTo>
                    <a:pt x="948" y="1540"/>
                  </a:lnTo>
                  <a:lnTo>
                    <a:pt x="948" y="1547"/>
                  </a:lnTo>
                  <a:lnTo>
                    <a:pt x="950" y="1549"/>
                  </a:lnTo>
                  <a:lnTo>
                    <a:pt x="952" y="1552"/>
                  </a:lnTo>
                  <a:lnTo>
                    <a:pt x="952" y="1552"/>
                  </a:lnTo>
                  <a:lnTo>
                    <a:pt x="956" y="1552"/>
                  </a:lnTo>
                  <a:lnTo>
                    <a:pt x="961" y="1551"/>
                  </a:lnTo>
                  <a:lnTo>
                    <a:pt x="970" y="1547"/>
                  </a:lnTo>
                  <a:lnTo>
                    <a:pt x="970" y="1547"/>
                  </a:lnTo>
                  <a:lnTo>
                    <a:pt x="979" y="1538"/>
                  </a:lnTo>
                  <a:lnTo>
                    <a:pt x="985" y="1536"/>
                  </a:lnTo>
                  <a:lnTo>
                    <a:pt x="988" y="1536"/>
                  </a:lnTo>
                  <a:lnTo>
                    <a:pt x="992" y="1538"/>
                  </a:lnTo>
                  <a:lnTo>
                    <a:pt x="992" y="1538"/>
                  </a:lnTo>
                  <a:lnTo>
                    <a:pt x="995" y="1543"/>
                  </a:lnTo>
                  <a:lnTo>
                    <a:pt x="999" y="1549"/>
                  </a:lnTo>
                  <a:lnTo>
                    <a:pt x="1005" y="1561"/>
                  </a:lnTo>
                  <a:lnTo>
                    <a:pt x="1008" y="1576"/>
                  </a:lnTo>
                  <a:lnTo>
                    <a:pt x="1010" y="1589"/>
                  </a:lnTo>
                  <a:lnTo>
                    <a:pt x="1010" y="1589"/>
                  </a:lnTo>
                  <a:lnTo>
                    <a:pt x="1015" y="1614"/>
                  </a:lnTo>
                  <a:lnTo>
                    <a:pt x="1019" y="1625"/>
                  </a:lnTo>
                  <a:lnTo>
                    <a:pt x="1021" y="1637"/>
                  </a:lnTo>
                  <a:lnTo>
                    <a:pt x="1021" y="1637"/>
                  </a:lnTo>
                  <a:lnTo>
                    <a:pt x="1021" y="1654"/>
                  </a:lnTo>
                  <a:lnTo>
                    <a:pt x="1019" y="1668"/>
                  </a:lnTo>
                  <a:lnTo>
                    <a:pt x="1019" y="1683"/>
                  </a:lnTo>
                  <a:lnTo>
                    <a:pt x="1021" y="1690"/>
                  </a:lnTo>
                  <a:lnTo>
                    <a:pt x="1024" y="1699"/>
                  </a:lnTo>
                  <a:lnTo>
                    <a:pt x="1024" y="1699"/>
                  </a:lnTo>
                  <a:lnTo>
                    <a:pt x="1030" y="1706"/>
                  </a:lnTo>
                  <a:lnTo>
                    <a:pt x="1035" y="1715"/>
                  </a:lnTo>
                  <a:lnTo>
                    <a:pt x="1035" y="1715"/>
                  </a:lnTo>
                  <a:lnTo>
                    <a:pt x="1039" y="1724"/>
                  </a:lnTo>
                  <a:lnTo>
                    <a:pt x="1041" y="1735"/>
                  </a:lnTo>
                  <a:lnTo>
                    <a:pt x="1043" y="1755"/>
                  </a:lnTo>
                  <a:lnTo>
                    <a:pt x="1043" y="1755"/>
                  </a:lnTo>
                  <a:lnTo>
                    <a:pt x="1046" y="1777"/>
                  </a:lnTo>
                  <a:lnTo>
                    <a:pt x="1048" y="1788"/>
                  </a:lnTo>
                  <a:lnTo>
                    <a:pt x="1053" y="1797"/>
                  </a:lnTo>
                  <a:lnTo>
                    <a:pt x="1053" y="1797"/>
                  </a:lnTo>
                  <a:lnTo>
                    <a:pt x="1062" y="1806"/>
                  </a:lnTo>
                  <a:lnTo>
                    <a:pt x="1071" y="1813"/>
                  </a:lnTo>
                  <a:lnTo>
                    <a:pt x="1071" y="1813"/>
                  </a:lnTo>
                  <a:lnTo>
                    <a:pt x="1077" y="1817"/>
                  </a:lnTo>
                  <a:lnTo>
                    <a:pt x="1084" y="1818"/>
                  </a:lnTo>
                  <a:lnTo>
                    <a:pt x="1090" y="1820"/>
                  </a:lnTo>
                  <a:lnTo>
                    <a:pt x="1097" y="1818"/>
                  </a:lnTo>
                  <a:lnTo>
                    <a:pt x="1097" y="1818"/>
                  </a:lnTo>
                  <a:lnTo>
                    <a:pt x="1099" y="1815"/>
                  </a:lnTo>
                  <a:lnTo>
                    <a:pt x="1100" y="1808"/>
                  </a:lnTo>
                  <a:lnTo>
                    <a:pt x="1099" y="1802"/>
                  </a:lnTo>
                  <a:lnTo>
                    <a:pt x="1097" y="1797"/>
                  </a:lnTo>
                  <a:lnTo>
                    <a:pt x="1097" y="1797"/>
                  </a:lnTo>
                  <a:lnTo>
                    <a:pt x="1091" y="1782"/>
                  </a:lnTo>
                  <a:lnTo>
                    <a:pt x="1086" y="1768"/>
                  </a:lnTo>
                  <a:lnTo>
                    <a:pt x="1086" y="1768"/>
                  </a:lnTo>
                  <a:lnTo>
                    <a:pt x="1082" y="1751"/>
                  </a:lnTo>
                  <a:lnTo>
                    <a:pt x="1079" y="1744"/>
                  </a:lnTo>
                  <a:lnTo>
                    <a:pt x="1075" y="1737"/>
                  </a:lnTo>
                  <a:lnTo>
                    <a:pt x="1075" y="1737"/>
                  </a:lnTo>
                  <a:lnTo>
                    <a:pt x="1071" y="1730"/>
                  </a:lnTo>
                  <a:lnTo>
                    <a:pt x="1064" y="1722"/>
                  </a:lnTo>
                  <a:lnTo>
                    <a:pt x="1052" y="1710"/>
                  </a:lnTo>
                  <a:lnTo>
                    <a:pt x="1041" y="1697"/>
                  </a:lnTo>
                  <a:lnTo>
                    <a:pt x="1035" y="1690"/>
                  </a:lnTo>
                  <a:lnTo>
                    <a:pt x="1032" y="1681"/>
                  </a:lnTo>
                  <a:lnTo>
                    <a:pt x="1032" y="1681"/>
                  </a:lnTo>
                  <a:lnTo>
                    <a:pt x="1030" y="1670"/>
                  </a:lnTo>
                  <a:lnTo>
                    <a:pt x="1032" y="1657"/>
                  </a:lnTo>
                  <a:lnTo>
                    <a:pt x="1033" y="1632"/>
                  </a:lnTo>
                  <a:lnTo>
                    <a:pt x="1033" y="1632"/>
                  </a:lnTo>
                  <a:lnTo>
                    <a:pt x="1037" y="1621"/>
                  </a:lnTo>
                  <a:lnTo>
                    <a:pt x="1039" y="1616"/>
                  </a:lnTo>
                  <a:lnTo>
                    <a:pt x="1043" y="1612"/>
                  </a:lnTo>
                  <a:lnTo>
                    <a:pt x="1043" y="1612"/>
                  </a:lnTo>
                  <a:lnTo>
                    <a:pt x="1048" y="1612"/>
                  </a:lnTo>
                  <a:lnTo>
                    <a:pt x="1053" y="1616"/>
                  </a:lnTo>
                  <a:lnTo>
                    <a:pt x="1066" y="1623"/>
                  </a:lnTo>
                  <a:lnTo>
                    <a:pt x="1066" y="1623"/>
                  </a:lnTo>
                  <a:lnTo>
                    <a:pt x="1073" y="1627"/>
                  </a:lnTo>
                  <a:lnTo>
                    <a:pt x="1081" y="1632"/>
                  </a:lnTo>
                  <a:lnTo>
                    <a:pt x="1088" y="1639"/>
                  </a:lnTo>
                  <a:lnTo>
                    <a:pt x="1093" y="1646"/>
                  </a:lnTo>
                  <a:lnTo>
                    <a:pt x="1093" y="1646"/>
                  </a:lnTo>
                  <a:lnTo>
                    <a:pt x="1102" y="1668"/>
                  </a:lnTo>
                  <a:lnTo>
                    <a:pt x="1110" y="1679"/>
                  </a:lnTo>
                  <a:lnTo>
                    <a:pt x="1117" y="1686"/>
                  </a:lnTo>
                  <a:lnTo>
                    <a:pt x="1117" y="1686"/>
                  </a:lnTo>
                  <a:lnTo>
                    <a:pt x="1122" y="1690"/>
                  </a:lnTo>
                  <a:lnTo>
                    <a:pt x="1128" y="1688"/>
                  </a:lnTo>
                  <a:lnTo>
                    <a:pt x="1133" y="1684"/>
                  </a:lnTo>
                  <a:lnTo>
                    <a:pt x="1138" y="1677"/>
                  </a:lnTo>
                  <a:lnTo>
                    <a:pt x="1138" y="1677"/>
                  </a:lnTo>
                  <a:lnTo>
                    <a:pt x="1144" y="1668"/>
                  </a:lnTo>
                  <a:lnTo>
                    <a:pt x="1151" y="1661"/>
                  </a:lnTo>
                  <a:lnTo>
                    <a:pt x="1166" y="1645"/>
                  </a:lnTo>
                  <a:lnTo>
                    <a:pt x="1166" y="1645"/>
                  </a:lnTo>
                  <a:lnTo>
                    <a:pt x="1175" y="1637"/>
                  </a:lnTo>
                  <a:lnTo>
                    <a:pt x="1180" y="1627"/>
                  </a:lnTo>
                  <a:lnTo>
                    <a:pt x="1180" y="1627"/>
                  </a:lnTo>
                  <a:lnTo>
                    <a:pt x="1182" y="1618"/>
                  </a:lnTo>
                  <a:lnTo>
                    <a:pt x="1184" y="1608"/>
                  </a:lnTo>
                  <a:lnTo>
                    <a:pt x="1182" y="1589"/>
                  </a:lnTo>
                  <a:lnTo>
                    <a:pt x="1178" y="1570"/>
                  </a:lnTo>
                  <a:lnTo>
                    <a:pt x="1171" y="1552"/>
                  </a:lnTo>
                  <a:lnTo>
                    <a:pt x="1171" y="1552"/>
                  </a:lnTo>
                  <a:lnTo>
                    <a:pt x="1160" y="1538"/>
                  </a:lnTo>
                  <a:lnTo>
                    <a:pt x="1149" y="1525"/>
                  </a:lnTo>
                  <a:lnTo>
                    <a:pt x="1140" y="1509"/>
                  </a:lnTo>
                  <a:lnTo>
                    <a:pt x="1137" y="1502"/>
                  </a:lnTo>
                  <a:lnTo>
                    <a:pt x="1137" y="1494"/>
                  </a:lnTo>
                  <a:lnTo>
                    <a:pt x="1137" y="1494"/>
                  </a:lnTo>
                  <a:lnTo>
                    <a:pt x="1137" y="1482"/>
                  </a:lnTo>
                  <a:lnTo>
                    <a:pt x="1140" y="1471"/>
                  </a:lnTo>
                  <a:lnTo>
                    <a:pt x="1146" y="1460"/>
                  </a:lnTo>
                  <a:lnTo>
                    <a:pt x="1153" y="1453"/>
                  </a:lnTo>
                  <a:lnTo>
                    <a:pt x="1160" y="1447"/>
                  </a:lnTo>
                  <a:lnTo>
                    <a:pt x="1169" y="1446"/>
                  </a:lnTo>
                  <a:lnTo>
                    <a:pt x="1175" y="1446"/>
                  </a:lnTo>
                  <a:lnTo>
                    <a:pt x="1180" y="1447"/>
                  </a:lnTo>
                  <a:lnTo>
                    <a:pt x="1186" y="1451"/>
                  </a:lnTo>
                  <a:lnTo>
                    <a:pt x="1189" y="1456"/>
                  </a:lnTo>
                  <a:lnTo>
                    <a:pt x="1189" y="1456"/>
                  </a:lnTo>
                  <a:lnTo>
                    <a:pt x="1195" y="1460"/>
                  </a:lnTo>
                  <a:lnTo>
                    <a:pt x="1198" y="1460"/>
                  </a:lnTo>
                  <a:lnTo>
                    <a:pt x="1202" y="1458"/>
                  </a:lnTo>
                  <a:lnTo>
                    <a:pt x="1205" y="1453"/>
                  </a:lnTo>
                  <a:lnTo>
                    <a:pt x="1205" y="1453"/>
                  </a:lnTo>
                  <a:lnTo>
                    <a:pt x="1213" y="1444"/>
                  </a:lnTo>
                  <a:lnTo>
                    <a:pt x="1220" y="1438"/>
                  </a:lnTo>
                  <a:lnTo>
                    <a:pt x="1227" y="1435"/>
                  </a:lnTo>
                  <a:lnTo>
                    <a:pt x="1238" y="1431"/>
                  </a:lnTo>
                  <a:lnTo>
                    <a:pt x="1238" y="1431"/>
                  </a:lnTo>
                  <a:lnTo>
                    <a:pt x="1262" y="1426"/>
                  </a:lnTo>
                  <a:lnTo>
                    <a:pt x="1274" y="1422"/>
                  </a:lnTo>
                  <a:lnTo>
                    <a:pt x="1285" y="1419"/>
                  </a:lnTo>
                  <a:lnTo>
                    <a:pt x="1285" y="1419"/>
                  </a:lnTo>
                  <a:lnTo>
                    <a:pt x="1292" y="1413"/>
                  </a:lnTo>
                  <a:lnTo>
                    <a:pt x="1300" y="1408"/>
                  </a:lnTo>
                  <a:lnTo>
                    <a:pt x="1300" y="1408"/>
                  </a:lnTo>
                  <a:lnTo>
                    <a:pt x="1305" y="1402"/>
                  </a:lnTo>
                  <a:lnTo>
                    <a:pt x="1309" y="1395"/>
                  </a:lnTo>
                  <a:lnTo>
                    <a:pt x="1316" y="1382"/>
                  </a:lnTo>
                  <a:lnTo>
                    <a:pt x="1319" y="1366"/>
                  </a:lnTo>
                  <a:lnTo>
                    <a:pt x="1325" y="1352"/>
                  </a:lnTo>
                  <a:lnTo>
                    <a:pt x="1325" y="1352"/>
                  </a:lnTo>
                  <a:lnTo>
                    <a:pt x="1329" y="1344"/>
                  </a:lnTo>
                  <a:lnTo>
                    <a:pt x="1332" y="1339"/>
                  </a:lnTo>
                  <a:lnTo>
                    <a:pt x="1343" y="1328"/>
                  </a:lnTo>
                  <a:lnTo>
                    <a:pt x="1352" y="1315"/>
                  </a:lnTo>
                  <a:lnTo>
                    <a:pt x="1357" y="1310"/>
                  </a:lnTo>
                  <a:lnTo>
                    <a:pt x="1361" y="1303"/>
                  </a:lnTo>
                  <a:lnTo>
                    <a:pt x="1361" y="1303"/>
                  </a:lnTo>
                  <a:lnTo>
                    <a:pt x="1363" y="1295"/>
                  </a:lnTo>
                  <a:lnTo>
                    <a:pt x="1361" y="1290"/>
                  </a:lnTo>
                  <a:lnTo>
                    <a:pt x="1359" y="1285"/>
                  </a:lnTo>
                  <a:lnTo>
                    <a:pt x="1356" y="1279"/>
                  </a:lnTo>
                  <a:lnTo>
                    <a:pt x="1356" y="1279"/>
                  </a:lnTo>
                  <a:lnTo>
                    <a:pt x="1352" y="1274"/>
                  </a:lnTo>
                  <a:lnTo>
                    <a:pt x="1352" y="1268"/>
                  </a:lnTo>
                  <a:lnTo>
                    <a:pt x="1356" y="1257"/>
                  </a:lnTo>
                  <a:lnTo>
                    <a:pt x="1356" y="1257"/>
                  </a:lnTo>
                  <a:lnTo>
                    <a:pt x="1356" y="1245"/>
                  </a:lnTo>
                  <a:lnTo>
                    <a:pt x="1356" y="1245"/>
                  </a:lnTo>
                  <a:lnTo>
                    <a:pt x="1354" y="1236"/>
                  </a:lnTo>
                  <a:lnTo>
                    <a:pt x="1348" y="1227"/>
                  </a:lnTo>
                  <a:lnTo>
                    <a:pt x="1343" y="1218"/>
                  </a:lnTo>
                  <a:lnTo>
                    <a:pt x="1341" y="1214"/>
                  </a:lnTo>
                  <a:lnTo>
                    <a:pt x="1339" y="1209"/>
                  </a:lnTo>
                  <a:lnTo>
                    <a:pt x="1339" y="1209"/>
                  </a:lnTo>
                  <a:lnTo>
                    <a:pt x="1339" y="1203"/>
                  </a:lnTo>
                  <a:lnTo>
                    <a:pt x="1341" y="1200"/>
                  </a:lnTo>
                  <a:lnTo>
                    <a:pt x="1341" y="1194"/>
                  </a:lnTo>
                  <a:lnTo>
                    <a:pt x="1341" y="1189"/>
                  </a:lnTo>
                  <a:lnTo>
                    <a:pt x="1341" y="1189"/>
                  </a:lnTo>
                  <a:lnTo>
                    <a:pt x="1338" y="1174"/>
                  </a:lnTo>
                  <a:lnTo>
                    <a:pt x="1336" y="1167"/>
                  </a:lnTo>
                  <a:lnTo>
                    <a:pt x="1338" y="1158"/>
                  </a:lnTo>
                  <a:lnTo>
                    <a:pt x="1338" y="1158"/>
                  </a:lnTo>
                  <a:lnTo>
                    <a:pt x="1339" y="1154"/>
                  </a:lnTo>
                  <a:lnTo>
                    <a:pt x="1343" y="1151"/>
                  </a:lnTo>
                  <a:lnTo>
                    <a:pt x="1354" y="1147"/>
                  </a:lnTo>
                  <a:lnTo>
                    <a:pt x="1363" y="1142"/>
                  </a:lnTo>
                  <a:lnTo>
                    <a:pt x="1367" y="1140"/>
                  </a:lnTo>
                  <a:lnTo>
                    <a:pt x="1368" y="1136"/>
                  </a:lnTo>
                  <a:lnTo>
                    <a:pt x="1368" y="1136"/>
                  </a:lnTo>
                  <a:lnTo>
                    <a:pt x="1368" y="1131"/>
                  </a:lnTo>
                  <a:lnTo>
                    <a:pt x="1365" y="1125"/>
                  </a:lnTo>
                  <a:lnTo>
                    <a:pt x="1361" y="1124"/>
                  </a:lnTo>
                  <a:lnTo>
                    <a:pt x="1357" y="1120"/>
                  </a:lnTo>
                  <a:lnTo>
                    <a:pt x="1357" y="1120"/>
                  </a:lnTo>
                  <a:lnTo>
                    <a:pt x="1345" y="1118"/>
                  </a:lnTo>
                  <a:lnTo>
                    <a:pt x="1330" y="1118"/>
                  </a:lnTo>
                  <a:lnTo>
                    <a:pt x="1325" y="1116"/>
                  </a:lnTo>
                  <a:lnTo>
                    <a:pt x="1319" y="1113"/>
                  </a:lnTo>
                  <a:lnTo>
                    <a:pt x="1314" y="1109"/>
                  </a:lnTo>
                  <a:lnTo>
                    <a:pt x="1312" y="1104"/>
                  </a:lnTo>
                  <a:lnTo>
                    <a:pt x="1312" y="1104"/>
                  </a:lnTo>
                  <a:lnTo>
                    <a:pt x="1310" y="1096"/>
                  </a:lnTo>
                  <a:lnTo>
                    <a:pt x="1310" y="1091"/>
                  </a:lnTo>
                  <a:lnTo>
                    <a:pt x="1314" y="1086"/>
                  </a:lnTo>
                  <a:lnTo>
                    <a:pt x="1318" y="1082"/>
                  </a:lnTo>
                  <a:lnTo>
                    <a:pt x="1329" y="1077"/>
                  </a:lnTo>
                  <a:lnTo>
                    <a:pt x="1338" y="1073"/>
                  </a:lnTo>
                  <a:lnTo>
                    <a:pt x="1338" y="1073"/>
                  </a:lnTo>
                  <a:lnTo>
                    <a:pt x="1347" y="1064"/>
                  </a:lnTo>
                  <a:lnTo>
                    <a:pt x="1352" y="1060"/>
                  </a:lnTo>
                  <a:lnTo>
                    <a:pt x="1357" y="1058"/>
                  </a:lnTo>
                  <a:lnTo>
                    <a:pt x="1357" y="1058"/>
                  </a:lnTo>
                  <a:lnTo>
                    <a:pt x="1361" y="1058"/>
                  </a:lnTo>
                  <a:lnTo>
                    <a:pt x="1367" y="1060"/>
                  </a:lnTo>
                  <a:lnTo>
                    <a:pt x="1370" y="1062"/>
                  </a:lnTo>
                  <a:lnTo>
                    <a:pt x="1374" y="1066"/>
                  </a:lnTo>
                  <a:lnTo>
                    <a:pt x="1374" y="1066"/>
                  </a:lnTo>
                  <a:lnTo>
                    <a:pt x="1374" y="1069"/>
                  </a:lnTo>
                  <a:lnTo>
                    <a:pt x="1374" y="1071"/>
                  </a:lnTo>
                  <a:lnTo>
                    <a:pt x="1370" y="1077"/>
                  </a:lnTo>
                  <a:lnTo>
                    <a:pt x="1370" y="1077"/>
                  </a:lnTo>
                  <a:lnTo>
                    <a:pt x="1368" y="1082"/>
                  </a:lnTo>
                  <a:lnTo>
                    <a:pt x="1370" y="1087"/>
                  </a:lnTo>
                  <a:lnTo>
                    <a:pt x="1374" y="1089"/>
                  </a:lnTo>
                  <a:lnTo>
                    <a:pt x="1379" y="1087"/>
                  </a:lnTo>
                  <a:lnTo>
                    <a:pt x="1379" y="1087"/>
                  </a:lnTo>
                  <a:lnTo>
                    <a:pt x="1392" y="1084"/>
                  </a:lnTo>
                  <a:lnTo>
                    <a:pt x="1397" y="1084"/>
                  </a:lnTo>
                  <a:lnTo>
                    <a:pt x="1403" y="1086"/>
                  </a:lnTo>
                  <a:lnTo>
                    <a:pt x="1406" y="1087"/>
                  </a:lnTo>
                  <a:lnTo>
                    <a:pt x="1410" y="1089"/>
                  </a:lnTo>
                  <a:lnTo>
                    <a:pt x="1417" y="1102"/>
                  </a:lnTo>
                  <a:lnTo>
                    <a:pt x="1417" y="1102"/>
                  </a:lnTo>
                  <a:lnTo>
                    <a:pt x="1421" y="1107"/>
                  </a:lnTo>
                  <a:lnTo>
                    <a:pt x="1426" y="1113"/>
                  </a:lnTo>
                  <a:lnTo>
                    <a:pt x="1437" y="1124"/>
                  </a:lnTo>
                  <a:lnTo>
                    <a:pt x="1437" y="1124"/>
                  </a:lnTo>
                  <a:lnTo>
                    <a:pt x="1441" y="1131"/>
                  </a:lnTo>
                  <a:lnTo>
                    <a:pt x="1444" y="1138"/>
                  </a:lnTo>
                  <a:lnTo>
                    <a:pt x="1446" y="1156"/>
                  </a:lnTo>
                  <a:lnTo>
                    <a:pt x="1446" y="1156"/>
                  </a:lnTo>
                  <a:lnTo>
                    <a:pt x="1446" y="1171"/>
                  </a:lnTo>
                  <a:lnTo>
                    <a:pt x="1446" y="1176"/>
                  </a:lnTo>
                  <a:lnTo>
                    <a:pt x="1450" y="1181"/>
                  </a:lnTo>
                  <a:lnTo>
                    <a:pt x="1450" y="1181"/>
                  </a:lnTo>
                  <a:lnTo>
                    <a:pt x="1455" y="1185"/>
                  </a:lnTo>
                  <a:lnTo>
                    <a:pt x="1461" y="1185"/>
                  </a:lnTo>
                  <a:lnTo>
                    <a:pt x="1466" y="1183"/>
                  </a:lnTo>
                  <a:lnTo>
                    <a:pt x="1470" y="1180"/>
                  </a:lnTo>
                  <a:lnTo>
                    <a:pt x="1470" y="1180"/>
                  </a:lnTo>
                  <a:lnTo>
                    <a:pt x="1477" y="1171"/>
                  </a:lnTo>
                  <a:lnTo>
                    <a:pt x="1479" y="1162"/>
                  </a:lnTo>
                  <a:lnTo>
                    <a:pt x="1477" y="1151"/>
                  </a:lnTo>
                  <a:lnTo>
                    <a:pt x="1473" y="1142"/>
                  </a:lnTo>
                  <a:lnTo>
                    <a:pt x="1464" y="1124"/>
                  </a:lnTo>
                  <a:lnTo>
                    <a:pt x="1462" y="1115"/>
                  </a:lnTo>
                  <a:lnTo>
                    <a:pt x="1462" y="1105"/>
                  </a:lnTo>
                  <a:lnTo>
                    <a:pt x="1462" y="1105"/>
                  </a:lnTo>
                  <a:lnTo>
                    <a:pt x="1466" y="1093"/>
                  </a:lnTo>
                  <a:lnTo>
                    <a:pt x="1472" y="1084"/>
                  </a:lnTo>
                  <a:lnTo>
                    <a:pt x="1477" y="1073"/>
                  </a:lnTo>
                  <a:lnTo>
                    <a:pt x="1481" y="1060"/>
                  </a:lnTo>
                  <a:lnTo>
                    <a:pt x="1481" y="1060"/>
                  </a:lnTo>
                  <a:lnTo>
                    <a:pt x="1482" y="1046"/>
                  </a:lnTo>
                  <a:lnTo>
                    <a:pt x="1484" y="1039"/>
                  </a:lnTo>
                  <a:lnTo>
                    <a:pt x="1486" y="1033"/>
                  </a:lnTo>
                  <a:lnTo>
                    <a:pt x="1486" y="1033"/>
                  </a:lnTo>
                  <a:lnTo>
                    <a:pt x="1493" y="1022"/>
                  </a:lnTo>
                  <a:lnTo>
                    <a:pt x="1500" y="1011"/>
                  </a:lnTo>
                  <a:lnTo>
                    <a:pt x="1500" y="1011"/>
                  </a:lnTo>
                  <a:lnTo>
                    <a:pt x="1504" y="1006"/>
                  </a:lnTo>
                  <a:lnTo>
                    <a:pt x="1508" y="1002"/>
                  </a:lnTo>
                  <a:lnTo>
                    <a:pt x="1511" y="1002"/>
                  </a:lnTo>
                  <a:lnTo>
                    <a:pt x="1517" y="1001"/>
                  </a:lnTo>
                  <a:lnTo>
                    <a:pt x="1526" y="1004"/>
                  </a:lnTo>
                  <a:lnTo>
                    <a:pt x="1538" y="1006"/>
                  </a:lnTo>
                  <a:lnTo>
                    <a:pt x="1538" y="1006"/>
                  </a:lnTo>
                  <a:lnTo>
                    <a:pt x="1549" y="1006"/>
                  </a:lnTo>
                  <a:lnTo>
                    <a:pt x="1560" y="1004"/>
                  </a:lnTo>
                  <a:lnTo>
                    <a:pt x="1569" y="997"/>
                  </a:lnTo>
                  <a:lnTo>
                    <a:pt x="1573" y="993"/>
                  </a:lnTo>
                  <a:lnTo>
                    <a:pt x="1575" y="988"/>
                  </a:lnTo>
                  <a:lnTo>
                    <a:pt x="1575" y="988"/>
                  </a:lnTo>
                  <a:lnTo>
                    <a:pt x="1582" y="975"/>
                  </a:lnTo>
                  <a:lnTo>
                    <a:pt x="1593" y="963"/>
                  </a:lnTo>
                  <a:lnTo>
                    <a:pt x="1593" y="963"/>
                  </a:lnTo>
                  <a:lnTo>
                    <a:pt x="1605" y="944"/>
                  </a:lnTo>
                  <a:lnTo>
                    <a:pt x="1618" y="928"/>
                  </a:lnTo>
                  <a:lnTo>
                    <a:pt x="1618" y="928"/>
                  </a:lnTo>
                  <a:lnTo>
                    <a:pt x="1629" y="908"/>
                  </a:lnTo>
                  <a:lnTo>
                    <a:pt x="1640" y="888"/>
                  </a:lnTo>
                  <a:lnTo>
                    <a:pt x="1640" y="888"/>
                  </a:lnTo>
                  <a:lnTo>
                    <a:pt x="1645" y="879"/>
                  </a:lnTo>
                  <a:lnTo>
                    <a:pt x="1649" y="870"/>
                  </a:lnTo>
                  <a:lnTo>
                    <a:pt x="1651" y="861"/>
                  </a:lnTo>
                  <a:lnTo>
                    <a:pt x="1651" y="850"/>
                  </a:lnTo>
                  <a:lnTo>
                    <a:pt x="1651" y="850"/>
                  </a:lnTo>
                  <a:lnTo>
                    <a:pt x="1651" y="830"/>
                  </a:lnTo>
                  <a:lnTo>
                    <a:pt x="1649" y="809"/>
                  </a:lnTo>
                  <a:lnTo>
                    <a:pt x="1649" y="809"/>
                  </a:lnTo>
                  <a:lnTo>
                    <a:pt x="1647" y="792"/>
                  </a:lnTo>
                  <a:lnTo>
                    <a:pt x="1645" y="785"/>
                  </a:lnTo>
                  <a:lnTo>
                    <a:pt x="1642" y="780"/>
                  </a:lnTo>
                  <a:lnTo>
                    <a:pt x="1642" y="780"/>
                  </a:lnTo>
                  <a:lnTo>
                    <a:pt x="1638" y="773"/>
                  </a:lnTo>
                  <a:lnTo>
                    <a:pt x="1633" y="769"/>
                  </a:lnTo>
                  <a:lnTo>
                    <a:pt x="1629" y="767"/>
                  </a:lnTo>
                  <a:lnTo>
                    <a:pt x="1624" y="767"/>
                  </a:lnTo>
                  <a:lnTo>
                    <a:pt x="1613" y="769"/>
                  </a:lnTo>
                  <a:lnTo>
                    <a:pt x="1600" y="769"/>
                  </a:lnTo>
                  <a:lnTo>
                    <a:pt x="1600" y="769"/>
                  </a:lnTo>
                  <a:lnTo>
                    <a:pt x="1595" y="767"/>
                  </a:lnTo>
                  <a:lnTo>
                    <a:pt x="1591" y="765"/>
                  </a:lnTo>
                  <a:lnTo>
                    <a:pt x="1584" y="758"/>
                  </a:lnTo>
                  <a:lnTo>
                    <a:pt x="1580" y="749"/>
                  </a:lnTo>
                  <a:lnTo>
                    <a:pt x="1578" y="740"/>
                  </a:lnTo>
                  <a:lnTo>
                    <a:pt x="1578" y="740"/>
                  </a:lnTo>
                  <a:lnTo>
                    <a:pt x="1582" y="733"/>
                  </a:lnTo>
                  <a:lnTo>
                    <a:pt x="1586" y="725"/>
                  </a:lnTo>
                  <a:lnTo>
                    <a:pt x="1591" y="720"/>
                  </a:lnTo>
                  <a:lnTo>
                    <a:pt x="1596" y="716"/>
                  </a:lnTo>
                  <a:lnTo>
                    <a:pt x="1596" y="716"/>
                  </a:lnTo>
                  <a:lnTo>
                    <a:pt x="1615" y="704"/>
                  </a:lnTo>
                  <a:lnTo>
                    <a:pt x="1629" y="689"/>
                  </a:lnTo>
                  <a:lnTo>
                    <a:pt x="1629" y="689"/>
                  </a:lnTo>
                  <a:lnTo>
                    <a:pt x="1636" y="682"/>
                  </a:lnTo>
                  <a:lnTo>
                    <a:pt x="1642" y="675"/>
                  </a:lnTo>
                  <a:lnTo>
                    <a:pt x="1642" y="675"/>
                  </a:lnTo>
                  <a:lnTo>
                    <a:pt x="1643" y="668"/>
                  </a:lnTo>
                  <a:lnTo>
                    <a:pt x="1645" y="659"/>
                  </a:lnTo>
                  <a:lnTo>
                    <a:pt x="1649" y="651"/>
                  </a:lnTo>
                  <a:lnTo>
                    <a:pt x="1653" y="644"/>
                  </a:lnTo>
                  <a:lnTo>
                    <a:pt x="1653" y="644"/>
                  </a:lnTo>
                  <a:lnTo>
                    <a:pt x="1662" y="635"/>
                  </a:lnTo>
                  <a:lnTo>
                    <a:pt x="1674" y="628"/>
                  </a:lnTo>
                  <a:lnTo>
                    <a:pt x="1687" y="626"/>
                  </a:lnTo>
                  <a:lnTo>
                    <a:pt x="1700" y="626"/>
                  </a:lnTo>
                  <a:lnTo>
                    <a:pt x="1700" y="626"/>
                  </a:lnTo>
                  <a:lnTo>
                    <a:pt x="1721" y="628"/>
                  </a:lnTo>
                  <a:lnTo>
                    <a:pt x="1743" y="630"/>
                  </a:lnTo>
                  <a:lnTo>
                    <a:pt x="1752" y="630"/>
                  </a:lnTo>
                  <a:lnTo>
                    <a:pt x="1763" y="628"/>
                  </a:lnTo>
                  <a:lnTo>
                    <a:pt x="1774" y="626"/>
                  </a:lnTo>
                  <a:lnTo>
                    <a:pt x="1783" y="621"/>
                  </a:lnTo>
                  <a:lnTo>
                    <a:pt x="1783" y="621"/>
                  </a:lnTo>
                  <a:lnTo>
                    <a:pt x="1790" y="617"/>
                  </a:lnTo>
                  <a:lnTo>
                    <a:pt x="1799" y="615"/>
                  </a:lnTo>
                  <a:lnTo>
                    <a:pt x="1806" y="613"/>
                  </a:lnTo>
                  <a:lnTo>
                    <a:pt x="1814" y="615"/>
                  </a:lnTo>
                  <a:lnTo>
                    <a:pt x="1814" y="615"/>
                  </a:lnTo>
                  <a:lnTo>
                    <a:pt x="1819" y="617"/>
                  </a:lnTo>
                  <a:lnTo>
                    <a:pt x="1823" y="619"/>
                  </a:lnTo>
                  <a:lnTo>
                    <a:pt x="1826" y="626"/>
                  </a:lnTo>
                  <a:lnTo>
                    <a:pt x="1826" y="626"/>
                  </a:lnTo>
                  <a:lnTo>
                    <a:pt x="1834" y="635"/>
                  </a:lnTo>
                  <a:lnTo>
                    <a:pt x="1839" y="640"/>
                  </a:lnTo>
                  <a:lnTo>
                    <a:pt x="1844" y="642"/>
                  </a:lnTo>
                  <a:lnTo>
                    <a:pt x="1850" y="640"/>
                  </a:lnTo>
                  <a:lnTo>
                    <a:pt x="1855" y="637"/>
                  </a:lnTo>
                  <a:lnTo>
                    <a:pt x="1861" y="631"/>
                  </a:lnTo>
                  <a:lnTo>
                    <a:pt x="1864" y="624"/>
                  </a:lnTo>
                  <a:lnTo>
                    <a:pt x="1868" y="615"/>
                  </a:lnTo>
                  <a:lnTo>
                    <a:pt x="1868" y="615"/>
                  </a:lnTo>
                  <a:lnTo>
                    <a:pt x="1872" y="604"/>
                  </a:lnTo>
                  <a:lnTo>
                    <a:pt x="1877" y="597"/>
                  </a:lnTo>
                  <a:lnTo>
                    <a:pt x="1891" y="583"/>
                  </a:lnTo>
                  <a:lnTo>
                    <a:pt x="1891" y="583"/>
                  </a:lnTo>
                  <a:lnTo>
                    <a:pt x="1900" y="573"/>
                  </a:lnTo>
                  <a:lnTo>
                    <a:pt x="1910" y="570"/>
                  </a:lnTo>
                  <a:lnTo>
                    <a:pt x="1919" y="568"/>
                  </a:lnTo>
                  <a:lnTo>
                    <a:pt x="1931" y="568"/>
                  </a:lnTo>
                  <a:lnTo>
                    <a:pt x="1931" y="568"/>
                  </a:lnTo>
                  <a:lnTo>
                    <a:pt x="1937" y="570"/>
                  </a:lnTo>
                  <a:lnTo>
                    <a:pt x="1938" y="572"/>
                  </a:lnTo>
                  <a:lnTo>
                    <a:pt x="1944" y="579"/>
                  </a:lnTo>
                  <a:lnTo>
                    <a:pt x="1944" y="579"/>
                  </a:lnTo>
                  <a:lnTo>
                    <a:pt x="1951" y="581"/>
                  </a:lnTo>
                  <a:lnTo>
                    <a:pt x="1955" y="583"/>
                  </a:lnTo>
                  <a:lnTo>
                    <a:pt x="1958" y="581"/>
                  </a:lnTo>
                  <a:lnTo>
                    <a:pt x="1962" y="577"/>
                  </a:lnTo>
                  <a:lnTo>
                    <a:pt x="1967" y="566"/>
                  </a:lnTo>
                  <a:lnTo>
                    <a:pt x="1973" y="557"/>
                  </a:lnTo>
                  <a:lnTo>
                    <a:pt x="1973" y="557"/>
                  </a:lnTo>
                  <a:lnTo>
                    <a:pt x="1980" y="550"/>
                  </a:lnTo>
                  <a:lnTo>
                    <a:pt x="1991" y="545"/>
                  </a:lnTo>
                  <a:lnTo>
                    <a:pt x="1995" y="545"/>
                  </a:lnTo>
                  <a:lnTo>
                    <a:pt x="2000" y="545"/>
                  </a:lnTo>
                  <a:lnTo>
                    <a:pt x="2004" y="548"/>
                  </a:lnTo>
                  <a:lnTo>
                    <a:pt x="2005" y="554"/>
                  </a:lnTo>
                  <a:lnTo>
                    <a:pt x="2005" y="554"/>
                  </a:lnTo>
                  <a:lnTo>
                    <a:pt x="2005" y="559"/>
                  </a:lnTo>
                  <a:lnTo>
                    <a:pt x="2005" y="564"/>
                  </a:lnTo>
                  <a:lnTo>
                    <a:pt x="2000" y="573"/>
                  </a:lnTo>
                  <a:lnTo>
                    <a:pt x="1995" y="583"/>
                  </a:lnTo>
                  <a:lnTo>
                    <a:pt x="1987" y="592"/>
                  </a:lnTo>
                  <a:lnTo>
                    <a:pt x="1987" y="592"/>
                  </a:lnTo>
                  <a:lnTo>
                    <a:pt x="1978" y="602"/>
                  </a:lnTo>
                  <a:lnTo>
                    <a:pt x="1971" y="613"/>
                  </a:lnTo>
                  <a:lnTo>
                    <a:pt x="1962" y="624"/>
                  </a:lnTo>
                  <a:lnTo>
                    <a:pt x="1953" y="635"/>
                  </a:lnTo>
                  <a:lnTo>
                    <a:pt x="1953" y="635"/>
                  </a:lnTo>
                  <a:lnTo>
                    <a:pt x="1946" y="640"/>
                  </a:lnTo>
                  <a:lnTo>
                    <a:pt x="1937" y="644"/>
                  </a:lnTo>
                  <a:lnTo>
                    <a:pt x="1929" y="648"/>
                  </a:lnTo>
                  <a:lnTo>
                    <a:pt x="1920" y="653"/>
                  </a:lnTo>
                  <a:lnTo>
                    <a:pt x="1920" y="653"/>
                  </a:lnTo>
                  <a:lnTo>
                    <a:pt x="1910" y="662"/>
                  </a:lnTo>
                  <a:lnTo>
                    <a:pt x="1900" y="673"/>
                  </a:lnTo>
                  <a:lnTo>
                    <a:pt x="1893" y="686"/>
                  </a:lnTo>
                  <a:lnTo>
                    <a:pt x="1890" y="700"/>
                  </a:lnTo>
                  <a:lnTo>
                    <a:pt x="1886" y="715"/>
                  </a:lnTo>
                  <a:lnTo>
                    <a:pt x="1884" y="729"/>
                  </a:lnTo>
                  <a:lnTo>
                    <a:pt x="1882" y="758"/>
                  </a:lnTo>
                  <a:lnTo>
                    <a:pt x="1882" y="758"/>
                  </a:lnTo>
                  <a:lnTo>
                    <a:pt x="1882" y="774"/>
                  </a:lnTo>
                  <a:lnTo>
                    <a:pt x="1884" y="785"/>
                  </a:lnTo>
                  <a:lnTo>
                    <a:pt x="1888" y="796"/>
                  </a:lnTo>
                  <a:lnTo>
                    <a:pt x="1891" y="805"/>
                  </a:lnTo>
                  <a:lnTo>
                    <a:pt x="1899" y="812"/>
                  </a:lnTo>
                  <a:lnTo>
                    <a:pt x="1902" y="814"/>
                  </a:lnTo>
                  <a:lnTo>
                    <a:pt x="1906" y="814"/>
                  </a:lnTo>
                  <a:lnTo>
                    <a:pt x="1910" y="816"/>
                  </a:lnTo>
                  <a:lnTo>
                    <a:pt x="1915" y="814"/>
                  </a:lnTo>
                  <a:lnTo>
                    <a:pt x="1915" y="814"/>
                  </a:lnTo>
                  <a:lnTo>
                    <a:pt x="1920" y="811"/>
                  </a:lnTo>
                  <a:lnTo>
                    <a:pt x="1926" y="805"/>
                  </a:lnTo>
                  <a:lnTo>
                    <a:pt x="1928" y="798"/>
                  </a:lnTo>
                  <a:lnTo>
                    <a:pt x="1929" y="789"/>
                  </a:lnTo>
                  <a:lnTo>
                    <a:pt x="1931" y="773"/>
                  </a:lnTo>
                  <a:lnTo>
                    <a:pt x="1935" y="765"/>
                  </a:lnTo>
                  <a:lnTo>
                    <a:pt x="1938" y="760"/>
                  </a:lnTo>
                  <a:lnTo>
                    <a:pt x="1938" y="760"/>
                  </a:lnTo>
                  <a:lnTo>
                    <a:pt x="1946" y="756"/>
                  </a:lnTo>
                  <a:lnTo>
                    <a:pt x="1953" y="754"/>
                  </a:lnTo>
                  <a:lnTo>
                    <a:pt x="1962" y="751"/>
                  </a:lnTo>
                  <a:lnTo>
                    <a:pt x="1967" y="747"/>
                  </a:lnTo>
                  <a:lnTo>
                    <a:pt x="1967" y="747"/>
                  </a:lnTo>
                  <a:lnTo>
                    <a:pt x="1971" y="742"/>
                  </a:lnTo>
                  <a:lnTo>
                    <a:pt x="1973" y="736"/>
                  </a:lnTo>
                  <a:lnTo>
                    <a:pt x="1977" y="724"/>
                  </a:lnTo>
                  <a:lnTo>
                    <a:pt x="1977" y="724"/>
                  </a:lnTo>
                  <a:lnTo>
                    <a:pt x="1978" y="718"/>
                  </a:lnTo>
                  <a:lnTo>
                    <a:pt x="1982" y="713"/>
                  </a:lnTo>
                  <a:lnTo>
                    <a:pt x="1991" y="704"/>
                  </a:lnTo>
                  <a:lnTo>
                    <a:pt x="2000" y="695"/>
                  </a:lnTo>
                  <a:lnTo>
                    <a:pt x="2002" y="689"/>
                  </a:lnTo>
                  <a:lnTo>
                    <a:pt x="2002" y="682"/>
                  </a:lnTo>
                  <a:lnTo>
                    <a:pt x="2002" y="682"/>
                  </a:lnTo>
                  <a:lnTo>
                    <a:pt x="2000" y="675"/>
                  </a:lnTo>
                  <a:lnTo>
                    <a:pt x="1996" y="668"/>
                  </a:lnTo>
                  <a:lnTo>
                    <a:pt x="1993" y="660"/>
                  </a:lnTo>
                  <a:lnTo>
                    <a:pt x="1991" y="653"/>
                  </a:lnTo>
                  <a:lnTo>
                    <a:pt x="1991" y="653"/>
                  </a:lnTo>
                  <a:lnTo>
                    <a:pt x="1991" y="646"/>
                  </a:lnTo>
                  <a:lnTo>
                    <a:pt x="1995" y="639"/>
                  </a:lnTo>
                  <a:lnTo>
                    <a:pt x="2004" y="628"/>
                  </a:lnTo>
                  <a:lnTo>
                    <a:pt x="2004" y="628"/>
                  </a:lnTo>
                  <a:lnTo>
                    <a:pt x="2009" y="621"/>
                  </a:lnTo>
                  <a:lnTo>
                    <a:pt x="2016" y="613"/>
                  </a:lnTo>
                  <a:lnTo>
                    <a:pt x="2024" y="610"/>
                  </a:lnTo>
                  <a:lnTo>
                    <a:pt x="2033" y="606"/>
                  </a:lnTo>
                  <a:lnTo>
                    <a:pt x="2033" y="606"/>
                  </a:lnTo>
                  <a:lnTo>
                    <a:pt x="2043" y="602"/>
                  </a:lnTo>
                  <a:lnTo>
                    <a:pt x="2056" y="599"/>
                  </a:lnTo>
                  <a:lnTo>
                    <a:pt x="2067" y="595"/>
                  </a:lnTo>
                  <a:lnTo>
                    <a:pt x="2080" y="595"/>
                  </a:lnTo>
                  <a:lnTo>
                    <a:pt x="2080" y="595"/>
                  </a:lnTo>
                  <a:lnTo>
                    <a:pt x="2085" y="597"/>
                  </a:lnTo>
                  <a:lnTo>
                    <a:pt x="2091" y="601"/>
                  </a:lnTo>
                  <a:lnTo>
                    <a:pt x="2096" y="602"/>
                  </a:lnTo>
                  <a:lnTo>
                    <a:pt x="2103" y="604"/>
                  </a:lnTo>
                  <a:lnTo>
                    <a:pt x="2103" y="604"/>
                  </a:lnTo>
                  <a:lnTo>
                    <a:pt x="2110" y="601"/>
                  </a:lnTo>
                  <a:lnTo>
                    <a:pt x="2118" y="595"/>
                  </a:lnTo>
                  <a:lnTo>
                    <a:pt x="2129" y="581"/>
                  </a:lnTo>
                  <a:lnTo>
                    <a:pt x="2129" y="581"/>
                  </a:lnTo>
                  <a:lnTo>
                    <a:pt x="2136" y="575"/>
                  </a:lnTo>
                  <a:lnTo>
                    <a:pt x="2141" y="570"/>
                  </a:lnTo>
                  <a:lnTo>
                    <a:pt x="2158" y="561"/>
                  </a:lnTo>
                  <a:lnTo>
                    <a:pt x="2174" y="555"/>
                  </a:lnTo>
                  <a:lnTo>
                    <a:pt x="2192" y="552"/>
                  </a:lnTo>
                  <a:lnTo>
                    <a:pt x="2192" y="552"/>
                  </a:lnTo>
                  <a:lnTo>
                    <a:pt x="2210" y="550"/>
                  </a:lnTo>
                  <a:lnTo>
                    <a:pt x="2219" y="548"/>
                  </a:lnTo>
                  <a:lnTo>
                    <a:pt x="2226" y="543"/>
                  </a:lnTo>
                  <a:lnTo>
                    <a:pt x="2226" y="543"/>
                  </a:lnTo>
                  <a:lnTo>
                    <a:pt x="2232" y="535"/>
                  </a:lnTo>
                  <a:lnTo>
                    <a:pt x="2235" y="528"/>
                  </a:lnTo>
                  <a:lnTo>
                    <a:pt x="2237" y="521"/>
                  </a:lnTo>
                  <a:lnTo>
                    <a:pt x="2234" y="512"/>
                  </a:lnTo>
                  <a:lnTo>
                    <a:pt x="2234" y="512"/>
                  </a:lnTo>
                  <a:lnTo>
                    <a:pt x="2230" y="508"/>
                  </a:lnTo>
                  <a:lnTo>
                    <a:pt x="2223" y="503"/>
                  </a:lnTo>
                  <a:lnTo>
                    <a:pt x="2217" y="497"/>
                  </a:lnTo>
                  <a:lnTo>
                    <a:pt x="2215" y="494"/>
                  </a:lnTo>
                  <a:lnTo>
                    <a:pt x="2215" y="492"/>
                  </a:lnTo>
                  <a:lnTo>
                    <a:pt x="2215" y="492"/>
                  </a:lnTo>
                  <a:lnTo>
                    <a:pt x="2217" y="490"/>
                  </a:lnTo>
                  <a:lnTo>
                    <a:pt x="2219" y="488"/>
                  </a:lnTo>
                  <a:lnTo>
                    <a:pt x="2224" y="488"/>
                  </a:lnTo>
                  <a:lnTo>
                    <a:pt x="2230" y="490"/>
                  </a:lnTo>
                  <a:lnTo>
                    <a:pt x="2235" y="490"/>
                  </a:lnTo>
                  <a:lnTo>
                    <a:pt x="2235" y="490"/>
                  </a:lnTo>
                  <a:lnTo>
                    <a:pt x="2241" y="487"/>
                  </a:lnTo>
                  <a:lnTo>
                    <a:pt x="2244" y="481"/>
                  </a:lnTo>
                  <a:lnTo>
                    <a:pt x="2250" y="478"/>
                  </a:lnTo>
                  <a:lnTo>
                    <a:pt x="2253" y="472"/>
                  </a:lnTo>
                  <a:lnTo>
                    <a:pt x="2253" y="472"/>
                  </a:lnTo>
                  <a:lnTo>
                    <a:pt x="2259" y="470"/>
                  </a:lnTo>
                  <a:lnTo>
                    <a:pt x="2262" y="470"/>
                  </a:lnTo>
                  <a:lnTo>
                    <a:pt x="2273" y="472"/>
                  </a:lnTo>
                  <a:lnTo>
                    <a:pt x="2273" y="472"/>
                  </a:lnTo>
                  <a:lnTo>
                    <a:pt x="2281" y="472"/>
                  </a:lnTo>
                  <a:lnTo>
                    <a:pt x="2286" y="470"/>
                  </a:lnTo>
                  <a:lnTo>
                    <a:pt x="2291" y="469"/>
                  </a:lnTo>
                  <a:lnTo>
                    <a:pt x="2299" y="469"/>
                  </a:lnTo>
                  <a:lnTo>
                    <a:pt x="2299" y="469"/>
                  </a:lnTo>
                  <a:lnTo>
                    <a:pt x="2304" y="472"/>
                  </a:lnTo>
                  <a:lnTo>
                    <a:pt x="2308" y="476"/>
                  </a:lnTo>
                  <a:lnTo>
                    <a:pt x="2315" y="487"/>
                  </a:lnTo>
                  <a:lnTo>
                    <a:pt x="2315" y="487"/>
                  </a:lnTo>
                  <a:lnTo>
                    <a:pt x="2322" y="492"/>
                  </a:lnTo>
                  <a:lnTo>
                    <a:pt x="2331" y="496"/>
                  </a:lnTo>
                  <a:lnTo>
                    <a:pt x="2349" y="499"/>
                  </a:lnTo>
                  <a:lnTo>
                    <a:pt x="2349" y="499"/>
                  </a:lnTo>
                  <a:lnTo>
                    <a:pt x="2357" y="501"/>
                  </a:lnTo>
                  <a:lnTo>
                    <a:pt x="2362" y="501"/>
                  </a:lnTo>
                  <a:lnTo>
                    <a:pt x="2366" y="497"/>
                  </a:lnTo>
                  <a:lnTo>
                    <a:pt x="2367" y="490"/>
                  </a:lnTo>
                  <a:lnTo>
                    <a:pt x="2367" y="490"/>
                  </a:lnTo>
                  <a:lnTo>
                    <a:pt x="2369" y="483"/>
                  </a:lnTo>
                  <a:lnTo>
                    <a:pt x="2371" y="479"/>
                  </a:lnTo>
                  <a:lnTo>
                    <a:pt x="2377" y="478"/>
                  </a:lnTo>
                  <a:lnTo>
                    <a:pt x="2382" y="476"/>
                  </a:lnTo>
                  <a:lnTo>
                    <a:pt x="2382" y="476"/>
                  </a:lnTo>
                  <a:lnTo>
                    <a:pt x="2389" y="474"/>
                  </a:lnTo>
                  <a:lnTo>
                    <a:pt x="2391" y="469"/>
                  </a:lnTo>
                  <a:lnTo>
                    <a:pt x="2391" y="463"/>
                  </a:lnTo>
                  <a:lnTo>
                    <a:pt x="2389" y="458"/>
                  </a:lnTo>
                  <a:lnTo>
                    <a:pt x="2389" y="4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800"/>
            </a:p>
          </p:txBody>
        </p:sp>
        <p:sp>
          <p:nvSpPr>
            <p:cNvPr id="18" name="Freeform 12">
              <a:hlinkHover r:id="" action="ppaction://noaction"/>
            </p:cNvPr>
            <p:cNvSpPr>
              <a:spLocks noEditPoints="1"/>
            </p:cNvSpPr>
            <p:nvPr userDrawn="1"/>
          </p:nvSpPr>
          <p:spPr bwMode="auto">
            <a:xfrm>
              <a:off x="3751959" y="856084"/>
              <a:ext cx="2232025" cy="1665288"/>
            </a:xfrm>
            <a:custGeom>
              <a:avLst/>
              <a:gdLst>
                <a:gd name="T0" fmla="*/ 231 w 1406"/>
                <a:gd name="T1" fmla="*/ 660 h 1049"/>
                <a:gd name="T2" fmla="*/ 240 w 1406"/>
                <a:gd name="T3" fmla="*/ 588 h 1049"/>
                <a:gd name="T4" fmla="*/ 204 w 1406"/>
                <a:gd name="T5" fmla="*/ 640 h 1049"/>
                <a:gd name="T6" fmla="*/ 1200 w 1406"/>
                <a:gd name="T7" fmla="*/ 159 h 1049"/>
                <a:gd name="T8" fmla="*/ 1373 w 1406"/>
                <a:gd name="T9" fmla="*/ 3 h 1049"/>
                <a:gd name="T10" fmla="*/ 1169 w 1406"/>
                <a:gd name="T11" fmla="*/ 96 h 1049"/>
                <a:gd name="T12" fmla="*/ 267 w 1406"/>
                <a:gd name="T13" fmla="*/ 700 h 1049"/>
                <a:gd name="T14" fmla="*/ 356 w 1406"/>
                <a:gd name="T15" fmla="*/ 669 h 1049"/>
                <a:gd name="T16" fmla="*/ 336 w 1406"/>
                <a:gd name="T17" fmla="*/ 602 h 1049"/>
                <a:gd name="T18" fmla="*/ 320 w 1406"/>
                <a:gd name="T19" fmla="*/ 521 h 1049"/>
                <a:gd name="T20" fmla="*/ 267 w 1406"/>
                <a:gd name="T21" fmla="*/ 516 h 1049"/>
                <a:gd name="T22" fmla="*/ 289 w 1406"/>
                <a:gd name="T23" fmla="*/ 584 h 1049"/>
                <a:gd name="T24" fmla="*/ 277 w 1406"/>
                <a:gd name="T25" fmla="*/ 640 h 1049"/>
                <a:gd name="T26" fmla="*/ 525 w 1406"/>
                <a:gd name="T27" fmla="*/ 566 h 1049"/>
                <a:gd name="T28" fmla="*/ 126 w 1406"/>
                <a:gd name="T29" fmla="*/ 338 h 1049"/>
                <a:gd name="T30" fmla="*/ 85 w 1406"/>
                <a:gd name="T31" fmla="*/ 302 h 1049"/>
                <a:gd name="T32" fmla="*/ 36 w 1406"/>
                <a:gd name="T33" fmla="*/ 316 h 1049"/>
                <a:gd name="T34" fmla="*/ 16 w 1406"/>
                <a:gd name="T35" fmla="*/ 342 h 1049"/>
                <a:gd name="T36" fmla="*/ 106 w 1406"/>
                <a:gd name="T37" fmla="*/ 356 h 1049"/>
                <a:gd name="T38" fmla="*/ 1033 w 1406"/>
                <a:gd name="T39" fmla="*/ 877 h 1049"/>
                <a:gd name="T40" fmla="*/ 1118 w 1406"/>
                <a:gd name="T41" fmla="*/ 691 h 1049"/>
                <a:gd name="T42" fmla="*/ 1303 w 1406"/>
                <a:gd name="T43" fmla="*/ 682 h 1049"/>
                <a:gd name="T44" fmla="*/ 1268 w 1406"/>
                <a:gd name="T45" fmla="*/ 619 h 1049"/>
                <a:gd name="T46" fmla="*/ 1274 w 1406"/>
                <a:gd name="T47" fmla="*/ 472 h 1049"/>
                <a:gd name="T48" fmla="*/ 1277 w 1406"/>
                <a:gd name="T49" fmla="*/ 208 h 1049"/>
                <a:gd name="T50" fmla="*/ 1180 w 1406"/>
                <a:gd name="T51" fmla="*/ 251 h 1049"/>
                <a:gd name="T52" fmla="*/ 1042 w 1406"/>
                <a:gd name="T53" fmla="*/ 289 h 1049"/>
                <a:gd name="T54" fmla="*/ 999 w 1406"/>
                <a:gd name="T55" fmla="*/ 302 h 1049"/>
                <a:gd name="T56" fmla="*/ 894 w 1406"/>
                <a:gd name="T57" fmla="*/ 358 h 1049"/>
                <a:gd name="T58" fmla="*/ 955 w 1406"/>
                <a:gd name="T59" fmla="*/ 289 h 1049"/>
                <a:gd name="T60" fmla="*/ 798 w 1406"/>
                <a:gd name="T61" fmla="*/ 190 h 1049"/>
                <a:gd name="T62" fmla="*/ 749 w 1406"/>
                <a:gd name="T63" fmla="*/ 170 h 1049"/>
                <a:gd name="T64" fmla="*/ 682 w 1406"/>
                <a:gd name="T65" fmla="*/ 183 h 1049"/>
                <a:gd name="T66" fmla="*/ 591 w 1406"/>
                <a:gd name="T67" fmla="*/ 264 h 1049"/>
                <a:gd name="T68" fmla="*/ 525 w 1406"/>
                <a:gd name="T69" fmla="*/ 342 h 1049"/>
                <a:gd name="T70" fmla="*/ 452 w 1406"/>
                <a:gd name="T71" fmla="*/ 394 h 1049"/>
                <a:gd name="T72" fmla="*/ 429 w 1406"/>
                <a:gd name="T73" fmla="*/ 449 h 1049"/>
                <a:gd name="T74" fmla="*/ 443 w 1406"/>
                <a:gd name="T75" fmla="*/ 510 h 1049"/>
                <a:gd name="T76" fmla="*/ 523 w 1406"/>
                <a:gd name="T77" fmla="*/ 503 h 1049"/>
                <a:gd name="T78" fmla="*/ 586 w 1406"/>
                <a:gd name="T79" fmla="*/ 554 h 1049"/>
                <a:gd name="T80" fmla="*/ 617 w 1406"/>
                <a:gd name="T81" fmla="*/ 416 h 1049"/>
                <a:gd name="T82" fmla="*/ 716 w 1406"/>
                <a:gd name="T83" fmla="*/ 322 h 1049"/>
                <a:gd name="T84" fmla="*/ 704 w 1406"/>
                <a:gd name="T85" fmla="*/ 459 h 1049"/>
                <a:gd name="T86" fmla="*/ 745 w 1406"/>
                <a:gd name="T87" fmla="*/ 479 h 1049"/>
                <a:gd name="T88" fmla="*/ 669 w 1406"/>
                <a:gd name="T89" fmla="*/ 561 h 1049"/>
                <a:gd name="T90" fmla="*/ 541 w 1406"/>
                <a:gd name="T91" fmla="*/ 610 h 1049"/>
                <a:gd name="T92" fmla="*/ 505 w 1406"/>
                <a:gd name="T93" fmla="*/ 525 h 1049"/>
                <a:gd name="T94" fmla="*/ 474 w 1406"/>
                <a:gd name="T95" fmla="*/ 577 h 1049"/>
                <a:gd name="T96" fmla="*/ 414 w 1406"/>
                <a:gd name="T97" fmla="*/ 673 h 1049"/>
                <a:gd name="T98" fmla="*/ 325 w 1406"/>
                <a:gd name="T99" fmla="*/ 724 h 1049"/>
                <a:gd name="T100" fmla="*/ 338 w 1406"/>
                <a:gd name="T101" fmla="*/ 814 h 1049"/>
                <a:gd name="T102" fmla="*/ 208 w 1406"/>
                <a:gd name="T103" fmla="*/ 861 h 1049"/>
                <a:gd name="T104" fmla="*/ 304 w 1406"/>
                <a:gd name="T105" fmla="*/ 997 h 1049"/>
                <a:gd name="T106" fmla="*/ 407 w 1406"/>
                <a:gd name="T107" fmla="*/ 854 h 1049"/>
                <a:gd name="T108" fmla="*/ 572 w 1406"/>
                <a:gd name="T109" fmla="*/ 917 h 1049"/>
                <a:gd name="T110" fmla="*/ 573 w 1406"/>
                <a:gd name="T111" fmla="*/ 986 h 1049"/>
                <a:gd name="T112" fmla="*/ 608 w 1406"/>
                <a:gd name="T113" fmla="*/ 910 h 1049"/>
                <a:gd name="T114" fmla="*/ 582 w 1406"/>
                <a:gd name="T115" fmla="*/ 859 h 1049"/>
                <a:gd name="T116" fmla="*/ 671 w 1406"/>
                <a:gd name="T117" fmla="*/ 984 h 1049"/>
                <a:gd name="T118" fmla="*/ 715 w 1406"/>
                <a:gd name="T119" fmla="*/ 928 h 1049"/>
                <a:gd name="T120" fmla="*/ 798 w 1406"/>
                <a:gd name="T121" fmla="*/ 1015 h 1049"/>
                <a:gd name="T122" fmla="*/ 928 w 1406"/>
                <a:gd name="T123" fmla="*/ 1035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06" h="1049">
                  <a:moveTo>
                    <a:pt x="1095" y="206"/>
                  </a:moveTo>
                  <a:lnTo>
                    <a:pt x="1095" y="206"/>
                  </a:lnTo>
                  <a:lnTo>
                    <a:pt x="1096" y="206"/>
                  </a:lnTo>
                  <a:lnTo>
                    <a:pt x="1096" y="206"/>
                  </a:lnTo>
                  <a:lnTo>
                    <a:pt x="1100" y="208"/>
                  </a:lnTo>
                  <a:lnTo>
                    <a:pt x="1102" y="210"/>
                  </a:lnTo>
                  <a:lnTo>
                    <a:pt x="1104" y="217"/>
                  </a:lnTo>
                  <a:lnTo>
                    <a:pt x="1104" y="221"/>
                  </a:lnTo>
                  <a:lnTo>
                    <a:pt x="1102" y="224"/>
                  </a:lnTo>
                  <a:lnTo>
                    <a:pt x="1098" y="226"/>
                  </a:lnTo>
                  <a:lnTo>
                    <a:pt x="1095" y="224"/>
                  </a:lnTo>
                  <a:lnTo>
                    <a:pt x="1095" y="224"/>
                  </a:lnTo>
                  <a:lnTo>
                    <a:pt x="1093" y="224"/>
                  </a:lnTo>
                  <a:lnTo>
                    <a:pt x="1089" y="221"/>
                  </a:lnTo>
                  <a:lnTo>
                    <a:pt x="1087" y="213"/>
                  </a:lnTo>
                  <a:lnTo>
                    <a:pt x="1087" y="210"/>
                  </a:lnTo>
                  <a:lnTo>
                    <a:pt x="1089" y="208"/>
                  </a:lnTo>
                  <a:lnTo>
                    <a:pt x="1091" y="206"/>
                  </a:lnTo>
                  <a:lnTo>
                    <a:pt x="1095" y="206"/>
                  </a:lnTo>
                  <a:lnTo>
                    <a:pt x="1095" y="206"/>
                  </a:lnTo>
                  <a:close/>
                  <a:moveTo>
                    <a:pt x="197" y="669"/>
                  </a:moveTo>
                  <a:lnTo>
                    <a:pt x="197" y="669"/>
                  </a:lnTo>
                  <a:lnTo>
                    <a:pt x="201" y="668"/>
                  </a:lnTo>
                  <a:lnTo>
                    <a:pt x="206" y="668"/>
                  </a:lnTo>
                  <a:lnTo>
                    <a:pt x="206" y="668"/>
                  </a:lnTo>
                  <a:lnTo>
                    <a:pt x="211" y="669"/>
                  </a:lnTo>
                  <a:lnTo>
                    <a:pt x="217" y="671"/>
                  </a:lnTo>
                  <a:lnTo>
                    <a:pt x="217" y="671"/>
                  </a:lnTo>
                  <a:lnTo>
                    <a:pt x="220" y="669"/>
                  </a:lnTo>
                  <a:lnTo>
                    <a:pt x="222" y="666"/>
                  </a:lnTo>
                  <a:lnTo>
                    <a:pt x="222" y="666"/>
                  </a:lnTo>
                  <a:lnTo>
                    <a:pt x="231" y="660"/>
                  </a:lnTo>
                  <a:lnTo>
                    <a:pt x="231" y="660"/>
                  </a:lnTo>
                  <a:lnTo>
                    <a:pt x="239" y="658"/>
                  </a:lnTo>
                  <a:lnTo>
                    <a:pt x="239" y="658"/>
                  </a:lnTo>
                  <a:lnTo>
                    <a:pt x="242" y="655"/>
                  </a:lnTo>
                  <a:lnTo>
                    <a:pt x="244" y="651"/>
                  </a:lnTo>
                  <a:lnTo>
                    <a:pt x="244" y="651"/>
                  </a:lnTo>
                  <a:lnTo>
                    <a:pt x="246" y="648"/>
                  </a:lnTo>
                  <a:lnTo>
                    <a:pt x="249" y="644"/>
                  </a:lnTo>
                  <a:lnTo>
                    <a:pt x="249" y="644"/>
                  </a:lnTo>
                  <a:lnTo>
                    <a:pt x="249" y="639"/>
                  </a:lnTo>
                  <a:lnTo>
                    <a:pt x="248" y="635"/>
                  </a:lnTo>
                  <a:lnTo>
                    <a:pt x="246" y="631"/>
                  </a:lnTo>
                  <a:lnTo>
                    <a:pt x="244" y="628"/>
                  </a:lnTo>
                  <a:lnTo>
                    <a:pt x="244" y="628"/>
                  </a:lnTo>
                  <a:lnTo>
                    <a:pt x="246" y="620"/>
                  </a:lnTo>
                  <a:lnTo>
                    <a:pt x="246" y="620"/>
                  </a:lnTo>
                  <a:lnTo>
                    <a:pt x="246" y="615"/>
                  </a:lnTo>
                  <a:lnTo>
                    <a:pt x="246" y="615"/>
                  </a:lnTo>
                  <a:lnTo>
                    <a:pt x="248" y="611"/>
                  </a:lnTo>
                  <a:lnTo>
                    <a:pt x="249" y="610"/>
                  </a:lnTo>
                  <a:lnTo>
                    <a:pt x="255" y="606"/>
                  </a:lnTo>
                  <a:lnTo>
                    <a:pt x="255" y="606"/>
                  </a:lnTo>
                  <a:lnTo>
                    <a:pt x="257" y="602"/>
                  </a:lnTo>
                  <a:lnTo>
                    <a:pt x="257" y="597"/>
                  </a:lnTo>
                  <a:lnTo>
                    <a:pt x="255" y="592"/>
                  </a:lnTo>
                  <a:lnTo>
                    <a:pt x="251" y="588"/>
                  </a:lnTo>
                  <a:lnTo>
                    <a:pt x="251" y="588"/>
                  </a:lnTo>
                  <a:lnTo>
                    <a:pt x="249" y="588"/>
                  </a:lnTo>
                  <a:lnTo>
                    <a:pt x="248" y="588"/>
                  </a:lnTo>
                  <a:lnTo>
                    <a:pt x="242" y="588"/>
                  </a:lnTo>
                  <a:lnTo>
                    <a:pt x="242" y="588"/>
                  </a:lnTo>
                  <a:lnTo>
                    <a:pt x="240" y="588"/>
                  </a:lnTo>
                  <a:lnTo>
                    <a:pt x="240" y="588"/>
                  </a:lnTo>
                  <a:lnTo>
                    <a:pt x="239" y="586"/>
                  </a:lnTo>
                  <a:lnTo>
                    <a:pt x="235" y="584"/>
                  </a:lnTo>
                  <a:lnTo>
                    <a:pt x="235" y="584"/>
                  </a:lnTo>
                  <a:lnTo>
                    <a:pt x="231" y="584"/>
                  </a:lnTo>
                  <a:lnTo>
                    <a:pt x="228" y="586"/>
                  </a:lnTo>
                  <a:lnTo>
                    <a:pt x="224" y="592"/>
                  </a:lnTo>
                  <a:lnTo>
                    <a:pt x="224" y="592"/>
                  </a:lnTo>
                  <a:lnTo>
                    <a:pt x="219" y="597"/>
                  </a:lnTo>
                  <a:lnTo>
                    <a:pt x="211" y="601"/>
                  </a:lnTo>
                  <a:lnTo>
                    <a:pt x="211" y="601"/>
                  </a:lnTo>
                  <a:lnTo>
                    <a:pt x="206" y="602"/>
                  </a:lnTo>
                  <a:lnTo>
                    <a:pt x="204" y="602"/>
                  </a:lnTo>
                  <a:lnTo>
                    <a:pt x="202" y="604"/>
                  </a:lnTo>
                  <a:lnTo>
                    <a:pt x="202" y="604"/>
                  </a:lnTo>
                  <a:lnTo>
                    <a:pt x="201" y="606"/>
                  </a:lnTo>
                  <a:lnTo>
                    <a:pt x="202" y="608"/>
                  </a:lnTo>
                  <a:lnTo>
                    <a:pt x="204" y="611"/>
                  </a:lnTo>
                  <a:lnTo>
                    <a:pt x="204" y="611"/>
                  </a:lnTo>
                  <a:lnTo>
                    <a:pt x="204" y="613"/>
                  </a:lnTo>
                  <a:lnTo>
                    <a:pt x="204" y="615"/>
                  </a:lnTo>
                  <a:lnTo>
                    <a:pt x="201" y="615"/>
                  </a:lnTo>
                  <a:lnTo>
                    <a:pt x="197" y="617"/>
                  </a:lnTo>
                  <a:lnTo>
                    <a:pt x="195" y="619"/>
                  </a:lnTo>
                  <a:lnTo>
                    <a:pt x="197" y="622"/>
                  </a:lnTo>
                  <a:lnTo>
                    <a:pt x="197" y="622"/>
                  </a:lnTo>
                  <a:lnTo>
                    <a:pt x="197" y="624"/>
                  </a:lnTo>
                  <a:lnTo>
                    <a:pt x="199" y="626"/>
                  </a:lnTo>
                  <a:lnTo>
                    <a:pt x="202" y="630"/>
                  </a:lnTo>
                  <a:lnTo>
                    <a:pt x="202" y="630"/>
                  </a:lnTo>
                  <a:lnTo>
                    <a:pt x="204" y="635"/>
                  </a:lnTo>
                  <a:lnTo>
                    <a:pt x="204" y="640"/>
                  </a:lnTo>
                  <a:lnTo>
                    <a:pt x="204" y="640"/>
                  </a:lnTo>
                  <a:lnTo>
                    <a:pt x="202" y="646"/>
                  </a:lnTo>
                  <a:lnTo>
                    <a:pt x="199" y="651"/>
                  </a:lnTo>
                  <a:lnTo>
                    <a:pt x="199" y="651"/>
                  </a:lnTo>
                  <a:lnTo>
                    <a:pt x="195" y="653"/>
                  </a:lnTo>
                  <a:lnTo>
                    <a:pt x="193" y="655"/>
                  </a:lnTo>
                  <a:lnTo>
                    <a:pt x="193" y="655"/>
                  </a:lnTo>
                  <a:lnTo>
                    <a:pt x="191" y="660"/>
                  </a:lnTo>
                  <a:lnTo>
                    <a:pt x="190" y="664"/>
                  </a:lnTo>
                  <a:lnTo>
                    <a:pt x="190" y="664"/>
                  </a:lnTo>
                  <a:lnTo>
                    <a:pt x="190" y="668"/>
                  </a:lnTo>
                  <a:lnTo>
                    <a:pt x="191" y="669"/>
                  </a:lnTo>
                  <a:lnTo>
                    <a:pt x="191" y="669"/>
                  </a:lnTo>
                  <a:lnTo>
                    <a:pt x="195" y="669"/>
                  </a:lnTo>
                  <a:lnTo>
                    <a:pt x="197" y="669"/>
                  </a:lnTo>
                  <a:lnTo>
                    <a:pt x="197" y="669"/>
                  </a:lnTo>
                  <a:close/>
                  <a:moveTo>
                    <a:pt x="1149" y="163"/>
                  </a:moveTo>
                  <a:lnTo>
                    <a:pt x="1149" y="163"/>
                  </a:lnTo>
                  <a:lnTo>
                    <a:pt x="1153" y="166"/>
                  </a:lnTo>
                  <a:lnTo>
                    <a:pt x="1156" y="170"/>
                  </a:lnTo>
                  <a:lnTo>
                    <a:pt x="1160" y="174"/>
                  </a:lnTo>
                  <a:lnTo>
                    <a:pt x="1165" y="177"/>
                  </a:lnTo>
                  <a:lnTo>
                    <a:pt x="1165" y="177"/>
                  </a:lnTo>
                  <a:lnTo>
                    <a:pt x="1172" y="181"/>
                  </a:lnTo>
                  <a:lnTo>
                    <a:pt x="1182" y="183"/>
                  </a:lnTo>
                  <a:lnTo>
                    <a:pt x="1192" y="183"/>
                  </a:lnTo>
                  <a:lnTo>
                    <a:pt x="1196" y="181"/>
                  </a:lnTo>
                  <a:lnTo>
                    <a:pt x="1198" y="179"/>
                  </a:lnTo>
                  <a:lnTo>
                    <a:pt x="1198" y="179"/>
                  </a:lnTo>
                  <a:lnTo>
                    <a:pt x="1200" y="175"/>
                  </a:lnTo>
                  <a:lnTo>
                    <a:pt x="1200" y="170"/>
                  </a:lnTo>
                  <a:lnTo>
                    <a:pt x="1200" y="159"/>
                  </a:lnTo>
                  <a:lnTo>
                    <a:pt x="1196" y="141"/>
                  </a:lnTo>
                  <a:lnTo>
                    <a:pt x="1196" y="141"/>
                  </a:lnTo>
                  <a:lnTo>
                    <a:pt x="1194" y="127"/>
                  </a:lnTo>
                  <a:lnTo>
                    <a:pt x="1194" y="114"/>
                  </a:lnTo>
                  <a:lnTo>
                    <a:pt x="1198" y="99"/>
                  </a:lnTo>
                  <a:lnTo>
                    <a:pt x="1203" y="87"/>
                  </a:lnTo>
                  <a:lnTo>
                    <a:pt x="1203" y="87"/>
                  </a:lnTo>
                  <a:lnTo>
                    <a:pt x="1211" y="79"/>
                  </a:lnTo>
                  <a:lnTo>
                    <a:pt x="1220" y="70"/>
                  </a:lnTo>
                  <a:lnTo>
                    <a:pt x="1239" y="60"/>
                  </a:lnTo>
                  <a:lnTo>
                    <a:pt x="1239" y="60"/>
                  </a:lnTo>
                  <a:lnTo>
                    <a:pt x="1254" y="51"/>
                  </a:lnTo>
                  <a:lnTo>
                    <a:pt x="1268" y="43"/>
                  </a:lnTo>
                  <a:lnTo>
                    <a:pt x="1283" y="40"/>
                  </a:lnTo>
                  <a:lnTo>
                    <a:pt x="1301" y="36"/>
                  </a:lnTo>
                  <a:lnTo>
                    <a:pt x="1301" y="36"/>
                  </a:lnTo>
                  <a:lnTo>
                    <a:pt x="1341" y="32"/>
                  </a:lnTo>
                  <a:lnTo>
                    <a:pt x="1341" y="32"/>
                  </a:lnTo>
                  <a:lnTo>
                    <a:pt x="1368" y="29"/>
                  </a:lnTo>
                  <a:lnTo>
                    <a:pt x="1381" y="27"/>
                  </a:lnTo>
                  <a:lnTo>
                    <a:pt x="1393" y="23"/>
                  </a:lnTo>
                  <a:lnTo>
                    <a:pt x="1393" y="23"/>
                  </a:lnTo>
                  <a:lnTo>
                    <a:pt x="1401" y="20"/>
                  </a:lnTo>
                  <a:lnTo>
                    <a:pt x="1404" y="18"/>
                  </a:lnTo>
                  <a:lnTo>
                    <a:pt x="1406" y="16"/>
                  </a:lnTo>
                  <a:lnTo>
                    <a:pt x="1406" y="13"/>
                  </a:lnTo>
                  <a:lnTo>
                    <a:pt x="1402" y="7"/>
                  </a:lnTo>
                  <a:lnTo>
                    <a:pt x="1402" y="7"/>
                  </a:lnTo>
                  <a:lnTo>
                    <a:pt x="1395" y="2"/>
                  </a:lnTo>
                  <a:lnTo>
                    <a:pt x="1388" y="0"/>
                  </a:lnTo>
                  <a:lnTo>
                    <a:pt x="1381" y="0"/>
                  </a:lnTo>
                  <a:lnTo>
                    <a:pt x="1373" y="3"/>
                  </a:lnTo>
                  <a:lnTo>
                    <a:pt x="1373" y="3"/>
                  </a:lnTo>
                  <a:lnTo>
                    <a:pt x="1366" y="7"/>
                  </a:lnTo>
                  <a:lnTo>
                    <a:pt x="1366" y="7"/>
                  </a:lnTo>
                  <a:lnTo>
                    <a:pt x="1353" y="13"/>
                  </a:lnTo>
                  <a:lnTo>
                    <a:pt x="1341" y="16"/>
                  </a:lnTo>
                  <a:lnTo>
                    <a:pt x="1341" y="16"/>
                  </a:lnTo>
                  <a:lnTo>
                    <a:pt x="1328" y="16"/>
                  </a:lnTo>
                  <a:lnTo>
                    <a:pt x="1314" y="16"/>
                  </a:lnTo>
                  <a:lnTo>
                    <a:pt x="1314" y="16"/>
                  </a:lnTo>
                  <a:lnTo>
                    <a:pt x="1301" y="16"/>
                  </a:lnTo>
                  <a:lnTo>
                    <a:pt x="1294" y="16"/>
                  </a:lnTo>
                  <a:lnTo>
                    <a:pt x="1288" y="18"/>
                  </a:lnTo>
                  <a:lnTo>
                    <a:pt x="1288" y="18"/>
                  </a:lnTo>
                  <a:lnTo>
                    <a:pt x="1272" y="27"/>
                  </a:lnTo>
                  <a:lnTo>
                    <a:pt x="1265" y="31"/>
                  </a:lnTo>
                  <a:lnTo>
                    <a:pt x="1256" y="32"/>
                  </a:lnTo>
                  <a:lnTo>
                    <a:pt x="1256" y="32"/>
                  </a:lnTo>
                  <a:lnTo>
                    <a:pt x="1243" y="34"/>
                  </a:lnTo>
                  <a:lnTo>
                    <a:pt x="1232" y="36"/>
                  </a:lnTo>
                  <a:lnTo>
                    <a:pt x="1220" y="38"/>
                  </a:lnTo>
                  <a:lnTo>
                    <a:pt x="1209" y="41"/>
                  </a:lnTo>
                  <a:lnTo>
                    <a:pt x="1209" y="41"/>
                  </a:lnTo>
                  <a:lnTo>
                    <a:pt x="1198" y="49"/>
                  </a:lnTo>
                  <a:lnTo>
                    <a:pt x="1187" y="58"/>
                  </a:lnTo>
                  <a:lnTo>
                    <a:pt x="1180" y="69"/>
                  </a:lnTo>
                  <a:lnTo>
                    <a:pt x="1176" y="72"/>
                  </a:lnTo>
                  <a:lnTo>
                    <a:pt x="1174" y="78"/>
                  </a:lnTo>
                  <a:lnTo>
                    <a:pt x="1174" y="78"/>
                  </a:lnTo>
                  <a:lnTo>
                    <a:pt x="1174" y="87"/>
                  </a:lnTo>
                  <a:lnTo>
                    <a:pt x="1172" y="90"/>
                  </a:lnTo>
                  <a:lnTo>
                    <a:pt x="1169" y="96"/>
                  </a:lnTo>
                  <a:lnTo>
                    <a:pt x="1169" y="96"/>
                  </a:lnTo>
                  <a:lnTo>
                    <a:pt x="1156" y="107"/>
                  </a:lnTo>
                  <a:lnTo>
                    <a:pt x="1149" y="114"/>
                  </a:lnTo>
                  <a:lnTo>
                    <a:pt x="1144" y="121"/>
                  </a:lnTo>
                  <a:lnTo>
                    <a:pt x="1144" y="121"/>
                  </a:lnTo>
                  <a:lnTo>
                    <a:pt x="1138" y="136"/>
                  </a:lnTo>
                  <a:lnTo>
                    <a:pt x="1136" y="143"/>
                  </a:lnTo>
                  <a:lnTo>
                    <a:pt x="1136" y="152"/>
                  </a:lnTo>
                  <a:lnTo>
                    <a:pt x="1136" y="152"/>
                  </a:lnTo>
                  <a:lnTo>
                    <a:pt x="1136" y="157"/>
                  </a:lnTo>
                  <a:lnTo>
                    <a:pt x="1140" y="159"/>
                  </a:lnTo>
                  <a:lnTo>
                    <a:pt x="1149" y="163"/>
                  </a:lnTo>
                  <a:lnTo>
                    <a:pt x="1149" y="163"/>
                  </a:lnTo>
                  <a:close/>
                  <a:moveTo>
                    <a:pt x="286" y="675"/>
                  </a:moveTo>
                  <a:lnTo>
                    <a:pt x="286" y="675"/>
                  </a:lnTo>
                  <a:lnTo>
                    <a:pt x="278" y="677"/>
                  </a:lnTo>
                  <a:lnTo>
                    <a:pt x="275" y="682"/>
                  </a:lnTo>
                  <a:lnTo>
                    <a:pt x="275" y="682"/>
                  </a:lnTo>
                  <a:lnTo>
                    <a:pt x="271" y="686"/>
                  </a:lnTo>
                  <a:lnTo>
                    <a:pt x="266" y="691"/>
                  </a:lnTo>
                  <a:lnTo>
                    <a:pt x="266" y="691"/>
                  </a:lnTo>
                  <a:lnTo>
                    <a:pt x="260" y="695"/>
                  </a:lnTo>
                  <a:lnTo>
                    <a:pt x="255" y="698"/>
                  </a:lnTo>
                  <a:lnTo>
                    <a:pt x="255" y="698"/>
                  </a:lnTo>
                  <a:lnTo>
                    <a:pt x="255" y="702"/>
                  </a:lnTo>
                  <a:lnTo>
                    <a:pt x="255" y="704"/>
                  </a:lnTo>
                  <a:lnTo>
                    <a:pt x="257" y="706"/>
                  </a:lnTo>
                  <a:lnTo>
                    <a:pt x="258" y="706"/>
                  </a:lnTo>
                  <a:lnTo>
                    <a:pt x="258" y="706"/>
                  </a:lnTo>
                  <a:lnTo>
                    <a:pt x="262" y="706"/>
                  </a:lnTo>
                  <a:lnTo>
                    <a:pt x="264" y="704"/>
                  </a:lnTo>
                  <a:lnTo>
                    <a:pt x="267" y="700"/>
                  </a:lnTo>
                  <a:lnTo>
                    <a:pt x="267" y="700"/>
                  </a:lnTo>
                  <a:lnTo>
                    <a:pt x="275" y="695"/>
                  </a:lnTo>
                  <a:lnTo>
                    <a:pt x="278" y="695"/>
                  </a:lnTo>
                  <a:lnTo>
                    <a:pt x="282" y="695"/>
                  </a:lnTo>
                  <a:lnTo>
                    <a:pt x="282" y="695"/>
                  </a:lnTo>
                  <a:lnTo>
                    <a:pt x="289" y="695"/>
                  </a:lnTo>
                  <a:lnTo>
                    <a:pt x="291" y="695"/>
                  </a:lnTo>
                  <a:lnTo>
                    <a:pt x="295" y="693"/>
                  </a:lnTo>
                  <a:lnTo>
                    <a:pt x="295" y="693"/>
                  </a:lnTo>
                  <a:lnTo>
                    <a:pt x="298" y="691"/>
                  </a:lnTo>
                  <a:lnTo>
                    <a:pt x="300" y="691"/>
                  </a:lnTo>
                  <a:lnTo>
                    <a:pt x="307" y="693"/>
                  </a:lnTo>
                  <a:lnTo>
                    <a:pt x="307" y="693"/>
                  </a:lnTo>
                  <a:lnTo>
                    <a:pt x="313" y="691"/>
                  </a:lnTo>
                  <a:lnTo>
                    <a:pt x="316" y="689"/>
                  </a:lnTo>
                  <a:lnTo>
                    <a:pt x="320" y="686"/>
                  </a:lnTo>
                  <a:lnTo>
                    <a:pt x="324" y="684"/>
                  </a:lnTo>
                  <a:lnTo>
                    <a:pt x="324" y="684"/>
                  </a:lnTo>
                  <a:lnTo>
                    <a:pt x="331" y="684"/>
                  </a:lnTo>
                  <a:lnTo>
                    <a:pt x="336" y="686"/>
                  </a:lnTo>
                  <a:lnTo>
                    <a:pt x="336" y="686"/>
                  </a:lnTo>
                  <a:lnTo>
                    <a:pt x="353" y="686"/>
                  </a:lnTo>
                  <a:lnTo>
                    <a:pt x="353" y="686"/>
                  </a:lnTo>
                  <a:lnTo>
                    <a:pt x="358" y="684"/>
                  </a:lnTo>
                  <a:lnTo>
                    <a:pt x="365" y="680"/>
                  </a:lnTo>
                  <a:lnTo>
                    <a:pt x="365" y="680"/>
                  </a:lnTo>
                  <a:lnTo>
                    <a:pt x="367" y="677"/>
                  </a:lnTo>
                  <a:lnTo>
                    <a:pt x="365" y="673"/>
                  </a:lnTo>
                  <a:lnTo>
                    <a:pt x="365" y="671"/>
                  </a:lnTo>
                  <a:lnTo>
                    <a:pt x="365" y="671"/>
                  </a:lnTo>
                  <a:lnTo>
                    <a:pt x="360" y="671"/>
                  </a:lnTo>
                  <a:lnTo>
                    <a:pt x="358" y="671"/>
                  </a:lnTo>
                  <a:lnTo>
                    <a:pt x="356" y="669"/>
                  </a:lnTo>
                  <a:lnTo>
                    <a:pt x="356" y="669"/>
                  </a:lnTo>
                  <a:lnTo>
                    <a:pt x="356" y="668"/>
                  </a:lnTo>
                  <a:lnTo>
                    <a:pt x="356" y="664"/>
                  </a:lnTo>
                  <a:lnTo>
                    <a:pt x="362" y="660"/>
                  </a:lnTo>
                  <a:lnTo>
                    <a:pt x="362" y="660"/>
                  </a:lnTo>
                  <a:lnTo>
                    <a:pt x="365" y="660"/>
                  </a:lnTo>
                  <a:lnTo>
                    <a:pt x="369" y="658"/>
                  </a:lnTo>
                  <a:lnTo>
                    <a:pt x="369" y="658"/>
                  </a:lnTo>
                  <a:lnTo>
                    <a:pt x="371" y="653"/>
                  </a:lnTo>
                  <a:lnTo>
                    <a:pt x="371" y="648"/>
                  </a:lnTo>
                  <a:lnTo>
                    <a:pt x="371" y="648"/>
                  </a:lnTo>
                  <a:lnTo>
                    <a:pt x="371" y="642"/>
                  </a:lnTo>
                  <a:lnTo>
                    <a:pt x="369" y="639"/>
                  </a:lnTo>
                  <a:lnTo>
                    <a:pt x="367" y="635"/>
                  </a:lnTo>
                  <a:lnTo>
                    <a:pt x="362" y="635"/>
                  </a:lnTo>
                  <a:lnTo>
                    <a:pt x="362" y="635"/>
                  </a:lnTo>
                  <a:lnTo>
                    <a:pt x="354" y="637"/>
                  </a:lnTo>
                  <a:lnTo>
                    <a:pt x="353" y="635"/>
                  </a:lnTo>
                  <a:lnTo>
                    <a:pt x="351" y="631"/>
                  </a:lnTo>
                  <a:lnTo>
                    <a:pt x="351" y="631"/>
                  </a:lnTo>
                  <a:lnTo>
                    <a:pt x="349" y="626"/>
                  </a:lnTo>
                  <a:lnTo>
                    <a:pt x="349" y="626"/>
                  </a:lnTo>
                  <a:lnTo>
                    <a:pt x="349" y="622"/>
                  </a:lnTo>
                  <a:lnTo>
                    <a:pt x="349" y="620"/>
                  </a:lnTo>
                  <a:lnTo>
                    <a:pt x="349" y="620"/>
                  </a:lnTo>
                  <a:lnTo>
                    <a:pt x="349" y="617"/>
                  </a:lnTo>
                  <a:lnTo>
                    <a:pt x="347" y="615"/>
                  </a:lnTo>
                  <a:lnTo>
                    <a:pt x="344" y="611"/>
                  </a:lnTo>
                  <a:lnTo>
                    <a:pt x="344" y="611"/>
                  </a:lnTo>
                  <a:lnTo>
                    <a:pt x="338" y="608"/>
                  </a:lnTo>
                  <a:lnTo>
                    <a:pt x="336" y="602"/>
                  </a:lnTo>
                  <a:lnTo>
                    <a:pt x="336" y="602"/>
                  </a:lnTo>
                  <a:lnTo>
                    <a:pt x="334" y="601"/>
                  </a:lnTo>
                  <a:lnTo>
                    <a:pt x="334" y="601"/>
                  </a:lnTo>
                  <a:lnTo>
                    <a:pt x="331" y="595"/>
                  </a:lnTo>
                  <a:lnTo>
                    <a:pt x="331" y="595"/>
                  </a:lnTo>
                  <a:lnTo>
                    <a:pt x="327" y="592"/>
                  </a:lnTo>
                  <a:lnTo>
                    <a:pt x="324" y="586"/>
                  </a:lnTo>
                  <a:lnTo>
                    <a:pt x="324" y="586"/>
                  </a:lnTo>
                  <a:lnTo>
                    <a:pt x="320" y="581"/>
                  </a:lnTo>
                  <a:lnTo>
                    <a:pt x="316" y="575"/>
                  </a:lnTo>
                  <a:lnTo>
                    <a:pt x="316" y="575"/>
                  </a:lnTo>
                  <a:lnTo>
                    <a:pt x="313" y="572"/>
                  </a:lnTo>
                  <a:lnTo>
                    <a:pt x="311" y="568"/>
                  </a:lnTo>
                  <a:lnTo>
                    <a:pt x="311" y="568"/>
                  </a:lnTo>
                  <a:lnTo>
                    <a:pt x="309" y="564"/>
                  </a:lnTo>
                  <a:lnTo>
                    <a:pt x="305" y="563"/>
                  </a:lnTo>
                  <a:lnTo>
                    <a:pt x="305" y="563"/>
                  </a:lnTo>
                  <a:lnTo>
                    <a:pt x="304" y="559"/>
                  </a:lnTo>
                  <a:lnTo>
                    <a:pt x="304" y="557"/>
                  </a:lnTo>
                  <a:lnTo>
                    <a:pt x="305" y="554"/>
                  </a:lnTo>
                  <a:lnTo>
                    <a:pt x="305" y="554"/>
                  </a:lnTo>
                  <a:lnTo>
                    <a:pt x="305" y="550"/>
                  </a:lnTo>
                  <a:lnTo>
                    <a:pt x="305" y="546"/>
                  </a:lnTo>
                  <a:lnTo>
                    <a:pt x="305" y="546"/>
                  </a:lnTo>
                  <a:lnTo>
                    <a:pt x="307" y="544"/>
                  </a:lnTo>
                  <a:lnTo>
                    <a:pt x="309" y="543"/>
                  </a:lnTo>
                  <a:lnTo>
                    <a:pt x="313" y="541"/>
                  </a:lnTo>
                  <a:lnTo>
                    <a:pt x="313" y="541"/>
                  </a:lnTo>
                  <a:lnTo>
                    <a:pt x="316" y="535"/>
                  </a:lnTo>
                  <a:lnTo>
                    <a:pt x="318" y="530"/>
                  </a:lnTo>
                  <a:lnTo>
                    <a:pt x="318" y="530"/>
                  </a:lnTo>
                  <a:lnTo>
                    <a:pt x="320" y="523"/>
                  </a:lnTo>
                  <a:lnTo>
                    <a:pt x="320" y="521"/>
                  </a:lnTo>
                  <a:lnTo>
                    <a:pt x="318" y="517"/>
                  </a:lnTo>
                  <a:lnTo>
                    <a:pt x="318" y="517"/>
                  </a:lnTo>
                  <a:lnTo>
                    <a:pt x="311" y="514"/>
                  </a:lnTo>
                  <a:lnTo>
                    <a:pt x="311" y="514"/>
                  </a:lnTo>
                  <a:lnTo>
                    <a:pt x="305" y="514"/>
                  </a:lnTo>
                  <a:lnTo>
                    <a:pt x="300" y="514"/>
                  </a:lnTo>
                  <a:lnTo>
                    <a:pt x="295" y="512"/>
                  </a:lnTo>
                  <a:lnTo>
                    <a:pt x="295" y="510"/>
                  </a:lnTo>
                  <a:lnTo>
                    <a:pt x="293" y="506"/>
                  </a:lnTo>
                  <a:lnTo>
                    <a:pt x="293" y="506"/>
                  </a:lnTo>
                  <a:lnTo>
                    <a:pt x="295" y="503"/>
                  </a:lnTo>
                  <a:lnTo>
                    <a:pt x="296" y="499"/>
                  </a:lnTo>
                  <a:lnTo>
                    <a:pt x="296" y="499"/>
                  </a:lnTo>
                  <a:lnTo>
                    <a:pt x="295" y="496"/>
                  </a:lnTo>
                  <a:lnTo>
                    <a:pt x="293" y="494"/>
                  </a:lnTo>
                  <a:lnTo>
                    <a:pt x="291" y="494"/>
                  </a:lnTo>
                  <a:lnTo>
                    <a:pt x="287" y="494"/>
                  </a:lnTo>
                  <a:lnTo>
                    <a:pt x="287" y="494"/>
                  </a:lnTo>
                  <a:lnTo>
                    <a:pt x="286" y="494"/>
                  </a:lnTo>
                  <a:lnTo>
                    <a:pt x="286" y="494"/>
                  </a:lnTo>
                  <a:lnTo>
                    <a:pt x="278" y="496"/>
                  </a:lnTo>
                  <a:lnTo>
                    <a:pt x="278" y="496"/>
                  </a:lnTo>
                  <a:lnTo>
                    <a:pt x="275" y="497"/>
                  </a:lnTo>
                  <a:lnTo>
                    <a:pt x="275" y="497"/>
                  </a:lnTo>
                  <a:lnTo>
                    <a:pt x="273" y="503"/>
                  </a:lnTo>
                  <a:lnTo>
                    <a:pt x="273" y="503"/>
                  </a:lnTo>
                  <a:lnTo>
                    <a:pt x="273" y="505"/>
                  </a:lnTo>
                  <a:lnTo>
                    <a:pt x="271" y="506"/>
                  </a:lnTo>
                  <a:lnTo>
                    <a:pt x="267" y="508"/>
                  </a:lnTo>
                  <a:lnTo>
                    <a:pt x="267" y="508"/>
                  </a:lnTo>
                  <a:lnTo>
                    <a:pt x="267" y="512"/>
                  </a:lnTo>
                  <a:lnTo>
                    <a:pt x="267" y="516"/>
                  </a:lnTo>
                  <a:lnTo>
                    <a:pt x="267" y="516"/>
                  </a:lnTo>
                  <a:lnTo>
                    <a:pt x="264" y="519"/>
                  </a:lnTo>
                  <a:lnTo>
                    <a:pt x="260" y="521"/>
                  </a:lnTo>
                  <a:lnTo>
                    <a:pt x="260" y="521"/>
                  </a:lnTo>
                  <a:lnTo>
                    <a:pt x="260" y="526"/>
                  </a:lnTo>
                  <a:lnTo>
                    <a:pt x="260" y="530"/>
                  </a:lnTo>
                  <a:lnTo>
                    <a:pt x="260" y="530"/>
                  </a:lnTo>
                  <a:lnTo>
                    <a:pt x="264" y="534"/>
                  </a:lnTo>
                  <a:lnTo>
                    <a:pt x="262" y="537"/>
                  </a:lnTo>
                  <a:lnTo>
                    <a:pt x="258" y="543"/>
                  </a:lnTo>
                  <a:lnTo>
                    <a:pt x="258" y="543"/>
                  </a:lnTo>
                  <a:lnTo>
                    <a:pt x="260" y="546"/>
                  </a:lnTo>
                  <a:lnTo>
                    <a:pt x="262" y="550"/>
                  </a:lnTo>
                  <a:lnTo>
                    <a:pt x="262" y="550"/>
                  </a:lnTo>
                  <a:lnTo>
                    <a:pt x="262" y="554"/>
                  </a:lnTo>
                  <a:lnTo>
                    <a:pt x="260" y="559"/>
                  </a:lnTo>
                  <a:lnTo>
                    <a:pt x="260" y="559"/>
                  </a:lnTo>
                  <a:lnTo>
                    <a:pt x="262" y="561"/>
                  </a:lnTo>
                  <a:lnTo>
                    <a:pt x="262" y="563"/>
                  </a:lnTo>
                  <a:lnTo>
                    <a:pt x="267" y="563"/>
                  </a:lnTo>
                  <a:lnTo>
                    <a:pt x="267" y="563"/>
                  </a:lnTo>
                  <a:lnTo>
                    <a:pt x="269" y="564"/>
                  </a:lnTo>
                  <a:lnTo>
                    <a:pt x="271" y="568"/>
                  </a:lnTo>
                  <a:lnTo>
                    <a:pt x="271" y="568"/>
                  </a:lnTo>
                  <a:lnTo>
                    <a:pt x="271" y="572"/>
                  </a:lnTo>
                  <a:lnTo>
                    <a:pt x="271" y="575"/>
                  </a:lnTo>
                  <a:lnTo>
                    <a:pt x="271" y="575"/>
                  </a:lnTo>
                  <a:lnTo>
                    <a:pt x="273" y="579"/>
                  </a:lnTo>
                  <a:lnTo>
                    <a:pt x="275" y="581"/>
                  </a:lnTo>
                  <a:lnTo>
                    <a:pt x="280" y="584"/>
                  </a:lnTo>
                  <a:lnTo>
                    <a:pt x="280" y="584"/>
                  </a:lnTo>
                  <a:lnTo>
                    <a:pt x="289" y="584"/>
                  </a:lnTo>
                  <a:lnTo>
                    <a:pt x="293" y="586"/>
                  </a:lnTo>
                  <a:lnTo>
                    <a:pt x="295" y="588"/>
                  </a:lnTo>
                  <a:lnTo>
                    <a:pt x="295" y="588"/>
                  </a:lnTo>
                  <a:lnTo>
                    <a:pt x="296" y="590"/>
                  </a:lnTo>
                  <a:lnTo>
                    <a:pt x="295" y="593"/>
                  </a:lnTo>
                  <a:lnTo>
                    <a:pt x="293" y="597"/>
                  </a:lnTo>
                  <a:lnTo>
                    <a:pt x="291" y="601"/>
                  </a:lnTo>
                  <a:lnTo>
                    <a:pt x="291" y="602"/>
                  </a:lnTo>
                  <a:lnTo>
                    <a:pt x="293" y="604"/>
                  </a:lnTo>
                  <a:lnTo>
                    <a:pt x="293" y="604"/>
                  </a:lnTo>
                  <a:lnTo>
                    <a:pt x="296" y="604"/>
                  </a:lnTo>
                  <a:lnTo>
                    <a:pt x="298" y="602"/>
                  </a:lnTo>
                  <a:lnTo>
                    <a:pt x="300" y="602"/>
                  </a:lnTo>
                  <a:lnTo>
                    <a:pt x="302" y="604"/>
                  </a:lnTo>
                  <a:lnTo>
                    <a:pt x="302" y="604"/>
                  </a:lnTo>
                  <a:lnTo>
                    <a:pt x="304" y="610"/>
                  </a:lnTo>
                  <a:lnTo>
                    <a:pt x="302" y="613"/>
                  </a:lnTo>
                  <a:lnTo>
                    <a:pt x="298" y="615"/>
                  </a:lnTo>
                  <a:lnTo>
                    <a:pt x="295" y="615"/>
                  </a:lnTo>
                  <a:lnTo>
                    <a:pt x="286" y="617"/>
                  </a:lnTo>
                  <a:lnTo>
                    <a:pt x="280" y="619"/>
                  </a:lnTo>
                  <a:lnTo>
                    <a:pt x="278" y="620"/>
                  </a:lnTo>
                  <a:lnTo>
                    <a:pt x="278" y="620"/>
                  </a:lnTo>
                  <a:lnTo>
                    <a:pt x="278" y="624"/>
                  </a:lnTo>
                  <a:lnTo>
                    <a:pt x="278" y="626"/>
                  </a:lnTo>
                  <a:lnTo>
                    <a:pt x="280" y="628"/>
                  </a:lnTo>
                  <a:lnTo>
                    <a:pt x="280" y="631"/>
                  </a:lnTo>
                  <a:lnTo>
                    <a:pt x="280" y="631"/>
                  </a:lnTo>
                  <a:lnTo>
                    <a:pt x="280" y="633"/>
                  </a:lnTo>
                  <a:lnTo>
                    <a:pt x="278" y="635"/>
                  </a:lnTo>
                  <a:lnTo>
                    <a:pt x="277" y="637"/>
                  </a:lnTo>
                  <a:lnTo>
                    <a:pt x="277" y="640"/>
                  </a:lnTo>
                  <a:lnTo>
                    <a:pt x="277" y="640"/>
                  </a:lnTo>
                  <a:lnTo>
                    <a:pt x="278" y="646"/>
                  </a:lnTo>
                  <a:lnTo>
                    <a:pt x="278" y="648"/>
                  </a:lnTo>
                  <a:lnTo>
                    <a:pt x="278" y="649"/>
                  </a:lnTo>
                  <a:lnTo>
                    <a:pt x="278" y="649"/>
                  </a:lnTo>
                  <a:lnTo>
                    <a:pt x="273" y="653"/>
                  </a:lnTo>
                  <a:lnTo>
                    <a:pt x="269" y="657"/>
                  </a:lnTo>
                  <a:lnTo>
                    <a:pt x="269" y="657"/>
                  </a:lnTo>
                  <a:lnTo>
                    <a:pt x="269" y="660"/>
                  </a:lnTo>
                  <a:lnTo>
                    <a:pt x="269" y="662"/>
                  </a:lnTo>
                  <a:lnTo>
                    <a:pt x="275" y="664"/>
                  </a:lnTo>
                  <a:lnTo>
                    <a:pt x="275" y="664"/>
                  </a:lnTo>
                  <a:lnTo>
                    <a:pt x="280" y="666"/>
                  </a:lnTo>
                  <a:lnTo>
                    <a:pt x="286" y="668"/>
                  </a:lnTo>
                  <a:lnTo>
                    <a:pt x="286" y="668"/>
                  </a:lnTo>
                  <a:lnTo>
                    <a:pt x="291" y="668"/>
                  </a:lnTo>
                  <a:lnTo>
                    <a:pt x="298" y="668"/>
                  </a:lnTo>
                  <a:lnTo>
                    <a:pt x="298" y="668"/>
                  </a:lnTo>
                  <a:lnTo>
                    <a:pt x="302" y="669"/>
                  </a:lnTo>
                  <a:lnTo>
                    <a:pt x="302" y="671"/>
                  </a:lnTo>
                  <a:lnTo>
                    <a:pt x="302" y="673"/>
                  </a:lnTo>
                  <a:lnTo>
                    <a:pt x="302" y="673"/>
                  </a:lnTo>
                  <a:lnTo>
                    <a:pt x="298" y="675"/>
                  </a:lnTo>
                  <a:lnTo>
                    <a:pt x="293" y="675"/>
                  </a:lnTo>
                  <a:lnTo>
                    <a:pt x="286" y="675"/>
                  </a:lnTo>
                  <a:lnTo>
                    <a:pt x="286" y="675"/>
                  </a:lnTo>
                  <a:close/>
                  <a:moveTo>
                    <a:pt x="534" y="572"/>
                  </a:moveTo>
                  <a:lnTo>
                    <a:pt x="534" y="572"/>
                  </a:lnTo>
                  <a:lnTo>
                    <a:pt x="532" y="566"/>
                  </a:lnTo>
                  <a:lnTo>
                    <a:pt x="530" y="564"/>
                  </a:lnTo>
                  <a:lnTo>
                    <a:pt x="526" y="564"/>
                  </a:lnTo>
                  <a:lnTo>
                    <a:pt x="525" y="566"/>
                  </a:lnTo>
                  <a:lnTo>
                    <a:pt x="519" y="570"/>
                  </a:lnTo>
                  <a:lnTo>
                    <a:pt x="515" y="577"/>
                  </a:lnTo>
                  <a:lnTo>
                    <a:pt x="515" y="577"/>
                  </a:lnTo>
                  <a:lnTo>
                    <a:pt x="515" y="577"/>
                  </a:lnTo>
                  <a:lnTo>
                    <a:pt x="515" y="577"/>
                  </a:lnTo>
                  <a:lnTo>
                    <a:pt x="517" y="582"/>
                  </a:lnTo>
                  <a:lnTo>
                    <a:pt x="517" y="586"/>
                  </a:lnTo>
                  <a:lnTo>
                    <a:pt x="521" y="590"/>
                  </a:lnTo>
                  <a:lnTo>
                    <a:pt x="526" y="590"/>
                  </a:lnTo>
                  <a:lnTo>
                    <a:pt x="526" y="590"/>
                  </a:lnTo>
                  <a:lnTo>
                    <a:pt x="530" y="590"/>
                  </a:lnTo>
                  <a:lnTo>
                    <a:pt x="532" y="588"/>
                  </a:lnTo>
                  <a:lnTo>
                    <a:pt x="535" y="582"/>
                  </a:lnTo>
                  <a:lnTo>
                    <a:pt x="535" y="577"/>
                  </a:lnTo>
                  <a:lnTo>
                    <a:pt x="534" y="572"/>
                  </a:lnTo>
                  <a:lnTo>
                    <a:pt x="534" y="572"/>
                  </a:lnTo>
                  <a:close/>
                  <a:moveTo>
                    <a:pt x="937" y="338"/>
                  </a:moveTo>
                  <a:lnTo>
                    <a:pt x="937" y="338"/>
                  </a:lnTo>
                  <a:lnTo>
                    <a:pt x="935" y="336"/>
                  </a:lnTo>
                  <a:lnTo>
                    <a:pt x="935" y="338"/>
                  </a:lnTo>
                  <a:lnTo>
                    <a:pt x="935" y="342"/>
                  </a:lnTo>
                  <a:lnTo>
                    <a:pt x="935" y="342"/>
                  </a:lnTo>
                  <a:lnTo>
                    <a:pt x="937" y="340"/>
                  </a:lnTo>
                  <a:lnTo>
                    <a:pt x="939" y="338"/>
                  </a:lnTo>
                  <a:lnTo>
                    <a:pt x="937" y="338"/>
                  </a:lnTo>
                  <a:lnTo>
                    <a:pt x="937" y="338"/>
                  </a:lnTo>
                  <a:close/>
                  <a:moveTo>
                    <a:pt x="110" y="354"/>
                  </a:moveTo>
                  <a:lnTo>
                    <a:pt x="110" y="354"/>
                  </a:lnTo>
                  <a:lnTo>
                    <a:pt x="121" y="347"/>
                  </a:lnTo>
                  <a:lnTo>
                    <a:pt x="124" y="344"/>
                  </a:lnTo>
                  <a:lnTo>
                    <a:pt x="126" y="338"/>
                  </a:lnTo>
                  <a:lnTo>
                    <a:pt x="126" y="338"/>
                  </a:lnTo>
                  <a:lnTo>
                    <a:pt x="128" y="335"/>
                  </a:lnTo>
                  <a:lnTo>
                    <a:pt x="130" y="333"/>
                  </a:lnTo>
                  <a:lnTo>
                    <a:pt x="130" y="333"/>
                  </a:lnTo>
                  <a:lnTo>
                    <a:pt x="134" y="331"/>
                  </a:lnTo>
                  <a:lnTo>
                    <a:pt x="137" y="329"/>
                  </a:lnTo>
                  <a:lnTo>
                    <a:pt x="137" y="329"/>
                  </a:lnTo>
                  <a:lnTo>
                    <a:pt x="139" y="326"/>
                  </a:lnTo>
                  <a:lnTo>
                    <a:pt x="139" y="322"/>
                  </a:lnTo>
                  <a:lnTo>
                    <a:pt x="137" y="316"/>
                  </a:lnTo>
                  <a:lnTo>
                    <a:pt x="137" y="316"/>
                  </a:lnTo>
                  <a:lnTo>
                    <a:pt x="135" y="313"/>
                  </a:lnTo>
                  <a:lnTo>
                    <a:pt x="132" y="313"/>
                  </a:lnTo>
                  <a:lnTo>
                    <a:pt x="126" y="313"/>
                  </a:lnTo>
                  <a:lnTo>
                    <a:pt x="119" y="311"/>
                  </a:lnTo>
                  <a:lnTo>
                    <a:pt x="117" y="309"/>
                  </a:lnTo>
                  <a:lnTo>
                    <a:pt x="115" y="307"/>
                  </a:lnTo>
                  <a:lnTo>
                    <a:pt x="115" y="307"/>
                  </a:lnTo>
                  <a:lnTo>
                    <a:pt x="112" y="300"/>
                  </a:lnTo>
                  <a:lnTo>
                    <a:pt x="108" y="297"/>
                  </a:lnTo>
                  <a:lnTo>
                    <a:pt x="108" y="297"/>
                  </a:lnTo>
                  <a:lnTo>
                    <a:pt x="105" y="295"/>
                  </a:lnTo>
                  <a:lnTo>
                    <a:pt x="101" y="295"/>
                  </a:lnTo>
                  <a:lnTo>
                    <a:pt x="101" y="295"/>
                  </a:lnTo>
                  <a:lnTo>
                    <a:pt x="99" y="295"/>
                  </a:lnTo>
                  <a:lnTo>
                    <a:pt x="99" y="295"/>
                  </a:lnTo>
                  <a:lnTo>
                    <a:pt x="97" y="297"/>
                  </a:lnTo>
                  <a:lnTo>
                    <a:pt x="96" y="300"/>
                  </a:lnTo>
                  <a:lnTo>
                    <a:pt x="96" y="300"/>
                  </a:lnTo>
                  <a:lnTo>
                    <a:pt x="94" y="302"/>
                  </a:lnTo>
                  <a:lnTo>
                    <a:pt x="90" y="302"/>
                  </a:lnTo>
                  <a:lnTo>
                    <a:pt x="85" y="302"/>
                  </a:lnTo>
                  <a:lnTo>
                    <a:pt x="85" y="302"/>
                  </a:lnTo>
                  <a:lnTo>
                    <a:pt x="81" y="304"/>
                  </a:lnTo>
                  <a:lnTo>
                    <a:pt x="79" y="306"/>
                  </a:lnTo>
                  <a:lnTo>
                    <a:pt x="77" y="306"/>
                  </a:lnTo>
                  <a:lnTo>
                    <a:pt x="77" y="306"/>
                  </a:lnTo>
                  <a:lnTo>
                    <a:pt x="72" y="304"/>
                  </a:lnTo>
                  <a:lnTo>
                    <a:pt x="72" y="304"/>
                  </a:lnTo>
                  <a:lnTo>
                    <a:pt x="68" y="304"/>
                  </a:lnTo>
                  <a:lnTo>
                    <a:pt x="67" y="306"/>
                  </a:lnTo>
                  <a:lnTo>
                    <a:pt x="67" y="306"/>
                  </a:lnTo>
                  <a:lnTo>
                    <a:pt x="63" y="306"/>
                  </a:lnTo>
                  <a:lnTo>
                    <a:pt x="61" y="302"/>
                  </a:lnTo>
                  <a:lnTo>
                    <a:pt x="61" y="302"/>
                  </a:lnTo>
                  <a:lnTo>
                    <a:pt x="61" y="298"/>
                  </a:lnTo>
                  <a:lnTo>
                    <a:pt x="59" y="298"/>
                  </a:lnTo>
                  <a:lnTo>
                    <a:pt x="58" y="298"/>
                  </a:lnTo>
                  <a:lnTo>
                    <a:pt x="58" y="298"/>
                  </a:lnTo>
                  <a:lnTo>
                    <a:pt x="54" y="302"/>
                  </a:lnTo>
                  <a:lnTo>
                    <a:pt x="52" y="306"/>
                  </a:lnTo>
                  <a:lnTo>
                    <a:pt x="52" y="306"/>
                  </a:lnTo>
                  <a:lnTo>
                    <a:pt x="48" y="309"/>
                  </a:lnTo>
                  <a:lnTo>
                    <a:pt x="47" y="309"/>
                  </a:lnTo>
                  <a:lnTo>
                    <a:pt x="45" y="307"/>
                  </a:lnTo>
                  <a:lnTo>
                    <a:pt x="45" y="307"/>
                  </a:lnTo>
                  <a:lnTo>
                    <a:pt x="43" y="304"/>
                  </a:lnTo>
                  <a:lnTo>
                    <a:pt x="43" y="302"/>
                  </a:lnTo>
                  <a:lnTo>
                    <a:pt x="41" y="302"/>
                  </a:lnTo>
                  <a:lnTo>
                    <a:pt x="41" y="302"/>
                  </a:lnTo>
                  <a:lnTo>
                    <a:pt x="38" y="304"/>
                  </a:lnTo>
                  <a:lnTo>
                    <a:pt x="38" y="307"/>
                  </a:lnTo>
                  <a:lnTo>
                    <a:pt x="38" y="315"/>
                  </a:lnTo>
                  <a:lnTo>
                    <a:pt x="38" y="315"/>
                  </a:lnTo>
                  <a:lnTo>
                    <a:pt x="36" y="316"/>
                  </a:lnTo>
                  <a:lnTo>
                    <a:pt x="34" y="316"/>
                  </a:lnTo>
                  <a:lnTo>
                    <a:pt x="34" y="316"/>
                  </a:lnTo>
                  <a:lnTo>
                    <a:pt x="29" y="320"/>
                  </a:lnTo>
                  <a:lnTo>
                    <a:pt x="27" y="320"/>
                  </a:lnTo>
                  <a:lnTo>
                    <a:pt x="23" y="320"/>
                  </a:lnTo>
                  <a:lnTo>
                    <a:pt x="23" y="320"/>
                  </a:lnTo>
                  <a:lnTo>
                    <a:pt x="21" y="316"/>
                  </a:lnTo>
                  <a:lnTo>
                    <a:pt x="21" y="315"/>
                  </a:lnTo>
                  <a:lnTo>
                    <a:pt x="20" y="311"/>
                  </a:lnTo>
                  <a:lnTo>
                    <a:pt x="18" y="307"/>
                  </a:lnTo>
                  <a:lnTo>
                    <a:pt x="18" y="307"/>
                  </a:lnTo>
                  <a:lnTo>
                    <a:pt x="12" y="306"/>
                  </a:lnTo>
                  <a:lnTo>
                    <a:pt x="7" y="307"/>
                  </a:lnTo>
                  <a:lnTo>
                    <a:pt x="7" y="307"/>
                  </a:lnTo>
                  <a:lnTo>
                    <a:pt x="3" y="309"/>
                  </a:lnTo>
                  <a:lnTo>
                    <a:pt x="3" y="311"/>
                  </a:lnTo>
                  <a:lnTo>
                    <a:pt x="3" y="315"/>
                  </a:lnTo>
                  <a:lnTo>
                    <a:pt x="5" y="316"/>
                  </a:lnTo>
                  <a:lnTo>
                    <a:pt x="5" y="316"/>
                  </a:lnTo>
                  <a:lnTo>
                    <a:pt x="9" y="320"/>
                  </a:lnTo>
                  <a:lnTo>
                    <a:pt x="10" y="324"/>
                  </a:lnTo>
                  <a:lnTo>
                    <a:pt x="9" y="326"/>
                  </a:lnTo>
                  <a:lnTo>
                    <a:pt x="9" y="326"/>
                  </a:lnTo>
                  <a:lnTo>
                    <a:pt x="5" y="327"/>
                  </a:lnTo>
                  <a:lnTo>
                    <a:pt x="1" y="329"/>
                  </a:lnTo>
                  <a:lnTo>
                    <a:pt x="1" y="329"/>
                  </a:lnTo>
                  <a:lnTo>
                    <a:pt x="0" y="331"/>
                  </a:lnTo>
                  <a:lnTo>
                    <a:pt x="1" y="333"/>
                  </a:lnTo>
                  <a:lnTo>
                    <a:pt x="5" y="336"/>
                  </a:lnTo>
                  <a:lnTo>
                    <a:pt x="12" y="340"/>
                  </a:lnTo>
                  <a:lnTo>
                    <a:pt x="12" y="340"/>
                  </a:lnTo>
                  <a:lnTo>
                    <a:pt x="16" y="342"/>
                  </a:lnTo>
                  <a:lnTo>
                    <a:pt x="18" y="345"/>
                  </a:lnTo>
                  <a:lnTo>
                    <a:pt x="18" y="345"/>
                  </a:lnTo>
                  <a:lnTo>
                    <a:pt x="18" y="347"/>
                  </a:lnTo>
                  <a:lnTo>
                    <a:pt x="16" y="349"/>
                  </a:lnTo>
                  <a:lnTo>
                    <a:pt x="10" y="353"/>
                  </a:lnTo>
                  <a:lnTo>
                    <a:pt x="10" y="353"/>
                  </a:lnTo>
                  <a:lnTo>
                    <a:pt x="9" y="356"/>
                  </a:lnTo>
                  <a:lnTo>
                    <a:pt x="10" y="356"/>
                  </a:lnTo>
                  <a:lnTo>
                    <a:pt x="12" y="358"/>
                  </a:lnTo>
                  <a:lnTo>
                    <a:pt x="12" y="358"/>
                  </a:lnTo>
                  <a:lnTo>
                    <a:pt x="16" y="358"/>
                  </a:lnTo>
                  <a:lnTo>
                    <a:pt x="20" y="356"/>
                  </a:lnTo>
                  <a:lnTo>
                    <a:pt x="27" y="353"/>
                  </a:lnTo>
                  <a:lnTo>
                    <a:pt x="27" y="353"/>
                  </a:lnTo>
                  <a:lnTo>
                    <a:pt x="30" y="353"/>
                  </a:lnTo>
                  <a:lnTo>
                    <a:pt x="32" y="354"/>
                  </a:lnTo>
                  <a:lnTo>
                    <a:pt x="32" y="354"/>
                  </a:lnTo>
                  <a:lnTo>
                    <a:pt x="34" y="358"/>
                  </a:lnTo>
                  <a:lnTo>
                    <a:pt x="38" y="362"/>
                  </a:lnTo>
                  <a:lnTo>
                    <a:pt x="38" y="362"/>
                  </a:lnTo>
                  <a:lnTo>
                    <a:pt x="50" y="365"/>
                  </a:lnTo>
                  <a:lnTo>
                    <a:pt x="58" y="365"/>
                  </a:lnTo>
                  <a:lnTo>
                    <a:pt x="65" y="365"/>
                  </a:lnTo>
                  <a:lnTo>
                    <a:pt x="65" y="365"/>
                  </a:lnTo>
                  <a:lnTo>
                    <a:pt x="74" y="360"/>
                  </a:lnTo>
                  <a:lnTo>
                    <a:pt x="79" y="358"/>
                  </a:lnTo>
                  <a:lnTo>
                    <a:pt x="85" y="356"/>
                  </a:lnTo>
                  <a:lnTo>
                    <a:pt x="85" y="356"/>
                  </a:lnTo>
                  <a:lnTo>
                    <a:pt x="90" y="358"/>
                  </a:lnTo>
                  <a:lnTo>
                    <a:pt x="90" y="358"/>
                  </a:lnTo>
                  <a:lnTo>
                    <a:pt x="101" y="358"/>
                  </a:lnTo>
                  <a:lnTo>
                    <a:pt x="106" y="356"/>
                  </a:lnTo>
                  <a:lnTo>
                    <a:pt x="110" y="354"/>
                  </a:lnTo>
                  <a:lnTo>
                    <a:pt x="110" y="354"/>
                  </a:lnTo>
                  <a:close/>
                  <a:moveTo>
                    <a:pt x="1109" y="1044"/>
                  </a:moveTo>
                  <a:lnTo>
                    <a:pt x="1109" y="1044"/>
                  </a:lnTo>
                  <a:lnTo>
                    <a:pt x="1107" y="1035"/>
                  </a:lnTo>
                  <a:lnTo>
                    <a:pt x="1106" y="1026"/>
                  </a:lnTo>
                  <a:lnTo>
                    <a:pt x="1107" y="1004"/>
                  </a:lnTo>
                  <a:lnTo>
                    <a:pt x="1107" y="1004"/>
                  </a:lnTo>
                  <a:lnTo>
                    <a:pt x="1109" y="986"/>
                  </a:lnTo>
                  <a:lnTo>
                    <a:pt x="1109" y="977"/>
                  </a:lnTo>
                  <a:lnTo>
                    <a:pt x="1107" y="968"/>
                  </a:lnTo>
                  <a:lnTo>
                    <a:pt x="1107" y="968"/>
                  </a:lnTo>
                  <a:lnTo>
                    <a:pt x="1104" y="961"/>
                  </a:lnTo>
                  <a:lnTo>
                    <a:pt x="1100" y="957"/>
                  </a:lnTo>
                  <a:lnTo>
                    <a:pt x="1091" y="948"/>
                  </a:lnTo>
                  <a:lnTo>
                    <a:pt x="1078" y="941"/>
                  </a:lnTo>
                  <a:lnTo>
                    <a:pt x="1068" y="932"/>
                  </a:lnTo>
                  <a:lnTo>
                    <a:pt x="1068" y="932"/>
                  </a:lnTo>
                  <a:lnTo>
                    <a:pt x="1060" y="924"/>
                  </a:lnTo>
                  <a:lnTo>
                    <a:pt x="1055" y="917"/>
                  </a:lnTo>
                  <a:lnTo>
                    <a:pt x="1055" y="917"/>
                  </a:lnTo>
                  <a:lnTo>
                    <a:pt x="1053" y="912"/>
                  </a:lnTo>
                  <a:lnTo>
                    <a:pt x="1053" y="906"/>
                  </a:lnTo>
                  <a:lnTo>
                    <a:pt x="1053" y="901"/>
                  </a:lnTo>
                  <a:lnTo>
                    <a:pt x="1053" y="897"/>
                  </a:lnTo>
                  <a:lnTo>
                    <a:pt x="1053" y="897"/>
                  </a:lnTo>
                  <a:lnTo>
                    <a:pt x="1048" y="894"/>
                  </a:lnTo>
                  <a:lnTo>
                    <a:pt x="1042" y="890"/>
                  </a:lnTo>
                  <a:lnTo>
                    <a:pt x="1039" y="888"/>
                  </a:lnTo>
                  <a:lnTo>
                    <a:pt x="1035" y="883"/>
                  </a:lnTo>
                  <a:lnTo>
                    <a:pt x="1035" y="883"/>
                  </a:lnTo>
                  <a:lnTo>
                    <a:pt x="1033" y="877"/>
                  </a:lnTo>
                  <a:lnTo>
                    <a:pt x="1037" y="872"/>
                  </a:lnTo>
                  <a:lnTo>
                    <a:pt x="1042" y="861"/>
                  </a:lnTo>
                  <a:lnTo>
                    <a:pt x="1042" y="861"/>
                  </a:lnTo>
                  <a:lnTo>
                    <a:pt x="1046" y="852"/>
                  </a:lnTo>
                  <a:lnTo>
                    <a:pt x="1051" y="848"/>
                  </a:lnTo>
                  <a:lnTo>
                    <a:pt x="1068" y="843"/>
                  </a:lnTo>
                  <a:lnTo>
                    <a:pt x="1068" y="843"/>
                  </a:lnTo>
                  <a:lnTo>
                    <a:pt x="1073" y="841"/>
                  </a:lnTo>
                  <a:lnTo>
                    <a:pt x="1078" y="838"/>
                  </a:lnTo>
                  <a:lnTo>
                    <a:pt x="1084" y="832"/>
                  </a:lnTo>
                  <a:lnTo>
                    <a:pt x="1089" y="825"/>
                  </a:lnTo>
                  <a:lnTo>
                    <a:pt x="1098" y="820"/>
                  </a:lnTo>
                  <a:lnTo>
                    <a:pt x="1098" y="820"/>
                  </a:lnTo>
                  <a:lnTo>
                    <a:pt x="1107" y="814"/>
                  </a:lnTo>
                  <a:lnTo>
                    <a:pt x="1116" y="812"/>
                  </a:lnTo>
                  <a:lnTo>
                    <a:pt x="1125" y="814"/>
                  </a:lnTo>
                  <a:lnTo>
                    <a:pt x="1134" y="816"/>
                  </a:lnTo>
                  <a:lnTo>
                    <a:pt x="1134" y="816"/>
                  </a:lnTo>
                  <a:lnTo>
                    <a:pt x="1134" y="800"/>
                  </a:lnTo>
                  <a:lnTo>
                    <a:pt x="1136" y="785"/>
                  </a:lnTo>
                  <a:lnTo>
                    <a:pt x="1136" y="785"/>
                  </a:lnTo>
                  <a:lnTo>
                    <a:pt x="1134" y="774"/>
                  </a:lnTo>
                  <a:lnTo>
                    <a:pt x="1131" y="767"/>
                  </a:lnTo>
                  <a:lnTo>
                    <a:pt x="1127" y="758"/>
                  </a:lnTo>
                  <a:lnTo>
                    <a:pt x="1124" y="749"/>
                  </a:lnTo>
                  <a:lnTo>
                    <a:pt x="1124" y="749"/>
                  </a:lnTo>
                  <a:lnTo>
                    <a:pt x="1124" y="740"/>
                  </a:lnTo>
                  <a:lnTo>
                    <a:pt x="1124" y="729"/>
                  </a:lnTo>
                  <a:lnTo>
                    <a:pt x="1125" y="720"/>
                  </a:lnTo>
                  <a:lnTo>
                    <a:pt x="1125" y="709"/>
                  </a:lnTo>
                  <a:lnTo>
                    <a:pt x="1125" y="709"/>
                  </a:lnTo>
                  <a:lnTo>
                    <a:pt x="1118" y="691"/>
                  </a:lnTo>
                  <a:lnTo>
                    <a:pt x="1118" y="682"/>
                  </a:lnTo>
                  <a:lnTo>
                    <a:pt x="1120" y="671"/>
                  </a:lnTo>
                  <a:lnTo>
                    <a:pt x="1120" y="671"/>
                  </a:lnTo>
                  <a:lnTo>
                    <a:pt x="1124" y="664"/>
                  </a:lnTo>
                  <a:lnTo>
                    <a:pt x="1127" y="660"/>
                  </a:lnTo>
                  <a:lnTo>
                    <a:pt x="1131" y="658"/>
                  </a:lnTo>
                  <a:lnTo>
                    <a:pt x="1134" y="658"/>
                  </a:lnTo>
                  <a:lnTo>
                    <a:pt x="1145" y="660"/>
                  </a:lnTo>
                  <a:lnTo>
                    <a:pt x="1158" y="664"/>
                  </a:lnTo>
                  <a:lnTo>
                    <a:pt x="1158" y="664"/>
                  </a:lnTo>
                  <a:lnTo>
                    <a:pt x="1167" y="666"/>
                  </a:lnTo>
                  <a:lnTo>
                    <a:pt x="1172" y="666"/>
                  </a:lnTo>
                  <a:lnTo>
                    <a:pt x="1187" y="664"/>
                  </a:lnTo>
                  <a:lnTo>
                    <a:pt x="1200" y="664"/>
                  </a:lnTo>
                  <a:lnTo>
                    <a:pt x="1205" y="664"/>
                  </a:lnTo>
                  <a:lnTo>
                    <a:pt x="1212" y="664"/>
                  </a:lnTo>
                  <a:lnTo>
                    <a:pt x="1212" y="664"/>
                  </a:lnTo>
                  <a:lnTo>
                    <a:pt x="1220" y="668"/>
                  </a:lnTo>
                  <a:lnTo>
                    <a:pt x="1225" y="671"/>
                  </a:lnTo>
                  <a:lnTo>
                    <a:pt x="1238" y="680"/>
                  </a:lnTo>
                  <a:lnTo>
                    <a:pt x="1249" y="691"/>
                  </a:lnTo>
                  <a:lnTo>
                    <a:pt x="1261" y="700"/>
                  </a:lnTo>
                  <a:lnTo>
                    <a:pt x="1261" y="700"/>
                  </a:lnTo>
                  <a:lnTo>
                    <a:pt x="1272" y="706"/>
                  </a:lnTo>
                  <a:lnTo>
                    <a:pt x="1277" y="707"/>
                  </a:lnTo>
                  <a:lnTo>
                    <a:pt x="1283" y="707"/>
                  </a:lnTo>
                  <a:lnTo>
                    <a:pt x="1287" y="706"/>
                  </a:lnTo>
                  <a:lnTo>
                    <a:pt x="1290" y="696"/>
                  </a:lnTo>
                  <a:lnTo>
                    <a:pt x="1294" y="691"/>
                  </a:lnTo>
                  <a:lnTo>
                    <a:pt x="1299" y="686"/>
                  </a:lnTo>
                  <a:lnTo>
                    <a:pt x="1299" y="686"/>
                  </a:lnTo>
                  <a:lnTo>
                    <a:pt x="1303" y="682"/>
                  </a:lnTo>
                  <a:lnTo>
                    <a:pt x="1310" y="680"/>
                  </a:lnTo>
                  <a:lnTo>
                    <a:pt x="1315" y="678"/>
                  </a:lnTo>
                  <a:lnTo>
                    <a:pt x="1319" y="677"/>
                  </a:lnTo>
                  <a:lnTo>
                    <a:pt x="1319" y="677"/>
                  </a:lnTo>
                  <a:lnTo>
                    <a:pt x="1321" y="671"/>
                  </a:lnTo>
                  <a:lnTo>
                    <a:pt x="1321" y="669"/>
                  </a:lnTo>
                  <a:lnTo>
                    <a:pt x="1319" y="668"/>
                  </a:lnTo>
                  <a:lnTo>
                    <a:pt x="1317" y="666"/>
                  </a:lnTo>
                  <a:lnTo>
                    <a:pt x="1310" y="664"/>
                  </a:lnTo>
                  <a:lnTo>
                    <a:pt x="1308" y="662"/>
                  </a:lnTo>
                  <a:lnTo>
                    <a:pt x="1306" y="658"/>
                  </a:lnTo>
                  <a:lnTo>
                    <a:pt x="1306" y="658"/>
                  </a:lnTo>
                  <a:lnTo>
                    <a:pt x="1306" y="649"/>
                  </a:lnTo>
                  <a:lnTo>
                    <a:pt x="1308" y="639"/>
                  </a:lnTo>
                  <a:lnTo>
                    <a:pt x="1314" y="619"/>
                  </a:lnTo>
                  <a:lnTo>
                    <a:pt x="1314" y="619"/>
                  </a:lnTo>
                  <a:lnTo>
                    <a:pt x="1315" y="610"/>
                  </a:lnTo>
                  <a:lnTo>
                    <a:pt x="1315" y="599"/>
                  </a:lnTo>
                  <a:lnTo>
                    <a:pt x="1315" y="595"/>
                  </a:lnTo>
                  <a:lnTo>
                    <a:pt x="1314" y="592"/>
                  </a:lnTo>
                  <a:lnTo>
                    <a:pt x="1308" y="590"/>
                  </a:lnTo>
                  <a:lnTo>
                    <a:pt x="1303" y="588"/>
                  </a:lnTo>
                  <a:lnTo>
                    <a:pt x="1303" y="588"/>
                  </a:lnTo>
                  <a:lnTo>
                    <a:pt x="1296" y="588"/>
                  </a:lnTo>
                  <a:lnTo>
                    <a:pt x="1290" y="592"/>
                  </a:lnTo>
                  <a:lnTo>
                    <a:pt x="1287" y="595"/>
                  </a:lnTo>
                  <a:lnTo>
                    <a:pt x="1285" y="601"/>
                  </a:lnTo>
                  <a:lnTo>
                    <a:pt x="1281" y="610"/>
                  </a:lnTo>
                  <a:lnTo>
                    <a:pt x="1279" y="615"/>
                  </a:lnTo>
                  <a:lnTo>
                    <a:pt x="1276" y="619"/>
                  </a:lnTo>
                  <a:lnTo>
                    <a:pt x="1276" y="619"/>
                  </a:lnTo>
                  <a:lnTo>
                    <a:pt x="1268" y="619"/>
                  </a:lnTo>
                  <a:lnTo>
                    <a:pt x="1263" y="619"/>
                  </a:lnTo>
                  <a:lnTo>
                    <a:pt x="1259" y="615"/>
                  </a:lnTo>
                  <a:lnTo>
                    <a:pt x="1256" y="610"/>
                  </a:lnTo>
                  <a:lnTo>
                    <a:pt x="1250" y="597"/>
                  </a:lnTo>
                  <a:lnTo>
                    <a:pt x="1247" y="586"/>
                  </a:lnTo>
                  <a:lnTo>
                    <a:pt x="1247" y="586"/>
                  </a:lnTo>
                  <a:lnTo>
                    <a:pt x="1241" y="572"/>
                  </a:lnTo>
                  <a:lnTo>
                    <a:pt x="1241" y="568"/>
                  </a:lnTo>
                  <a:lnTo>
                    <a:pt x="1243" y="566"/>
                  </a:lnTo>
                  <a:lnTo>
                    <a:pt x="1250" y="564"/>
                  </a:lnTo>
                  <a:lnTo>
                    <a:pt x="1258" y="563"/>
                  </a:lnTo>
                  <a:lnTo>
                    <a:pt x="1265" y="561"/>
                  </a:lnTo>
                  <a:lnTo>
                    <a:pt x="1265" y="561"/>
                  </a:lnTo>
                  <a:lnTo>
                    <a:pt x="1274" y="554"/>
                  </a:lnTo>
                  <a:lnTo>
                    <a:pt x="1285" y="543"/>
                  </a:lnTo>
                  <a:lnTo>
                    <a:pt x="1288" y="535"/>
                  </a:lnTo>
                  <a:lnTo>
                    <a:pt x="1292" y="530"/>
                  </a:lnTo>
                  <a:lnTo>
                    <a:pt x="1294" y="525"/>
                  </a:lnTo>
                  <a:lnTo>
                    <a:pt x="1292" y="519"/>
                  </a:lnTo>
                  <a:lnTo>
                    <a:pt x="1292" y="519"/>
                  </a:lnTo>
                  <a:lnTo>
                    <a:pt x="1290" y="516"/>
                  </a:lnTo>
                  <a:lnTo>
                    <a:pt x="1288" y="514"/>
                  </a:lnTo>
                  <a:lnTo>
                    <a:pt x="1283" y="512"/>
                  </a:lnTo>
                  <a:lnTo>
                    <a:pt x="1276" y="510"/>
                  </a:lnTo>
                  <a:lnTo>
                    <a:pt x="1272" y="506"/>
                  </a:lnTo>
                  <a:lnTo>
                    <a:pt x="1272" y="506"/>
                  </a:lnTo>
                  <a:lnTo>
                    <a:pt x="1270" y="501"/>
                  </a:lnTo>
                  <a:lnTo>
                    <a:pt x="1272" y="497"/>
                  </a:lnTo>
                  <a:lnTo>
                    <a:pt x="1274" y="494"/>
                  </a:lnTo>
                  <a:lnTo>
                    <a:pt x="1276" y="490"/>
                  </a:lnTo>
                  <a:lnTo>
                    <a:pt x="1276" y="490"/>
                  </a:lnTo>
                  <a:lnTo>
                    <a:pt x="1274" y="472"/>
                  </a:lnTo>
                  <a:lnTo>
                    <a:pt x="1274" y="458"/>
                  </a:lnTo>
                  <a:lnTo>
                    <a:pt x="1277" y="425"/>
                  </a:lnTo>
                  <a:lnTo>
                    <a:pt x="1277" y="425"/>
                  </a:lnTo>
                  <a:lnTo>
                    <a:pt x="1277" y="402"/>
                  </a:lnTo>
                  <a:lnTo>
                    <a:pt x="1276" y="378"/>
                  </a:lnTo>
                  <a:lnTo>
                    <a:pt x="1270" y="354"/>
                  </a:lnTo>
                  <a:lnTo>
                    <a:pt x="1265" y="331"/>
                  </a:lnTo>
                  <a:lnTo>
                    <a:pt x="1265" y="331"/>
                  </a:lnTo>
                  <a:lnTo>
                    <a:pt x="1261" y="318"/>
                  </a:lnTo>
                  <a:lnTo>
                    <a:pt x="1263" y="306"/>
                  </a:lnTo>
                  <a:lnTo>
                    <a:pt x="1268" y="297"/>
                  </a:lnTo>
                  <a:lnTo>
                    <a:pt x="1276" y="288"/>
                  </a:lnTo>
                  <a:lnTo>
                    <a:pt x="1287" y="282"/>
                  </a:lnTo>
                  <a:lnTo>
                    <a:pt x="1297" y="277"/>
                  </a:lnTo>
                  <a:lnTo>
                    <a:pt x="1325" y="269"/>
                  </a:lnTo>
                  <a:lnTo>
                    <a:pt x="1325" y="269"/>
                  </a:lnTo>
                  <a:lnTo>
                    <a:pt x="1339" y="262"/>
                  </a:lnTo>
                  <a:lnTo>
                    <a:pt x="1350" y="255"/>
                  </a:lnTo>
                  <a:lnTo>
                    <a:pt x="1357" y="248"/>
                  </a:lnTo>
                  <a:lnTo>
                    <a:pt x="1359" y="237"/>
                  </a:lnTo>
                  <a:lnTo>
                    <a:pt x="1359" y="237"/>
                  </a:lnTo>
                  <a:lnTo>
                    <a:pt x="1352" y="230"/>
                  </a:lnTo>
                  <a:lnTo>
                    <a:pt x="1343" y="221"/>
                  </a:lnTo>
                  <a:lnTo>
                    <a:pt x="1335" y="213"/>
                  </a:lnTo>
                  <a:lnTo>
                    <a:pt x="1330" y="212"/>
                  </a:lnTo>
                  <a:lnTo>
                    <a:pt x="1325" y="208"/>
                  </a:lnTo>
                  <a:lnTo>
                    <a:pt x="1325" y="208"/>
                  </a:lnTo>
                  <a:lnTo>
                    <a:pt x="1315" y="208"/>
                  </a:lnTo>
                  <a:lnTo>
                    <a:pt x="1308" y="206"/>
                  </a:lnTo>
                  <a:lnTo>
                    <a:pt x="1292" y="208"/>
                  </a:lnTo>
                  <a:lnTo>
                    <a:pt x="1292" y="208"/>
                  </a:lnTo>
                  <a:lnTo>
                    <a:pt x="1277" y="208"/>
                  </a:lnTo>
                  <a:lnTo>
                    <a:pt x="1272" y="210"/>
                  </a:lnTo>
                  <a:lnTo>
                    <a:pt x="1270" y="212"/>
                  </a:lnTo>
                  <a:lnTo>
                    <a:pt x="1268" y="213"/>
                  </a:lnTo>
                  <a:lnTo>
                    <a:pt x="1268" y="213"/>
                  </a:lnTo>
                  <a:lnTo>
                    <a:pt x="1267" y="217"/>
                  </a:lnTo>
                  <a:lnTo>
                    <a:pt x="1268" y="221"/>
                  </a:lnTo>
                  <a:lnTo>
                    <a:pt x="1270" y="228"/>
                  </a:lnTo>
                  <a:lnTo>
                    <a:pt x="1272" y="233"/>
                  </a:lnTo>
                  <a:lnTo>
                    <a:pt x="1272" y="237"/>
                  </a:lnTo>
                  <a:lnTo>
                    <a:pt x="1268" y="241"/>
                  </a:lnTo>
                  <a:lnTo>
                    <a:pt x="1268" y="241"/>
                  </a:lnTo>
                  <a:lnTo>
                    <a:pt x="1265" y="242"/>
                  </a:lnTo>
                  <a:lnTo>
                    <a:pt x="1259" y="244"/>
                  </a:lnTo>
                  <a:lnTo>
                    <a:pt x="1252" y="241"/>
                  </a:lnTo>
                  <a:lnTo>
                    <a:pt x="1243" y="235"/>
                  </a:lnTo>
                  <a:lnTo>
                    <a:pt x="1236" y="233"/>
                  </a:lnTo>
                  <a:lnTo>
                    <a:pt x="1236" y="233"/>
                  </a:lnTo>
                  <a:lnTo>
                    <a:pt x="1230" y="233"/>
                  </a:lnTo>
                  <a:lnTo>
                    <a:pt x="1227" y="235"/>
                  </a:lnTo>
                  <a:lnTo>
                    <a:pt x="1221" y="241"/>
                  </a:lnTo>
                  <a:lnTo>
                    <a:pt x="1216" y="246"/>
                  </a:lnTo>
                  <a:lnTo>
                    <a:pt x="1212" y="248"/>
                  </a:lnTo>
                  <a:lnTo>
                    <a:pt x="1207" y="248"/>
                  </a:lnTo>
                  <a:lnTo>
                    <a:pt x="1207" y="248"/>
                  </a:lnTo>
                  <a:lnTo>
                    <a:pt x="1201" y="248"/>
                  </a:lnTo>
                  <a:lnTo>
                    <a:pt x="1198" y="246"/>
                  </a:lnTo>
                  <a:lnTo>
                    <a:pt x="1196" y="244"/>
                  </a:lnTo>
                  <a:lnTo>
                    <a:pt x="1192" y="242"/>
                  </a:lnTo>
                  <a:lnTo>
                    <a:pt x="1192" y="242"/>
                  </a:lnTo>
                  <a:lnTo>
                    <a:pt x="1187" y="242"/>
                  </a:lnTo>
                  <a:lnTo>
                    <a:pt x="1185" y="244"/>
                  </a:lnTo>
                  <a:lnTo>
                    <a:pt x="1180" y="251"/>
                  </a:lnTo>
                  <a:lnTo>
                    <a:pt x="1180" y="251"/>
                  </a:lnTo>
                  <a:lnTo>
                    <a:pt x="1174" y="253"/>
                  </a:lnTo>
                  <a:lnTo>
                    <a:pt x="1172" y="251"/>
                  </a:lnTo>
                  <a:lnTo>
                    <a:pt x="1169" y="251"/>
                  </a:lnTo>
                  <a:lnTo>
                    <a:pt x="1167" y="248"/>
                  </a:lnTo>
                  <a:lnTo>
                    <a:pt x="1163" y="241"/>
                  </a:lnTo>
                  <a:lnTo>
                    <a:pt x="1162" y="239"/>
                  </a:lnTo>
                  <a:lnTo>
                    <a:pt x="1158" y="237"/>
                  </a:lnTo>
                  <a:lnTo>
                    <a:pt x="1158" y="237"/>
                  </a:lnTo>
                  <a:lnTo>
                    <a:pt x="1153" y="237"/>
                  </a:lnTo>
                  <a:lnTo>
                    <a:pt x="1149" y="237"/>
                  </a:lnTo>
                  <a:lnTo>
                    <a:pt x="1136" y="242"/>
                  </a:lnTo>
                  <a:lnTo>
                    <a:pt x="1125" y="250"/>
                  </a:lnTo>
                  <a:lnTo>
                    <a:pt x="1115" y="253"/>
                  </a:lnTo>
                  <a:lnTo>
                    <a:pt x="1115" y="253"/>
                  </a:lnTo>
                  <a:lnTo>
                    <a:pt x="1109" y="255"/>
                  </a:lnTo>
                  <a:lnTo>
                    <a:pt x="1102" y="255"/>
                  </a:lnTo>
                  <a:lnTo>
                    <a:pt x="1096" y="255"/>
                  </a:lnTo>
                  <a:lnTo>
                    <a:pt x="1089" y="259"/>
                  </a:lnTo>
                  <a:lnTo>
                    <a:pt x="1089" y="259"/>
                  </a:lnTo>
                  <a:lnTo>
                    <a:pt x="1086" y="264"/>
                  </a:lnTo>
                  <a:lnTo>
                    <a:pt x="1084" y="269"/>
                  </a:lnTo>
                  <a:lnTo>
                    <a:pt x="1082" y="277"/>
                  </a:lnTo>
                  <a:lnTo>
                    <a:pt x="1078" y="282"/>
                  </a:lnTo>
                  <a:lnTo>
                    <a:pt x="1078" y="282"/>
                  </a:lnTo>
                  <a:lnTo>
                    <a:pt x="1071" y="289"/>
                  </a:lnTo>
                  <a:lnTo>
                    <a:pt x="1060" y="295"/>
                  </a:lnTo>
                  <a:lnTo>
                    <a:pt x="1055" y="295"/>
                  </a:lnTo>
                  <a:lnTo>
                    <a:pt x="1049" y="295"/>
                  </a:lnTo>
                  <a:lnTo>
                    <a:pt x="1046" y="293"/>
                  </a:lnTo>
                  <a:lnTo>
                    <a:pt x="1042" y="289"/>
                  </a:lnTo>
                  <a:lnTo>
                    <a:pt x="1042" y="289"/>
                  </a:lnTo>
                  <a:lnTo>
                    <a:pt x="1042" y="282"/>
                  </a:lnTo>
                  <a:lnTo>
                    <a:pt x="1042" y="277"/>
                  </a:lnTo>
                  <a:lnTo>
                    <a:pt x="1049" y="264"/>
                  </a:lnTo>
                  <a:lnTo>
                    <a:pt x="1053" y="259"/>
                  </a:lnTo>
                  <a:lnTo>
                    <a:pt x="1055" y="253"/>
                  </a:lnTo>
                  <a:lnTo>
                    <a:pt x="1053" y="246"/>
                  </a:lnTo>
                  <a:lnTo>
                    <a:pt x="1048" y="241"/>
                  </a:lnTo>
                  <a:lnTo>
                    <a:pt x="1048" y="241"/>
                  </a:lnTo>
                  <a:lnTo>
                    <a:pt x="1042" y="235"/>
                  </a:lnTo>
                  <a:lnTo>
                    <a:pt x="1031" y="231"/>
                  </a:lnTo>
                  <a:lnTo>
                    <a:pt x="1022" y="230"/>
                  </a:lnTo>
                  <a:lnTo>
                    <a:pt x="1019" y="230"/>
                  </a:lnTo>
                  <a:lnTo>
                    <a:pt x="1015" y="231"/>
                  </a:lnTo>
                  <a:lnTo>
                    <a:pt x="1015" y="231"/>
                  </a:lnTo>
                  <a:lnTo>
                    <a:pt x="1013" y="233"/>
                  </a:lnTo>
                  <a:lnTo>
                    <a:pt x="1011" y="237"/>
                  </a:lnTo>
                  <a:lnTo>
                    <a:pt x="1010" y="242"/>
                  </a:lnTo>
                  <a:lnTo>
                    <a:pt x="1011" y="248"/>
                  </a:lnTo>
                  <a:lnTo>
                    <a:pt x="1015" y="253"/>
                  </a:lnTo>
                  <a:lnTo>
                    <a:pt x="1015" y="253"/>
                  </a:lnTo>
                  <a:lnTo>
                    <a:pt x="1017" y="260"/>
                  </a:lnTo>
                  <a:lnTo>
                    <a:pt x="1015" y="266"/>
                  </a:lnTo>
                  <a:lnTo>
                    <a:pt x="1008" y="277"/>
                  </a:lnTo>
                  <a:lnTo>
                    <a:pt x="1008" y="277"/>
                  </a:lnTo>
                  <a:lnTo>
                    <a:pt x="1008" y="282"/>
                  </a:lnTo>
                  <a:lnTo>
                    <a:pt x="1008" y="289"/>
                  </a:lnTo>
                  <a:lnTo>
                    <a:pt x="1010" y="295"/>
                  </a:lnTo>
                  <a:lnTo>
                    <a:pt x="1010" y="297"/>
                  </a:lnTo>
                  <a:lnTo>
                    <a:pt x="1008" y="300"/>
                  </a:lnTo>
                  <a:lnTo>
                    <a:pt x="1008" y="300"/>
                  </a:lnTo>
                  <a:lnTo>
                    <a:pt x="1002" y="302"/>
                  </a:lnTo>
                  <a:lnTo>
                    <a:pt x="999" y="302"/>
                  </a:lnTo>
                  <a:lnTo>
                    <a:pt x="988" y="302"/>
                  </a:lnTo>
                  <a:lnTo>
                    <a:pt x="988" y="302"/>
                  </a:lnTo>
                  <a:lnTo>
                    <a:pt x="982" y="302"/>
                  </a:lnTo>
                  <a:lnTo>
                    <a:pt x="975" y="306"/>
                  </a:lnTo>
                  <a:lnTo>
                    <a:pt x="970" y="309"/>
                  </a:lnTo>
                  <a:lnTo>
                    <a:pt x="966" y="315"/>
                  </a:lnTo>
                  <a:lnTo>
                    <a:pt x="966" y="315"/>
                  </a:lnTo>
                  <a:lnTo>
                    <a:pt x="966" y="320"/>
                  </a:lnTo>
                  <a:lnTo>
                    <a:pt x="966" y="324"/>
                  </a:lnTo>
                  <a:lnTo>
                    <a:pt x="970" y="335"/>
                  </a:lnTo>
                  <a:lnTo>
                    <a:pt x="970" y="344"/>
                  </a:lnTo>
                  <a:lnTo>
                    <a:pt x="970" y="347"/>
                  </a:lnTo>
                  <a:lnTo>
                    <a:pt x="966" y="351"/>
                  </a:lnTo>
                  <a:lnTo>
                    <a:pt x="966" y="351"/>
                  </a:lnTo>
                  <a:lnTo>
                    <a:pt x="963" y="353"/>
                  </a:lnTo>
                  <a:lnTo>
                    <a:pt x="957" y="353"/>
                  </a:lnTo>
                  <a:lnTo>
                    <a:pt x="946" y="351"/>
                  </a:lnTo>
                  <a:lnTo>
                    <a:pt x="946" y="351"/>
                  </a:lnTo>
                  <a:lnTo>
                    <a:pt x="941" y="347"/>
                  </a:lnTo>
                  <a:lnTo>
                    <a:pt x="939" y="347"/>
                  </a:lnTo>
                  <a:lnTo>
                    <a:pt x="937" y="351"/>
                  </a:lnTo>
                  <a:lnTo>
                    <a:pt x="937" y="351"/>
                  </a:lnTo>
                  <a:lnTo>
                    <a:pt x="934" y="358"/>
                  </a:lnTo>
                  <a:lnTo>
                    <a:pt x="932" y="367"/>
                  </a:lnTo>
                  <a:lnTo>
                    <a:pt x="932" y="371"/>
                  </a:lnTo>
                  <a:lnTo>
                    <a:pt x="928" y="374"/>
                  </a:lnTo>
                  <a:lnTo>
                    <a:pt x="925" y="374"/>
                  </a:lnTo>
                  <a:lnTo>
                    <a:pt x="919" y="374"/>
                  </a:lnTo>
                  <a:lnTo>
                    <a:pt x="919" y="374"/>
                  </a:lnTo>
                  <a:lnTo>
                    <a:pt x="910" y="371"/>
                  </a:lnTo>
                  <a:lnTo>
                    <a:pt x="903" y="365"/>
                  </a:lnTo>
                  <a:lnTo>
                    <a:pt x="894" y="358"/>
                  </a:lnTo>
                  <a:lnTo>
                    <a:pt x="890" y="353"/>
                  </a:lnTo>
                  <a:lnTo>
                    <a:pt x="890" y="353"/>
                  </a:lnTo>
                  <a:lnTo>
                    <a:pt x="887" y="344"/>
                  </a:lnTo>
                  <a:lnTo>
                    <a:pt x="887" y="335"/>
                  </a:lnTo>
                  <a:lnTo>
                    <a:pt x="887" y="326"/>
                  </a:lnTo>
                  <a:lnTo>
                    <a:pt x="887" y="322"/>
                  </a:lnTo>
                  <a:lnTo>
                    <a:pt x="883" y="318"/>
                  </a:lnTo>
                  <a:lnTo>
                    <a:pt x="883" y="318"/>
                  </a:lnTo>
                  <a:lnTo>
                    <a:pt x="881" y="316"/>
                  </a:lnTo>
                  <a:lnTo>
                    <a:pt x="877" y="315"/>
                  </a:lnTo>
                  <a:lnTo>
                    <a:pt x="870" y="313"/>
                  </a:lnTo>
                  <a:lnTo>
                    <a:pt x="861" y="311"/>
                  </a:lnTo>
                  <a:lnTo>
                    <a:pt x="854" y="307"/>
                  </a:lnTo>
                  <a:lnTo>
                    <a:pt x="854" y="307"/>
                  </a:lnTo>
                  <a:lnTo>
                    <a:pt x="850" y="304"/>
                  </a:lnTo>
                  <a:lnTo>
                    <a:pt x="848" y="298"/>
                  </a:lnTo>
                  <a:lnTo>
                    <a:pt x="850" y="293"/>
                  </a:lnTo>
                  <a:lnTo>
                    <a:pt x="854" y="289"/>
                  </a:lnTo>
                  <a:lnTo>
                    <a:pt x="854" y="289"/>
                  </a:lnTo>
                  <a:lnTo>
                    <a:pt x="859" y="289"/>
                  </a:lnTo>
                  <a:lnTo>
                    <a:pt x="865" y="289"/>
                  </a:lnTo>
                  <a:lnTo>
                    <a:pt x="876" y="293"/>
                  </a:lnTo>
                  <a:lnTo>
                    <a:pt x="876" y="293"/>
                  </a:lnTo>
                  <a:lnTo>
                    <a:pt x="892" y="300"/>
                  </a:lnTo>
                  <a:lnTo>
                    <a:pt x="910" y="307"/>
                  </a:lnTo>
                  <a:lnTo>
                    <a:pt x="919" y="307"/>
                  </a:lnTo>
                  <a:lnTo>
                    <a:pt x="928" y="307"/>
                  </a:lnTo>
                  <a:lnTo>
                    <a:pt x="935" y="306"/>
                  </a:lnTo>
                  <a:lnTo>
                    <a:pt x="944" y="302"/>
                  </a:lnTo>
                  <a:lnTo>
                    <a:pt x="944" y="302"/>
                  </a:lnTo>
                  <a:lnTo>
                    <a:pt x="950" y="297"/>
                  </a:lnTo>
                  <a:lnTo>
                    <a:pt x="955" y="289"/>
                  </a:lnTo>
                  <a:lnTo>
                    <a:pt x="961" y="280"/>
                  </a:lnTo>
                  <a:lnTo>
                    <a:pt x="964" y="273"/>
                  </a:lnTo>
                  <a:lnTo>
                    <a:pt x="964" y="266"/>
                  </a:lnTo>
                  <a:lnTo>
                    <a:pt x="963" y="259"/>
                  </a:lnTo>
                  <a:lnTo>
                    <a:pt x="957" y="251"/>
                  </a:lnTo>
                  <a:lnTo>
                    <a:pt x="948" y="248"/>
                  </a:lnTo>
                  <a:lnTo>
                    <a:pt x="948" y="248"/>
                  </a:lnTo>
                  <a:lnTo>
                    <a:pt x="937" y="246"/>
                  </a:lnTo>
                  <a:lnTo>
                    <a:pt x="926" y="242"/>
                  </a:lnTo>
                  <a:lnTo>
                    <a:pt x="926" y="242"/>
                  </a:lnTo>
                  <a:lnTo>
                    <a:pt x="908" y="237"/>
                  </a:lnTo>
                  <a:lnTo>
                    <a:pt x="899" y="233"/>
                  </a:lnTo>
                  <a:lnTo>
                    <a:pt x="890" y="228"/>
                  </a:lnTo>
                  <a:lnTo>
                    <a:pt x="890" y="228"/>
                  </a:lnTo>
                  <a:lnTo>
                    <a:pt x="879" y="221"/>
                  </a:lnTo>
                  <a:lnTo>
                    <a:pt x="872" y="215"/>
                  </a:lnTo>
                  <a:lnTo>
                    <a:pt x="867" y="212"/>
                  </a:lnTo>
                  <a:lnTo>
                    <a:pt x="867" y="212"/>
                  </a:lnTo>
                  <a:lnTo>
                    <a:pt x="854" y="206"/>
                  </a:lnTo>
                  <a:lnTo>
                    <a:pt x="843" y="201"/>
                  </a:lnTo>
                  <a:lnTo>
                    <a:pt x="843" y="201"/>
                  </a:lnTo>
                  <a:lnTo>
                    <a:pt x="838" y="199"/>
                  </a:lnTo>
                  <a:lnTo>
                    <a:pt x="830" y="197"/>
                  </a:lnTo>
                  <a:lnTo>
                    <a:pt x="830" y="197"/>
                  </a:lnTo>
                  <a:lnTo>
                    <a:pt x="821" y="197"/>
                  </a:lnTo>
                  <a:lnTo>
                    <a:pt x="812" y="199"/>
                  </a:lnTo>
                  <a:lnTo>
                    <a:pt x="812" y="199"/>
                  </a:lnTo>
                  <a:lnTo>
                    <a:pt x="803" y="199"/>
                  </a:lnTo>
                  <a:lnTo>
                    <a:pt x="800" y="197"/>
                  </a:lnTo>
                  <a:lnTo>
                    <a:pt x="798" y="192"/>
                  </a:lnTo>
                  <a:lnTo>
                    <a:pt x="798" y="192"/>
                  </a:lnTo>
                  <a:lnTo>
                    <a:pt x="798" y="190"/>
                  </a:lnTo>
                  <a:lnTo>
                    <a:pt x="800" y="188"/>
                  </a:lnTo>
                  <a:lnTo>
                    <a:pt x="803" y="184"/>
                  </a:lnTo>
                  <a:lnTo>
                    <a:pt x="807" y="181"/>
                  </a:lnTo>
                  <a:lnTo>
                    <a:pt x="809" y="179"/>
                  </a:lnTo>
                  <a:lnTo>
                    <a:pt x="809" y="175"/>
                  </a:lnTo>
                  <a:lnTo>
                    <a:pt x="809" y="175"/>
                  </a:lnTo>
                  <a:lnTo>
                    <a:pt x="807" y="172"/>
                  </a:lnTo>
                  <a:lnTo>
                    <a:pt x="805" y="170"/>
                  </a:lnTo>
                  <a:lnTo>
                    <a:pt x="801" y="170"/>
                  </a:lnTo>
                  <a:lnTo>
                    <a:pt x="791" y="175"/>
                  </a:lnTo>
                  <a:lnTo>
                    <a:pt x="791" y="175"/>
                  </a:lnTo>
                  <a:lnTo>
                    <a:pt x="785" y="177"/>
                  </a:lnTo>
                  <a:lnTo>
                    <a:pt x="780" y="177"/>
                  </a:lnTo>
                  <a:lnTo>
                    <a:pt x="778" y="175"/>
                  </a:lnTo>
                  <a:lnTo>
                    <a:pt x="778" y="172"/>
                  </a:lnTo>
                  <a:lnTo>
                    <a:pt x="776" y="165"/>
                  </a:lnTo>
                  <a:lnTo>
                    <a:pt x="774" y="163"/>
                  </a:lnTo>
                  <a:lnTo>
                    <a:pt x="771" y="161"/>
                  </a:lnTo>
                  <a:lnTo>
                    <a:pt x="771" y="161"/>
                  </a:lnTo>
                  <a:lnTo>
                    <a:pt x="767" y="163"/>
                  </a:lnTo>
                  <a:lnTo>
                    <a:pt x="767" y="165"/>
                  </a:lnTo>
                  <a:lnTo>
                    <a:pt x="765" y="168"/>
                  </a:lnTo>
                  <a:lnTo>
                    <a:pt x="765" y="174"/>
                  </a:lnTo>
                  <a:lnTo>
                    <a:pt x="763" y="175"/>
                  </a:lnTo>
                  <a:lnTo>
                    <a:pt x="762" y="177"/>
                  </a:lnTo>
                  <a:lnTo>
                    <a:pt x="762" y="177"/>
                  </a:lnTo>
                  <a:lnTo>
                    <a:pt x="758" y="177"/>
                  </a:lnTo>
                  <a:lnTo>
                    <a:pt x="756" y="177"/>
                  </a:lnTo>
                  <a:lnTo>
                    <a:pt x="754" y="172"/>
                  </a:lnTo>
                  <a:lnTo>
                    <a:pt x="753" y="170"/>
                  </a:lnTo>
                  <a:lnTo>
                    <a:pt x="751" y="170"/>
                  </a:lnTo>
                  <a:lnTo>
                    <a:pt x="749" y="170"/>
                  </a:lnTo>
                  <a:lnTo>
                    <a:pt x="747" y="174"/>
                  </a:lnTo>
                  <a:lnTo>
                    <a:pt x="747" y="174"/>
                  </a:lnTo>
                  <a:lnTo>
                    <a:pt x="745" y="177"/>
                  </a:lnTo>
                  <a:lnTo>
                    <a:pt x="745" y="181"/>
                  </a:lnTo>
                  <a:lnTo>
                    <a:pt x="745" y="184"/>
                  </a:lnTo>
                  <a:lnTo>
                    <a:pt x="745" y="188"/>
                  </a:lnTo>
                  <a:lnTo>
                    <a:pt x="745" y="188"/>
                  </a:lnTo>
                  <a:lnTo>
                    <a:pt x="742" y="190"/>
                  </a:lnTo>
                  <a:lnTo>
                    <a:pt x="738" y="192"/>
                  </a:lnTo>
                  <a:lnTo>
                    <a:pt x="734" y="192"/>
                  </a:lnTo>
                  <a:lnTo>
                    <a:pt x="731" y="190"/>
                  </a:lnTo>
                  <a:lnTo>
                    <a:pt x="731" y="190"/>
                  </a:lnTo>
                  <a:lnTo>
                    <a:pt x="731" y="186"/>
                  </a:lnTo>
                  <a:lnTo>
                    <a:pt x="731" y="183"/>
                  </a:lnTo>
                  <a:lnTo>
                    <a:pt x="733" y="172"/>
                  </a:lnTo>
                  <a:lnTo>
                    <a:pt x="733" y="168"/>
                  </a:lnTo>
                  <a:lnTo>
                    <a:pt x="731" y="165"/>
                  </a:lnTo>
                  <a:lnTo>
                    <a:pt x="727" y="163"/>
                  </a:lnTo>
                  <a:lnTo>
                    <a:pt x="722" y="165"/>
                  </a:lnTo>
                  <a:lnTo>
                    <a:pt x="722" y="165"/>
                  </a:lnTo>
                  <a:lnTo>
                    <a:pt x="718" y="166"/>
                  </a:lnTo>
                  <a:lnTo>
                    <a:pt x="716" y="172"/>
                  </a:lnTo>
                  <a:lnTo>
                    <a:pt x="715" y="175"/>
                  </a:lnTo>
                  <a:lnTo>
                    <a:pt x="711" y="179"/>
                  </a:lnTo>
                  <a:lnTo>
                    <a:pt x="711" y="179"/>
                  </a:lnTo>
                  <a:lnTo>
                    <a:pt x="707" y="181"/>
                  </a:lnTo>
                  <a:lnTo>
                    <a:pt x="702" y="179"/>
                  </a:lnTo>
                  <a:lnTo>
                    <a:pt x="695" y="177"/>
                  </a:lnTo>
                  <a:lnTo>
                    <a:pt x="695" y="177"/>
                  </a:lnTo>
                  <a:lnTo>
                    <a:pt x="689" y="177"/>
                  </a:lnTo>
                  <a:lnTo>
                    <a:pt x="684" y="179"/>
                  </a:lnTo>
                  <a:lnTo>
                    <a:pt x="682" y="183"/>
                  </a:lnTo>
                  <a:lnTo>
                    <a:pt x="680" y="188"/>
                  </a:lnTo>
                  <a:lnTo>
                    <a:pt x="675" y="197"/>
                  </a:lnTo>
                  <a:lnTo>
                    <a:pt x="671" y="201"/>
                  </a:lnTo>
                  <a:lnTo>
                    <a:pt x="666" y="204"/>
                  </a:lnTo>
                  <a:lnTo>
                    <a:pt x="666" y="204"/>
                  </a:lnTo>
                  <a:lnTo>
                    <a:pt x="655" y="206"/>
                  </a:lnTo>
                  <a:lnTo>
                    <a:pt x="640" y="208"/>
                  </a:lnTo>
                  <a:lnTo>
                    <a:pt x="635" y="210"/>
                  </a:lnTo>
                  <a:lnTo>
                    <a:pt x="629" y="212"/>
                  </a:lnTo>
                  <a:lnTo>
                    <a:pt x="626" y="217"/>
                  </a:lnTo>
                  <a:lnTo>
                    <a:pt x="622" y="222"/>
                  </a:lnTo>
                  <a:lnTo>
                    <a:pt x="622" y="222"/>
                  </a:lnTo>
                  <a:lnTo>
                    <a:pt x="622" y="231"/>
                  </a:lnTo>
                  <a:lnTo>
                    <a:pt x="620" y="237"/>
                  </a:lnTo>
                  <a:lnTo>
                    <a:pt x="619" y="241"/>
                  </a:lnTo>
                  <a:lnTo>
                    <a:pt x="619" y="241"/>
                  </a:lnTo>
                  <a:lnTo>
                    <a:pt x="615" y="242"/>
                  </a:lnTo>
                  <a:lnTo>
                    <a:pt x="610" y="242"/>
                  </a:lnTo>
                  <a:lnTo>
                    <a:pt x="601" y="244"/>
                  </a:lnTo>
                  <a:lnTo>
                    <a:pt x="601" y="244"/>
                  </a:lnTo>
                  <a:lnTo>
                    <a:pt x="601" y="248"/>
                  </a:lnTo>
                  <a:lnTo>
                    <a:pt x="601" y="250"/>
                  </a:lnTo>
                  <a:lnTo>
                    <a:pt x="604" y="253"/>
                  </a:lnTo>
                  <a:lnTo>
                    <a:pt x="606" y="255"/>
                  </a:lnTo>
                  <a:lnTo>
                    <a:pt x="606" y="255"/>
                  </a:lnTo>
                  <a:lnTo>
                    <a:pt x="608" y="259"/>
                  </a:lnTo>
                  <a:lnTo>
                    <a:pt x="606" y="262"/>
                  </a:lnTo>
                  <a:lnTo>
                    <a:pt x="606" y="262"/>
                  </a:lnTo>
                  <a:lnTo>
                    <a:pt x="604" y="264"/>
                  </a:lnTo>
                  <a:lnTo>
                    <a:pt x="599" y="264"/>
                  </a:lnTo>
                  <a:lnTo>
                    <a:pt x="591" y="264"/>
                  </a:lnTo>
                  <a:lnTo>
                    <a:pt x="591" y="264"/>
                  </a:lnTo>
                  <a:lnTo>
                    <a:pt x="590" y="268"/>
                  </a:lnTo>
                  <a:lnTo>
                    <a:pt x="590" y="271"/>
                  </a:lnTo>
                  <a:lnTo>
                    <a:pt x="591" y="275"/>
                  </a:lnTo>
                  <a:lnTo>
                    <a:pt x="591" y="278"/>
                  </a:lnTo>
                  <a:lnTo>
                    <a:pt x="591" y="278"/>
                  </a:lnTo>
                  <a:lnTo>
                    <a:pt x="591" y="282"/>
                  </a:lnTo>
                  <a:lnTo>
                    <a:pt x="590" y="284"/>
                  </a:lnTo>
                  <a:lnTo>
                    <a:pt x="586" y="286"/>
                  </a:lnTo>
                  <a:lnTo>
                    <a:pt x="584" y="286"/>
                  </a:lnTo>
                  <a:lnTo>
                    <a:pt x="575" y="282"/>
                  </a:lnTo>
                  <a:lnTo>
                    <a:pt x="568" y="280"/>
                  </a:lnTo>
                  <a:lnTo>
                    <a:pt x="568" y="280"/>
                  </a:lnTo>
                  <a:lnTo>
                    <a:pt x="563" y="282"/>
                  </a:lnTo>
                  <a:lnTo>
                    <a:pt x="561" y="286"/>
                  </a:lnTo>
                  <a:lnTo>
                    <a:pt x="563" y="289"/>
                  </a:lnTo>
                  <a:lnTo>
                    <a:pt x="564" y="295"/>
                  </a:lnTo>
                  <a:lnTo>
                    <a:pt x="572" y="304"/>
                  </a:lnTo>
                  <a:lnTo>
                    <a:pt x="573" y="309"/>
                  </a:lnTo>
                  <a:lnTo>
                    <a:pt x="573" y="311"/>
                  </a:lnTo>
                  <a:lnTo>
                    <a:pt x="573" y="311"/>
                  </a:lnTo>
                  <a:lnTo>
                    <a:pt x="568" y="313"/>
                  </a:lnTo>
                  <a:lnTo>
                    <a:pt x="564" y="313"/>
                  </a:lnTo>
                  <a:lnTo>
                    <a:pt x="557" y="311"/>
                  </a:lnTo>
                  <a:lnTo>
                    <a:pt x="553" y="309"/>
                  </a:lnTo>
                  <a:lnTo>
                    <a:pt x="548" y="309"/>
                  </a:lnTo>
                  <a:lnTo>
                    <a:pt x="544" y="311"/>
                  </a:lnTo>
                  <a:lnTo>
                    <a:pt x="541" y="315"/>
                  </a:lnTo>
                  <a:lnTo>
                    <a:pt x="541" y="315"/>
                  </a:lnTo>
                  <a:lnTo>
                    <a:pt x="537" y="322"/>
                  </a:lnTo>
                  <a:lnTo>
                    <a:pt x="534" y="329"/>
                  </a:lnTo>
                  <a:lnTo>
                    <a:pt x="530" y="336"/>
                  </a:lnTo>
                  <a:lnTo>
                    <a:pt x="525" y="342"/>
                  </a:lnTo>
                  <a:lnTo>
                    <a:pt x="525" y="342"/>
                  </a:lnTo>
                  <a:lnTo>
                    <a:pt x="519" y="345"/>
                  </a:lnTo>
                  <a:lnTo>
                    <a:pt x="514" y="349"/>
                  </a:lnTo>
                  <a:lnTo>
                    <a:pt x="512" y="351"/>
                  </a:lnTo>
                  <a:lnTo>
                    <a:pt x="512" y="353"/>
                  </a:lnTo>
                  <a:lnTo>
                    <a:pt x="515" y="354"/>
                  </a:lnTo>
                  <a:lnTo>
                    <a:pt x="519" y="356"/>
                  </a:lnTo>
                  <a:lnTo>
                    <a:pt x="519" y="356"/>
                  </a:lnTo>
                  <a:lnTo>
                    <a:pt x="526" y="362"/>
                  </a:lnTo>
                  <a:lnTo>
                    <a:pt x="526" y="364"/>
                  </a:lnTo>
                  <a:lnTo>
                    <a:pt x="523" y="367"/>
                  </a:lnTo>
                  <a:lnTo>
                    <a:pt x="523" y="367"/>
                  </a:lnTo>
                  <a:lnTo>
                    <a:pt x="517" y="367"/>
                  </a:lnTo>
                  <a:lnTo>
                    <a:pt x="510" y="365"/>
                  </a:lnTo>
                  <a:lnTo>
                    <a:pt x="499" y="362"/>
                  </a:lnTo>
                  <a:lnTo>
                    <a:pt x="499" y="362"/>
                  </a:lnTo>
                  <a:lnTo>
                    <a:pt x="488" y="360"/>
                  </a:lnTo>
                  <a:lnTo>
                    <a:pt x="485" y="362"/>
                  </a:lnTo>
                  <a:lnTo>
                    <a:pt x="481" y="365"/>
                  </a:lnTo>
                  <a:lnTo>
                    <a:pt x="481" y="365"/>
                  </a:lnTo>
                  <a:lnTo>
                    <a:pt x="479" y="369"/>
                  </a:lnTo>
                  <a:lnTo>
                    <a:pt x="481" y="373"/>
                  </a:lnTo>
                  <a:lnTo>
                    <a:pt x="483" y="376"/>
                  </a:lnTo>
                  <a:lnTo>
                    <a:pt x="483" y="380"/>
                  </a:lnTo>
                  <a:lnTo>
                    <a:pt x="483" y="380"/>
                  </a:lnTo>
                  <a:lnTo>
                    <a:pt x="481" y="383"/>
                  </a:lnTo>
                  <a:lnTo>
                    <a:pt x="477" y="385"/>
                  </a:lnTo>
                  <a:lnTo>
                    <a:pt x="468" y="387"/>
                  </a:lnTo>
                  <a:lnTo>
                    <a:pt x="458" y="387"/>
                  </a:lnTo>
                  <a:lnTo>
                    <a:pt x="454" y="391"/>
                  </a:lnTo>
                  <a:lnTo>
                    <a:pt x="452" y="394"/>
                  </a:lnTo>
                  <a:lnTo>
                    <a:pt x="452" y="394"/>
                  </a:lnTo>
                  <a:lnTo>
                    <a:pt x="450" y="398"/>
                  </a:lnTo>
                  <a:lnTo>
                    <a:pt x="452" y="403"/>
                  </a:lnTo>
                  <a:lnTo>
                    <a:pt x="452" y="407"/>
                  </a:lnTo>
                  <a:lnTo>
                    <a:pt x="452" y="411"/>
                  </a:lnTo>
                  <a:lnTo>
                    <a:pt x="452" y="411"/>
                  </a:lnTo>
                  <a:lnTo>
                    <a:pt x="448" y="412"/>
                  </a:lnTo>
                  <a:lnTo>
                    <a:pt x="447" y="414"/>
                  </a:lnTo>
                  <a:lnTo>
                    <a:pt x="441" y="416"/>
                  </a:lnTo>
                  <a:lnTo>
                    <a:pt x="429" y="416"/>
                  </a:lnTo>
                  <a:lnTo>
                    <a:pt x="429" y="416"/>
                  </a:lnTo>
                  <a:lnTo>
                    <a:pt x="423" y="416"/>
                  </a:lnTo>
                  <a:lnTo>
                    <a:pt x="421" y="418"/>
                  </a:lnTo>
                  <a:lnTo>
                    <a:pt x="425" y="423"/>
                  </a:lnTo>
                  <a:lnTo>
                    <a:pt x="425" y="423"/>
                  </a:lnTo>
                  <a:lnTo>
                    <a:pt x="425" y="425"/>
                  </a:lnTo>
                  <a:lnTo>
                    <a:pt x="427" y="427"/>
                  </a:lnTo>
                  <a:lnTo>
                    <a:pt x="427" y="429"/>
                  </a:lnTo>
                  <a:lnTo>
                    <a:pt x="427" y="429"/>
                  </a:lnTo>
                  <a:lnTo>
                    <a:pt x="427" y="430"/>
                  </a:lnTo>
                  <a:lnTo>
                    <a:pt x="425" y="430"/>
                  </a:lnTo>
                  <a:lnTo>
                    <a:pt x="423" y="432"/>
                  </a:lnTo>
                  <a:lnTo>
                    <a:pt x="423" y="432"/>
                  </a:lnTo>
                  <a:lnTo>
                    <a:pt x="421" y="434"/>
                  </a:lnTo>
                  <a:lnTo>
                    <a:pt x="420" y="436"/>
                  </a:lnTo>
                  <a:lnTo>
                    <a:pt x="421" y="438"/>
                  </a:lnTo>
                  <a:lnTo>
                    <a:pt x="421" y="438"/>
                  </a:lnTo>
                  <a:lnTo>
                    <a:pt x="421" y="440"/>
                  </a:lnTo>
                  <a:lnTo>
                    <a:pt x="425" y="441"/>
                  </a:lnTo>
                  <a:lnTo>
                    <a:pt x="429" y="443"/>
                  </a:lnTo>
                  <a:lnTo>
                    <a:pt x="429" y="443"/>
                  </a:lnTo>
                  <a:lnTo>
                    <a:pt x="430" y="447"/>
                  </a:lnTo>
                  <a:lnTo>
                    <a:pt x="429" y="449"/>
                  </a:lnTo>
                  <a:lnTo>
                    <a:pt x="425" y="454"/>
                  </a:lnTo>
                  <a:lnTo>
                    <a:pt x="425" y="454"/>
                  </a:lnTo>
                  <a:lnTo>
                    <a:pt x="423" y="458"/>
                  </a:lnTo>
                  <a:lnTo>
                    <a:pt x="423" y="459"/>
                  </a:lnTo>
                  <a:lnTo>
                    <a:pt x="427" y="461"/>
                  </a:lnTo>
                  <a:lnTo>
                    <a:pt x="434" y="461"/>
                  </a:lnTo>
                  <a:lnTo>
                    <a:pt x="439" y="463"/>
                  </a:lnTo>
                  <a:lnTo>
                    <a:pt x="439" y="463"/>
                  </a:lnTo>
                  <a:lnTo>
                    <a:pt x="441" y="467"/>
                  </a:lnTo>
                  <a:lnTo>
                    <a:pt x="441" y="470"/>
                  </a:lnTo>
                  <a:lnTo>
                    <a:pt x="438" y="474"/>
                  </a:lnTo>
                  <a:lnTo>
                    <a:pt x="434" y="476"/>
                  </a:lnTo>
                  <a:lnTo>
                    <a:pt x="427" y="479"/>
                  </a:lnTo>
                  <a:lnTo>
                    <a:pt x="425" y="483"/>
                  </a:lnTo>
                  <a:lnTo>
                    <a:pt x="427" y="485"/>
                  </a:lnTo>
                  <a:lnTo>
                    <a:pt x="427" y="485"/>
                  </a:lnTo>
                  <a:lnTo>
                    <a:pt x="429" y="487"/>
                  </a:lnTo>
                  <a:lnTo>
                    <a:pt x="430" y="488"/>
                  </a:lnTo>
                  <a:lnTo>
                    <a:pt x="438" y="487"/>
                  </a:lnTo>
                  <a:lnTo>
                    <a:pt x="439" y="487"/>
                  </a:lnTo>
                  <a:lnTo>
                    <a:pt x="441" y="488"/>
                  </a:lnTo>
                  <a:lnTo>
                    <a:pt x="441" y="492"/>
                  </a:lnTo>
                  <a:lnTo>
                    <a:pt x="438" y="496"/>
                  </a:lnTo>
                  <a:lnTo>
                    <a:pt x="438" y="496"/>
                  </a:lnTo>
                  <a:lnTo>
                    <a:pt x="434" y="501"/>
                  </a:lnTo>
                  <a:lnTo>
                    <a:pt x="432" y="503"/>
                  </a:lnTo>
                  <a:lnTo>
                    <a:pt x="432" y="506"/>
                  </a:lnTo>
                  <a:lnTo>
                    <a:pt x="432" y="506"/>
                  </a:lnTo>
                  <a:lnTo>
                    <a:pt x="434" y="510"/>
                  </a:lnTo>
                  <a:lnTo>
                    <a:pt x="436" y="510"/>
                  </a:lnTo>
                  <a:lnTo>
                    <a:pt x="439" y="510"/>
                  </a:lnTo>
                  <a:lnTo>
                    <a:pt x="443" y="510"/>
                  </a:lnTo>
                  <a:lnTo>
                    <a:pt x="443" y="510"/>
                  </a:lnTo>
                  <a:lnTo>
                    <a:pt x="445" y="510"/>
                  </a:lnTo>
                  <a:lnTo>
                    <a:pt x="447" y="514"/>
                  </a:lnTo>
                  <a:lnTo>
                    <a:pt x="448" y="519"/>
                  </a:lnTo>
                  <a:lnTo>
                    <a:pt x="450" y="523"/>
                  </a:lnTo>
                  <a:lnTo>
                    <a:pt x="452" y="525"/>
                  </a:lnTo>
                  <a:lnTo>
                    <a:pt x="456" y="525"/>
                  </a:lnTo>
                  <a:lnTo>
                    <a:pt x="456" y="525"/>
                  </a:lnTo>
                  <a:lnTo>
                    <a:pt x="459" y="523"/>
                  </a:lnTo>
                  <a:lnTo>
                    <a:pt x="463" y="521"/>
                  </a:lnTo>
                  <a:lnTo>
                    <a:pt x="465" y="516"/>
                  </a:lnTo>
                  <a:lnTo>
                    <a:pt x="468" y="512"/>
                  </a:lnTo>
                  <a:lnTo>
                    <a:pt x="472" y="510"/>
                  </a:lnTo>
                  <a:lnTo>
                    <a:pt x="476" y="510"/>
                  </a:lnTo>
                  <a:lnTo>
                    <a:pt x="476" y="510"/>
                  </a:lnTo>
                  <a:lnTo>
                    <a:pt x="479" y="510"/>
                  </a:lnTo>
                  <a:lnTo>
                    <a:pt x="483" y="510"/>
                  </a:lnTo>
                  <a:lnTo>
                    <a:pt x="485" y="510"/>
                  </a:lnTo>
                  <a:lnTo>
                    <a:pt x="485" y="510"/>
                  </a:lnTo>
                  <a:lnTo>
                    <a:pt x="486" y="506"/>
                  </a:lnTo>
                  <a:lnTo>
                    <a:pt x="488" y="503"/>
                  </a:lnTo>
                  <a:lnTo>
                    <a:pt x="490" y="499"/>
                  </a:lnTo>
                  <a:lnTo>
                    <a:pt x="494" y="497"/>
                  </a:lnTo>
                  <a:lnTo>
                    <a:pt x="494" y="497"/>
                  </a:lnTo>
                  <a:lnTo>
                    <a:pt x="497" y="496"/>
                  </a:lnTo>
                  <a:lnTo>
                    <a:pt x="501" y="497"/>
                  </a:lnTo>
                  <a:lnTo>
                    <a:pt x="505" y="499"/>
                  </a:lnTo>
                  <a:lnTo>
                    <a:pt x="510" y="499"/>
                  </a:lnTo>
                  <a:lnTo>
                    <a:pt x="510" y="499"/>
                  </a:lnTo>
                  <a:lnTo>
                    <a:pt x="517" y="497"/>
                  </a:lnTo>
                  <a:lnTo>
                    <a:pt x="521" y="497"/>
                  </a:lnTo>
                  <a:lnTo>
                    <a:pt x="523" y="503"/>
                  </a:lnTo>
                  <a:lnTo>
                    <a:pt x="523" y="503"/>
                  </a:lnTo>
                  <a:lnTo>
                    <a:pt x="523" y="508"/>
                  </a:lnTo>
                  <a:lnTo>
                    <a:pt x="519" y="516"/>
                  </a:lnTo>
                  <a:lnTo>
                    <a:pt x="517" y="521"/>
                  </a:lnTo>
                  <a:lnTo>
                    <a:pt x="519" y="525"/>
                  </a:lnTo>
                  <a:lnTo>
                    <a:pt x="521" y="528"/>
                  </a:lnTo>
                  <a:lnTo>
                    <a:pt x="521" y="528"/>
                  </a:lnTo>
                  <a:lnTo>
                    <a:pt x="526" y="534"/>
                  </a:lnTo>
                  <a:lnTo>
                    <a:pt x="534" y="537"/>
                  </a:lnTo>
                  <a:lnTo>
                    <a:pt x="543" y="539"/>
                  </a:lnTo>
                  <a:lnTo>
                    <a:pt x="550" y="544"/>
                  </a:lnTo>
                  <a:lnTo>
                    <a:pt x="550" y="544"/>
                  </a:lnTo>
                  <a:lnTo>
                    <a:pt x="553" y="550"/>
                  </a:lnTo>
                  <a:lnTo>
                    <a:pt x="553" y="552"/>
                  </a:lnTo>
                  <a:lnTo>
                    <a:pt x="552" y="552"/>
                  </a:lnTo>
                  <a:lnTo>
                    <a:pt x="548" y="555"/>
                  </a:lnTo>
                  <a:lnTo>
                    <a:pt x="546" y="559"/>
                  </a:lnTo>
                  <a:lnTo>
                    <a:pt x="546" y="561"/>
                  </a:lnTo>
                  <a:lnTo>
                    <a:pt x="546" y="561"/>
                  </a:lnTo>
                  <a:lnTo>
                    <a:pt x="546" y="566"/>
                  </a:lnTo>
                  <a:lnTo>
                    <a:pt x="548" y="572"/>
                  </a:lnTo>
                  <a:lnTo>
                    <a:pt x="550" y="573"/>
                  </a:lnTo>
                  <a:lnTo>
                    <a:pt x="553" y="577"/>
                  </a:lnTo>
                  <a:lnTo>
                    <a:pt x="557" y="577"/>
                  </a:lnTo>
                  <a:lnTo>
                    <a:pt x="561" y="577"/>
                  </a:lnTo>
                  <a:lnTo>
                    <a:pt x="564" y="573"/>
                  </a:lnTo>
                  <a:lnTo>
                    <a:pt x="568" y="570"/>
                  </a:lnTo>
                  <a:lnTo>
                    <a:pt x="568" y="570"/>
                  </a:lnTo>
                  <a:lnTo>
                    <a:pt x="573" y="555"/>
                  </a:lnTo>
                  <a:lnTo>
                    <a:pt x="575" y="554"/>
                  </a:lnTo>
                  <a:lnTo>
                    <a:pt x="577" y="554"/>
                  </a:lnTo>
                  <a:lnTo>
                    <a:pt x="586" y="554"/>
                  </a:lnTo>
                  <a:lnTo>
                    <a:pt x="586" y="554"/>
                  </a:lnTo>
                  <a:lnTo>
                    <a:pt x="595" y="554"/>
                  </a:lnTo>
                  <a:lnTo>
                    <a:pt x="599" y="554"/>
                  </a:lnTo>
                  <a:lnTo>
                    <a:pt x="601" y="552"/>
                  </a:lnTo>
                  <a:lnTo>
                    <a:pt x="601" y="546"/>
                  </a:lnTo>
                  <a:lnTo>
                    <a:pt x="601" y="537"/>
                  </a:lnTo>
                  <a:lnTo>
                    <a:pt x="601" y="537"/>
                  </a:lnTo>
                  <a:lnTo>
                    <a:pt x="597" y="528"/>
                  </a:lnTo>
                  <a:lnTo>
                    <a:pt x="595" y="519"/>
                  </a:lnTo>
                  <a:lnTo>
                    <a:pt x="595" y="516"/>
                  </a:lnTo>
                  <a:lnTo>
                    <a:pt x="597" y="512"/>
                  </a:lnTo>
                  <a:lnTo>
                    <a:pt x="599" y="508"/>
                  </a:lnTo>
                  <a:lnTo>
                    <a:pt x="602" y="506"/>
                  </a:lnTo>
                  <a:lnTo>
                    <a:pt x="602" y="506"/>
                  </a:lnTo>
                  <a:lnTo>
                    <a:pt x="617" y="501"/>
                  </a:lnTo>
                  <a:lnTo>
                    <a:pt x="622" y="497"/>
                  </a:lnTo>
                  <a:lnTo>
                    <a:pt x="628" y="492"/>
                  </a:lnTo>
                  <a:lnTo>
                    <a:pt x="628" y="492"/>
                  </a:lnTo>
                  <a:lnTo>
                    <a:pt x="629" y="485"/>
                  </a:lnTo>
                  <a:lnTo>
                    <a:pt x="629" y="478"/>
                  </a:lnTo>
                  <a:lnTo>
                    <a:pt x="626" y="470"/>
                  </a:lnTo>
                  <a:lnTo>
                    <a:pt x="622" y="463"/>
                  </a:lnTo>
                  <a:lnTo>
                    <a:pt x="622" y="463"/>
                  </a:lnTo>
                  <a:lnTo>
                    <a:pt x="613" y="452"/>
                  </a:lnTo>
                  <a:lnTo>
                    <a:pt x="610" y="447"/>
                  </a:lnTo>
                  <a:lnTo>
                    <a:pt x="608" y="440"/>
                  </a:lnTo>
                  <a:lnTo>
                    <a:pt x="608" y="440"/>
                  </a:lnTo>
                  <a:lnTo>
                    <a:pt x="610" y="434"/>
                  </a:lnTo>
                  <a:lnTo>
                    <a:pt x="611" y="429"/>
                  </a:lnTo>
                  <a:lnTo>
                    <a:pt x="615" y="421"/>
                  </a:lnTo>
                  <a:lnTo>
                    <a:pt x="617" y="416"/>
                  </a:lnTo>
                  <a:lnTo>
                    <a:pt x="617" y="416"/>
                  </a:lnTo>
                  <a:lnTo>
                    <a:pt x="615" y="403"/>
                  </a:lnTo>
                  <a:lnTo>
                    <a:pt x="615" y="398"/>
                  </a:lnTo>
                  <a:lnTo>
                    <a:pt x="619" y="392"/>
                  </a:lnTo>
                  <a:lnTo>
                    <a:pt x="619" y="392"/>
                  </a:lnTo>
                  <a:lnTo>
                    <a:pt x="622" y="389"/>
                  </a:lnTo>
                  <a:lnTo>
                    <a:pt x="626" y="387"/>
                  </a:lnTo>
                  <a:lnTo>
                    <a:pt x="629" y="385"/>
                  </a:lnTo>
                  <a:lnTo>
                    <a:pt x="631" y="380"/>
                  </a:lnTo>
                  <a:lnTo>
                    <a:pt x="631" y="380"/>
                  </a:lnTo>
                  <a:lnTo>
                    <a:pt x="633" y="373"/>
                  </a:lnTo>
                  <a:lnTo>
                    <a:pt x="635" y="369"/>
                  </a:lnTo>
                  <a:lnTo>
                    <a:pt x="639" y="365"/>
                  </a:lnTo>
                  <a:lnTo>
                    <a:pt x="639" y="365"/>
                  </a:lnTo>
                  <a:lnTo>
                    <a:pt x="646" y="364"/>
                  </a:lnTo>
                  <a:lnTo>
                    <a:pt x="653" y="362"/>
                  </a:lnTo>
                  <a:lnTo>
                    <a:pt x="658" y="360"/>
                  </a:lnTo>
                  <a:lnTo>
                    <a:pt x="664" y="353"/>
                  </a:lnTo>
                  <a:lnTo>
                    <a:pt x="664" y="353"/>
                  </a:lnTo>
                  <a:lnTo>
                    <a:pt x="673" y="338"/>
                  </a:lnTo>
                  <a:lnTo>
                    <a:pt x="675" y="331"/>
                  </a:lnTo>
                  <a:lnTo>
                    <a:pt x="678" y="322"/>
                  </a:lnTo>
                  <a:lnTo>
                    <a:pt x="678" y="322"/>
                  </a:lnTo>
                  <a:lnTo>
                    <a:pt x="678" y="318"/>
                  </a:lnTo>
                  <a:lnTo>
                    <a:pt x="682" y="315"/>
                  </a:lnTo>
                  <a:lnTo>
                    <a:pt x="687" y="309"/>
                  </a:lnTo>
                  <a:lnTo>
                    <a:pt x="696" y="306"/>
                  </a:lnTo>
                  <a:lnTo>
                    <a:pt x="706" y="307"/>
                  </a:lnTo>
                  <a:lnTo>
                    <a:pt x="706" y="307"/>
                  </a:lnTo>
                  <a:lnTo>
                    <a:pt x="709" y="309"/>
                  </a:lnTo>
                  <a:lnTo>
                    <a:pt x="713" y="311"/>
                  </a:lnTo>
                  <a:lnTo>
                    <a:pt x="715" y="316"/>
                  </a:lnTo>
                  <a:lnTo>
                    <a:pt x="716" y="322"/>
                  </a:lnTo>
                  <a:lnTo>
                    <a:pt x="716" y="322"/>
                  </a:lnTo>
                  <a:lnTo>
                    <a:pt x="716" y="331"/>
                  </a:lnTo>
                  <a:lnTo>
                    <a:pt x="716" y="331"/>
                  </a:lnTo>
                  <a:lnTo>
                    <a:pt x="718" y="336"/>
                  </a:lnTo>
                  <a:lnTo>
                    <a:pt x="718" y="340"/>
                  </a:lnTo>
                  <a:lnTo>
                    <a:pt x="718" y="342"/>
                  </a:lnTo>
                  <a:lnTo>
                    <a:pt x="718" y="342"/>
                  </a:lnTo>
                  <a:lnTo>
                    <a:pt x="716" y="347"/>
                  </a:lnTo>
                  <a:lnTo>
                    <a:pt x="713" y="349"/>
                  </a:lnTo>
                  <a:lnTo>
                    <a:pt x="702" y="354"/>
                  </a:lnTo>
                  <a:lnTo>
                    <a:pt x="702" y="354"/>
                  </a:lnTo>
                  <a:lnTo>
                    <a:pt x="689" y="362"/>
                  </a:lnTo>
                  <a:lnTo>
                    <a:pt x="684" y="365"/>
                  </a:lnTo>
                  <a:lnTo>
                    <a:pt x="678" y="373"/>
                  </a:lnTo>
                  <a:lnTo>
                    <a:pt x="678" y="373"/>
                  </a:lnTo>
                  <a:lnTo>
                    <a:pt x="677" y="378"/>
                  </a:lnTo>
                  <a:lnTo>
                    <a:pt x="675" y="383"/>
                  </a:lnTo>
                  <a:lnTo>
                    <a:pt x="675" y="383"/>
                  </a:lnTo>
                  <a:lnTo>
                    <a:pt x="675" y="391"/>
                  </a:lnTo>
                  <a:lnTo>
                    <a:pt x="677" y="398"/>
                  </a:lnTo>
                  <a:lnTo>
                    <a:pt x="680" y="412"/>
                  </a:lnTo>
                  <a:lnTo>
                    <a:pt x="680" y="412"/>
                  </a:lnTo>
                  <a:lnTo>
                    <a:pt x="682" y="420"/>
                  </a:lnTo>
                  <a:lnTo>
                    <a:pt x="684" y="423"/>
                  </a:lnTo>
                  <a:lnTo>
                    <a:pt x="689" y="432"/>
                  </a:lnTo>
                  <a:lnTo>
                    <a:pt x="689" y="432"/>
                  </a:lnTo>
                  <a:lnTo>
                    <a:pt x="691" y="440"/>
                  </a:lnTo>
                  <a:lnTo>
                    <a:pt x="693" y="447"/>
                  </a:lnTo>
                  <a:lnTo>
                    <a:pt x="695" y="452"/>
                  </a:lnTo>
                  <a:lnTo>
                    <a:pt x="698" y="458"/>
                  </a:lnTo>
                  <a:lnTo>
                    <a:pt x="698" y="458"/>
                  </a:lnTo>
                  <a:lnTo>
                    <a:pt x="704" y="459"/>
                  </a:lnTo>
                  <a:lnTo>
                    <a:pt x="709" y="461"/>
                  </a:lnTo>
                  <a:lnTo>
                    <a:pt x="715" y="461"/>
                  </a:lnTo>
                  <a:lnTo>
                    <a:pt x="720" y="458"/>
                  </a:lnTo>
                  <a:lnTo>
                    <a:pt x="720" y="458"/>
                  </a:lnTo>
                  <a:lnTo>
                    <a:pt x="733" y="449"/>
                  </a:lnTo>
                  <a:lnTo>
                    <a:pt x="740" y="447"/>
                  </a:lnTo>
                  <a:lnTo>
                    <a:pt x="749" y="445"/>
                  </a:lnTo>
                  <a:lnTo>
                    <a:pt x="749" y="445"/>
                  </a:lnTo>
                  <a:lnTo>
                    <a:pt x="753" y="447"/>
                  </a:lnTo>
                  <a:lnTo>
                    <a:pt x="756" y="449"/>
                  </a:lnTo>
                  <a:lnTo>
                    <a:pt x="765" y="452"/>
                  </a:lnTo>
                  <a:lnTo>
                    <a:pt x="765" y="452"/>
                  </a:lnTo>
                  <a:lnTo>
                    <a:pt x="772" y="452"/>
                  </a:lnTo>
                  <a:lnTo>
                    <a:pt x="782" y="452"/>
                  </a:lnTo>
                  <a:lnTo>
                    <a:pt x="782" y="452"/>
                  </a:lnTo>
                  <a:lnTo>
                    <a:pt x="789" y="456"/>
                  </a:lnTo>
                  <a:lnTo>
                    <a:pt x="792" y="461"/>
                  </a:lnTo>
                  <a:lnTo>
                    <a:pt x="794" y="463"/>
                  </a:lnTo>
                  <a:lnTo>
                    <a:pt x="792" y="467"/>
                  </a:lnTo>
                  <a:lnTo>
                    <a:pt x="791" y="468"/>
                  </a:lnTo>
                  <a:lnTo>
                    <a:pt x="789" y="470"/>
                  </a:lnTo>
                  <a:lnTo>
                    <a:pt x="789" y="470"/>
                  </a:lnTo>
                  <a:lnTo>
                    <a:pt x="782" y="472"/>
                  </a:lnTo>
                  <a:lnTo>
                    <a:pt x="774" y="472"/>
                  </a:lnTo>
                  <a:lnTo>
                    <a:pt x="769" y="470"/>
                  </a:lnTo>
                  <a:lnTo>
                    <a:pt x="762" y="468"/>
                  </a:lnTo>
                  <a:lnTo>
                    <a:pt x="762" y="468"/>
                  </a:lnTo>
                  <a:lnTo>
                    <a:pt x="756" y="470"/>
                  </a:lnTo>
                  <a:lnTo>
                    <a:pt x="753" y="474"/>
                  </a:lnTo>
                  <a:lnTo>
                    <a:pt x="749" y="478"/>
                  </a:lnTo>
                  <a:lnTo>
                    <a:pt x="745" y="479"/>
                  </a:lnTo>
                  <a:lnTo>
                    <a:pt x="745" y="479"/>
                  </a:lnTo>
                  <a:lnTo>
                    <a:pt x="740" y="479"/>
                  </a:lnTo>
                  <a:lnTo>
                    <a:pt x="736" y="479"/>
                  </a:lnTo>
                  <a:lnTo>
                    <a:pt x="729" y="478"/>
                  </a:lnTo>
                  <a:lnTo>
                    <a:pt x="722" y="476"/>
                  </a:lnTo>
                  <a:lnTo>
                    <a:pt x="718" y="476"/>
                  </a:lnTo>
                  <a:lnTo>
                    <a:pt x="713" y="478"/>
                  </a:lnTo>
                  <a:lnTo>
                    <a:pt x="713" y="478"/>
                  </a:lnTo>
                  <a:lnTo>
                    <a:pt x="707" y="483"/>
                  </a:lnTo>
                  <a:lnTo>
                    <a:pt x="706" y="490"/>
                  </a:lnTo>
                  <a:lnTo>
                    <a:pt x="706" y="496"/>
                  </a:lnTo>
                  <a:lnTo>
                    <a:pt x="709" y="503"/>
                  </a:lnTo>
                  <a:lnTo>
                    <a:pt x="711" y="508"/>
                  </a:lnTo>
                  <a:lnTo>
                    <a:pt x="715" y="516"/>
                  </a:lnTo>
                  <a:lnTo>
                    <a:pt x="715" y="521"/>
                  </a:lnTo>
                  <a:lnTo>
                    <a:pt x="711" y="526"/>
                  </a:lnTo>
                  <a:lnTo>
                    <a:pt x="711" y="526"/>
                  </a:lnTo>
                  <a:lnTo>
                    <a:pt x="709" y="530"/>
                  </a:lnTo>
                  <a:lnTo>
                    <a:pt x="706" y="530"/>
                  </a:lnTo>
                  <a:lnTo>
                    <a:pt x="704" y="530"/>
                  </a:lnTo>
                  <a:lnTo>
                    <a:pt x="700" y="530"/>
                  </a:lnTo>
                  <a:lnTo>
                    <a:pt x="691" y="521"/>
                  </a:lnTo>
                  <a:lnTo>
                    <a:pt x="691" y="521"/>
                  </a:lnTo>
                  <a:lnTo>
                    <a:pt x="684" y="519"/>
                  </a:lnTo>
                  <a:lnTo>
                    <a:pt x="677" y="521"/>
                  </a:lnTo>
                  <a:lnTo>
                    <a:pt x="669" y="526"/>
                  </a:lnTo>
                  <a:lnTo>
                    <a:pt x="667" y="534"/>
                  </a:lnTo>
                  <a:lnTo>
                    <a:pt x="667" y="534"/>
                  </a:lnTo>
                  <a:lnTo>
                    <a:pt x="667" y="539"/>
                  </a:lnTo>
                  <a:lnTo>
                    <a:pt x="669" y="546"/>
                  </a:lnTo>
                  <a:lnTo>
                    <a:pt x="669" y="554"/>
                  </a:lnTo>
                  <a:lnTo>
                    <a:pt x="669" y="561"/>
                  </a:lnTo>
                  <a:lnTo>
                    <a:pt x="669" y="561"/>
                  </a:lnTo>
                  <a:lnTo>
                    <a:pt x="666" y="566"/>
                  </a:lnTo>
                  <a:lnTo>
                    <a:pt x="662" y="572"/>
                  </a:lnTo>
                  <a:lnTo>
                    <a:pt x="662" y="572"/>
                  </a:lnTo>
                  <a:lnTo>
                    <a:pt x="662" y="573"/>
                  </a:lnTo>
                  <a:lnTo>
                    <a:pt x="664" y="577"/>
                  </a:lnTo>
                  <a:lnTo>
                    <a:pt x="664" y="581"/>
                  </a:lnTo>
                  <a:lnTo>
                    <a:pt x="664" y="581"/>
                  </a:lnTo>
                  <a:lnTo>
                    <a:pt x="662" y="584"/>
                  </a:lnTo>
                  <a:lnTo>
                    <a:pt x="658" y="586"/>
                  </a:lnTo>
                  <a:lnTo>
                    <a:pt x="655" y="586"/>
                  </a:lnTo>
                  <a:lnTo>
                    <a:pt x="651" y="586"/>
                  </a:lnTo>
                  <a:lnTo>
                    <a:pt x="651" y="586"/>
                  </a:lnTo>
                  <a:lnTo>
                    <a:pt x="648" y="590"/>
                  </a:lnTo>
                  <a:lnTo>
                    <a:pt x="646" y="592"/>
                  </a:lnTo>
                  <a:lnTo>
                    <a:pt x="644" y="595"/>
                  </a:lnTo>
                  <a:lnTo>
                    <a:pt x="642" y="601"/>
                  </a:lnTo>
                  <a:lnTo>
                    <a:pt x="642" y="601"/>
                  </a:lnTo>
                  <a:lnTo>
                    <a:pt x="635" y="606"/>
                  </a:lnTo>
                  <a:lnTo>
                    <a:pt x="628" y="608"/>
                  </a:lnTo>
                  <a:lnTo>
                    <a:pt x="619" y="608"/>
                  </a:lnTo>
                  <a:lnTo>
                    <a:pt x="611" y="608"/>
                  </a:lnTo>
                  <a:lnTo>
                    <a:pt x="611" y="608"/>
                  </a:lnTo>
                  <a:lnTo>
                    <a:pt x="601" y="608"/>
                  </a:lnTo>
                  <a:lnTo>
                    <a:pt x="591" y="610"/>
                  </a:lnTo>
                  <a:lnTo>
                    <a:pt x="573" y="617"/>
                  </a:lnTo>
                  <a:lnTo>
                    <a:pt x="573" y="617"/>
                  </a:lnTo>
                  <a:lnTo>
                    <a:pt x="568" y="619"/>
                  </a:lnTo>
                  <a:lnTo>
                    <a:pt x="564" y="619"/>
                  </a:lnTo>
                  <a:lnTo>
                    <a:pt x="555" y="617"/>
                  </a:lnTo>
                  <a:lnTo>
                    <a:pt x="548" y="613"/>
                  </a:lnTo>
                  <a:lnTo>
                    <a:pt x="541" y="610"/>
                  </a:lnTo>
                  <a:lnTo>
                    <a:pt x="541" y="610"/>
                  </a:lnTo>
                  <a:lnTo>
                    <a:pt x="534" y="610"/>
                  </a:lnTo>
                  <a:lnTo>
                    <a:pt x="532" y="611"/>
                  </a:lnTo>
                  <a:lnTo>
                    <a:pt x="530" y="615"/>
                  </a:lnTo>
                  <a:lnTo>
                    <a:pt x="526" y="619"/>
                  </a:lnTo>
                  <a:lnTo>
                    <a:pt x="526" y="619"/>
                  </a:lnTo>
                  <a:lnTo>
                    <a:pt x="523" y="620"/>
                  </a:lnTo>
                  <a:lnTo>
                    <a:pt x="519" y="620"/>
                  </a:lnTo>
                  <a:lnTo>
                    <a:pt x="512" y="617"/>
                  </a:lnTo>
                  <a:lnTo>
                    <a:pt x="512" y="617"/>
                  </a:lnTo>
                  <a:lnTo>
                    <a:pt x="501" y="608"/>
                  </a:lnTo>
                  <a:lnTo>
                    <a:pt x="501" y="608"/>
                  </a:lnTo>
                  <a:lnTo>
                    <a:pt x="497" y="604"/>
                  </a:lnTo>
                  <a:lnTo>
                    <a:pt x="497" y="601"/>
                  </a:lnTo>
                  <a:lnTo>
                    <a:pt x="497" y="595"/>
                  </a:lnTo>
                  <a:lnTo>
                    <a:pt x="501" y="590"/>
                  </a:lnTo>
                  <a:lnTo>
                    <a:pt x="503" y="584"/>
                  </a:lnTo>
                  <a:lnTo>
                    <a:pt x="503" y="584"/>
                  </a:lnTo>
                  <a:lnTo>
                    <a:pt x="501" y="579"/>
                  </a:lnTo>
                  <a:lnTo>
                    <a:pt x="499" y="573"/>
                  </a:lnTo>
                  <a:lnTo>
                    <a:pt x="499" y="570"/>
                  </a:lnTo>
                  <a:lnTo>
                    <a:pt x="499" y="564"/>
                  </a:lnTo>
                  <a:lnTo>
                    <a:pt x="499" y="564"/>
                  </a:lnTo>
                  <a:lnTo>
                    <a:pt x="501" y="559"/>
                  </a:lnTo>
                  <a:lnTo>
                    <a:pt x="503" y="554"/>
                  </a:lnTo>
                  <a:lnTo>
                    <a:pt x="503" y="554"/>
                  </a:lnTo>
                  <a:lnTo>
                    <a:pt x="501" y="546"/>
                  </a:lnTo>
                  <a:lnTo>
                    <a:pt x="501" y="543"/>
                  </a:lnTo>
                  <a:lnTo>
                    <a:pt x="501" y="539"/>
                  </a:lnTo>
                  <a:lnTo>
                    <a:pt x="501" y="539"/>
                  </a:lnTo>
                  <a:lnTo>
                    <a:pt x="503" y="534"/>
                  </a:lnTo>
                  <a:lnTo>
                    <a:pt x="505" y="526"/>
                  </a:lnTo>
                  <a:lnTo>
                    <a:pt x="505" y="525"/>
                  </a:lnTo>
                  <a:lnTo>
                    <a:pt x="503" y="521"/>
                  </a:lnTo>
                  <a:lnTo>
                    <a:pt x="499" y="521"/>
                  </a:lnTo>
                  <a:lnTo>
                    <a:pt x="496" y="523"/>
                  </a:lnTo>
                  <a:lnTo>
                    <a:pt x="496" y="523"/>
                  </a:lnTo>
                  <a:lnTo>
                    <a:pt x="494" y="525"/>
                  </a:lnTo>
                  <a:lnTo>
                    <a:pt x="492" y="528"/>
                  </a:lnTo>
                  <a:lnTo>
                    <a:pt x="492" y="530"/>
                  </a:lnTo>
                  <a:lnTo>
                    <a:pt x="490" y="534"/>
                  </a:lnTo>
                  <a:lnTo>
                    <a:pt x="490" y="534"/>
                  </a:lnTo>
                  <a:lnTo>
                    <a:pt x="488" y="534"/>
                  </a:lnTo>
                  <a:lnTo>
                    <a:pt x="485" y="534"/>
                  </a:lnTo>
                  <a:lnTo>
                    <a:pt x="481" y="532"/>
                  </a:lnTo>
                  <a:lnTo>
                    <a:pt x="477" y="532"/>
                  </a:lnTo>
                  <a:lnTo>
                    <a:pt x="477" y="532"/>
                  </a:lnTo>
                  <a:lnTo>
                    <a:pt x="476" y="534"/>
                  </a:lnTo>
                  <a:lnTo>
                    <a:pt x="476" y="535"/>
                  </a:lnTo>
                  <a:lnTo>
                    <a:pt x="479" y="539"/>
                  </a:lnTo>
                  <a:lnTo>
                    <a:pt x="486" y="544"/>
                  </a:lnTo>
                  <a:lnTo>
                    <a:pt x="488" y="546"/>
                  </a:lnTo>
                  <a:lnTo>
                    <a:pt x="488" y="548"/>
                  </a:lnTo>
                  <a:lnTo>
                    <a:pt x="488" y="548"/>
                  </a:lnTo>
                  <a:lnTo>
                    <a:pt x="470" y="552"/>
                  </a:lnTo>
                  <a:lnTo>
                    <a:pt x="467" y="555"/>
                  </a:lnTo>
                  <a:lnTo>
                    <a:pt x="465" y="557"/>
                  </a:lnTo>
                  <a:lnTo>
                    <a:pt x="463" y="561"/>
                  </a:lnTo>
                  <a:lnTo>
                    <a:pt x="465" y="566"/>
                  </a:lnTo>
                  <a:lnTo>
                    <a:pt x="465" y="566"/>
                  </a:lnTo>
                  <a:lnTo>
                    <a:pt x="468" y="570"/>
                  </a:lnTo>
                  <a:lnTo>
                    <a:pt x="470" y="570"/>
                  </a:lnTo>
                  <a:lnTo>
                    <a:pt x="472" y="573"/>
                  </a:lnTo>
                  <a:lnTo>
                    <a:pt x="472" y="573"/>
                  </a:lnTo>
                  <a:lnTo>
                    <a:pt x="474" y="577"/>
                  </a:lnTo>
                  <a:lnTo>
                    <a:pt x="472" y="579"/>
                  </a:lnTo>
                  <a:lnTo>
                    <a:pt x="470" y="582"/>
                  </a:lnTo>
                  <a:lnTo>
                    <a:pt x="468" y="586"/>
                  </a:lnTo>
                  <a:lnTo>
                    <a:pt x="468" y="586"/>
                  </a:lnTo>
                  <a:lnTo>
                    <a:pt x="468" y="590"/>
                  </a:lnTo>
                  <a:lnTo>
                    <a:pt x="470" y="593"/>
                  </a:lnTo>
                  <a:lnTo>
                    <a:pt x="476" y="601"/>
                  </a:lnTo>
                  <a:lnTo>
                    <a:pt x="481" y="606"/>
                  </a:lnTo>
                  <a:lnTo>
                    <a:pt x="483" y="610"/>
                  </a:lnTo>
                  <a:lnTo>
                    <a:pt x="485" y="613"/>
                  </a:lnTo>
                  <a:lnTo>
                    <a:pt x="485" y="613"/>
                  </a:lnTo>
                  <a:lnTo>
                    <a:pt x="485" y="619"/>
                  </a:lnTo>
                  <a:lnTo>
                    <a:pt x="485" y="622"/>
                  </a:lnTo>
                  <a:lnTo>
                    <a:pt x="483" y="626"/>
                  </a:lnTo>
                  <a:lnTo>
                    <a:pt x="479" y="628"/>
                  </a:lnTo>
                  <a:lnTo>
                    <a:pt x="472" y="628"/>
                  </a:lnTo>
                  <a:lnTo>
                    <a:pt x="463" y="628"/>
                  </a:lnTo>
                  <a:lnTo>
                    <a:pt x="463" y="628"/>
                  </a:lnTo>
                  <a:lnTo>
                    <a:pt x="456" y="635"/>
                  </a:lnTo>
                  <a:lnTo>
                    <a:pt x="456" y="635"/>
                  </a:lnTo>
                  <a:lnTo>
                    <a:pt x="450" y="637"/>
                  </a:lnTo>
                  <a:lnTo>
                    <a:pt x="443" y="635"/>
                  </a:lnTo>
                  <a:lnTo>
                    <a:pt x="443" y="635"/>
                  </a:lnTo>
                  <a:lnTo>
                    <a:pt x="436" y="635"/>
                  </a:lnTo>
                  <a:lnTo>
                    <a:pt x="429" y="637"/>
                  </a:lnTo>
                  <a:lnTo>
                    <a:pt x="423" y="640"/>
                  </a:lnTo>
                  <a:lnTo>
                    <a:pt x="420" y="646"/>
                  </a:lnTo>
                  <a:lnTo>
                    <a:pt x="420" y="646"/>
                  </a:lnTo>
                  <a:lnTo>
                    <a:pt x="416" y="653"/>
                  </a:lnTo>
                  <a:lnTo>
                    <a:pt x="416" y="660"/>
                  </a:lnTo>
                  <a:lnTo>
                    <a:pt x="416" y="666"/>
                  </a:lnTo>
                  <a:lnTo>
                    <a:pt x="414" y="673"/>
                  </a:lnTo>
                  <a:lnTo>
                    <a:pt x="414" y="673"/>
                  </a:lnTo>
                  <a:lnTo>
                    <a:pt x="410" y="677"/>
                  </a:lnTo>
                  <a:lnTo>
                    <a:pt x="407" y="678"/>
                  </a:lnTo>
                  <a:lnTo>
                    <a:pt x="398" y="680"/>
                  </a:lnTo>
                  <a:lnTo>
                    <a:pt x="389" y="682"/>
                  </a:lnTo>
                  <a:lnTo>
                    <a:pt x="380" y="680"/>
                  </a:lnTo>
                  <a:lnTo>
                    <a:pt x="380" y="680"/>
                  </a:lnTo>
                  <a:lnTo>
                    <a:pt x="374" y="680"/>
                  </a:lnTo>
                  <a:lnTo>
                    <a:pt x="369" y="682"/>
                  </a:lnTo>
                  <a:lnTo>
                    <a:pt x="365" y="686"/>
                  </a:lnTo>
                  <a:lnTo>
                    <a:pt x="365" y="693"/>
                  </a:lnTo>
                  <a:lnTo>
                    <a:pt x="365" y="693"/>
                  </a:lnTo>
                  <a:lnTo>
                    <a:pt x="367" y="700"/>
                  </a:lnTo>
                  <a:lnTo>
                    <a:pt x="369" y="704"/>
                  </a:lnTo>
                  <a:lnTo>
                    <a:pt x="369" y="709"/>
                  </a:lnTo>
                  <a:lnTo>
                    <a:pt x="369" y="709"/>
                  </a:lnTo>
                  <a:lnTo>
                    <a:pt x="365" y="715"/>
                  </a:lnTo>
                  <a:lnTo>
                    <a:pt x="360" y="716"/>
                  </a:lnTo>
                  <a:lnTo>
                    <a:pt x="354" y="718"/>
                  </a:lnTo>
                  <a:lnTo>
                    <a:pt x="349" y="718"/>
                  </a:lnTo>
                  <a:lnTo>
                    <a:pt x="349" y="718"/>
                  </a:lnTo>
                  <a:lnTo>
                    <a:pt x="344" y="716"/>
                  </a:lnTo>
                  <a:lnTo>
                    <a:pt x="340" y="715"/>
                  </a:lnTo>
                  <a:lnTo>
                    <a:pt x="334" y="711"/>
                  </a:lnTo>
                  <a:lnTo>
                    <a:pt x="331" y="709"/>
                  </a:lnTo>
                  <a:lnTo>
                    <a:pt x="331" y="709"/>
                  </a:lnTo>
                  <a:lnTo>
                    <a:pt x="325" y="707"/>
                  </a:lnTo>
                  <a:lnTo>
                    <a:pt x="324" y="709"/>
                  </a:lnTo>
                  <a:lnTo>
                    <a:pt x="322" y="709"/>
                  </a:lnTo>
                  <a:lnTo>
                    <a:pt x="320" y="713"/>
                  </a:lnTo>
                  <a:lnTo>
                    <a:pt x="322" y="718"/>
                  </a:lnTo>
                  <a:lnTo>
                    <a:pt x="325" y="724"/>
                  </a:lnTo>
                  <a:lnTo>
                    <a:pt x="325" y="724"/>
                  </a:lnTo>
                  <a:lnTo>
                    <a:pt x="325" y="729"/>
                  </a:lnTo>
                  <a:lnTo>
                    <a:pt x="325" y="731"/>
                  </a:lnTo>
                  <a:lnTo>
                    <a:pt x="324" y="733"/>
                  </a:lnTo>
                  <a:lnTo>
                    <a:pt x="320" y="734"/>
                  </a:lnTo>
                  <a:lnTo>
                    <a:pt x="313" y="734"/>
                  </a:lnTo>
                  <a:lnTo>
                    <a:pt x="305" y="734"/>
                  </a:lnTo>
                  <a:lnTo>
                    <a:pt x="305" y="734"/>
                  </a:lnTo>
                  <a:lnTo>
                    <a:pt x="286" y="734"/>
                  </a:lnTo>
                  <a:lnTo>
                    <a:pt x="282" y="734"/>
                  </a:lnTo>
                  <a:lnTo>
                    <a:pt x="277" y="736"/>
                  </a:lnTo>
                  <a:lnTo>
                    <a:pt x="275" y="738"/>
                  </a:lnTo>
                  <a:lnTo>
                    <a:pt x="273" y="744"/>
                  </a:lnTo>
                  <a:lnTo>
                    <a:pt x="273" y="744"/>
                  </a:lnTo>
                  <a:lnTo>
                    <a:pt x="275" y="747"/>
                  </a:lnTo>
                  <a:lnTo>
                    <a:pt x="277" y="751"/>
                  </a:lnTo>
                  <a:lnTo>
                    <a:pt x="282" y="754"/>
                  </a:lnTo>
                  <a:lnTo>
                    <a:pt x="298" y="758"/>
                  </a:lnTo>
                  <a:lnTo>
                    <a:pt x="298" y="758"/>
                  </a:lnTo>
                  <a:lnTo>
                    <a:pt x="302" y="762"/>
                  </a:lnTo>
                  <a:lnTo>
                    <a:pt x="305" y="765"/>
                  </a:lnTo>
                  <a:lnTo>
                    <a:pt x="307" y="772"/>
                  </a:lnTo>
                  <a:lnTo>
                    <a:pt x="309" y="780"/>
                  </a:lnTo>
                  <a:lnTo>
                    <a:pt x="311" y="783"/>
                  </a:lnTo>
                  <a:lnTo>
                    <a:pt x="315" y="787"/>
                  </a:lnTo>
                  <a:lnTo>
                    <a:pt x="315" y="787"/>
                  </a:lnTo>
                  <a:lnTo>
                    <a:pt x="325" y="791"/>
                  </a:lnTo>
                  <a:lnTo>
                    <a:pt x="334" y="796"/>
                  </a:lnTo>
                  <a:lnTo>
                    <a:pt x="338" y="798"/>
                  </a:lnTo>
                  <a:lnTo>
                    <a:pt x="340" y="803"/>
                  </a:lnTo>
                  <a:lnTo>
                    <a:pt x="340" y="807"/>
                  </a:lnTo>
                  <a:lnTo>
                    <a:pt x="338" y="814"/>
                  </a:lnTo>
                  <a:lnTo>
                    <a:pt x="338" y="814"/>
                  </a:lnTo>
                  <a:lnTo>
                    <a:pt x="333" y="821"/>
                  </a:lnTo>
                  <a:lnTo>
                    <a:pt x="327" y="829"/>
                  </a:lnTo>
                  <a:lnTo>
                    <a:pt x="327" y="829"/>
                  </a:lnTo>
                  <a:lnTo>
                    <a:pt x="325" y="834"/>
                  </a:lnTo>
                  <a:lnTo>
                    <a:pt x="325" y="839"/>
                  </a:lnTo>
                  <a:lnTo>
                    <a:pt x="325" y="845"/>
                  </a:lnTo>
                  <a:lnTo>
                    <a:pt x="322" y="850"/>
                  </a:lnTo>
                  <a:lnTo>
                    <a:pt x="322" y="850"/>
                  </a:lnTo>
                  <a:lnTo>
                    <a:pt x="318" y="854"/>
                  </a:lnTo>
                  <a:lnTo>
                    <a:pt x="315" y="858"/>
                  </a:lnTo>
                  <a:lnTo>
                    <a:pt x="304" y="859"/>
                  </a:lnTo>
                  <a:lnTo>
                    <a:pt x="295" y="861"/>
                  </a:lnTo>
                  <a:lnTo>
                    <a:pt x="284" y="861"/>
                  </a:lnTo>
                  <a:lnTo>
                    <a:pt x="284" y="861"/>
                  </a:lnTo>
                  <a:lnTo>
                    <a:pt x="271" y="861"/>
                  </a:lnTo>
                  <a:lnTo>
                    <a:pt x="258" y="859"/>
                  </a:lnTo>
                  <a:lnTo>
                    <a:pt x="258" y="859"/>
                  </a:lnTo>
                  <a:lnTo>
                    <a:pt x="253" y="858"/>
                  </a:lnTo>
                  <a:lnTo>
                    <a:pt x="248" y="856"/>
                  </a:lnTo>
                  <a:lnTo>
                    <a:pt x="248" y="856"/>
                  </a:lnTo>
                  <a:lnTo>
                    <a:pt x="240" y="850"/>
                  </a:lnTo>
                  <a:lnTo>
                    <a:pt x="235" y="848"/>
                  </a:lnTo>
                  <a:lnTo>
                    <a:pt x="231" y="848"/>
                  </a:lnTo>
                  <a:lnTo>
                    <a:pt x="231" y="848"/>
                  </a:lnTo>
                  <a:lnTo>
                    <a:pt x="226" y="852"/>
                  </a:lnTo>
                  <a:lnTo>
                    <a:pt x="226" y="852"/>
                  </a:lnTo>
                  <a:lnTo>
                    <a:pt x="224" y="854"/>
                  </a:lnTo>
                  <a:lnTo>
                    <a:pt x="219" y="856"/>
                  </a:lnTo>
                  <a:lnTo>
                    <a:pt x="219" y="856"/>
                  </a:lnTo>
                  <a:lnTo>
                    <a:pt x="213" y="858"/>
                  </a:lnTo>
                  <a:lnTo>
                    <a:pt x="208" y="861"/>
                  </a:lnTo>
                  <a:lnTo>
                    <a:pt x="204" y="865"/>
                  </a:lnTo>
                  <a:lnTo>
                    <a:pt x="204" y="872"/>
                  </a:lnTo>
                  <a:lnTo>
                    <a:pt x="204" y="872"/>
                  </a:lnTo>
                  <a:lnTo>
                    <a:pt x="206" y="885"/>
                  </a:lnTo>
                  <a:lnTo>
                    <a:pt x="210" y="894"/>
                  </a:lnTo>
                  <a:lnTo>
                    <a:pt x="211" y="905"/>
                  </a:lnTo>
                  <a:lnTo>
                    <a:pt x="210" y="910"/>
                  </a:lnTo>
                  <a:lnTo>
                    <a:pt x="208" y="915"/>
                  </a:lnTo>
                  <a:lnTo>
                    <a:pt x="208" y="915"/>
                  </a:lnTo>
                  <a:lnTo>
                    <a:pt x="201" y="926"/>
                  </a:lnTo>
                  <a:lnTo>
                    <a:pt x="199" y="932"/>
                  </a:lnTo>
                  <a:lnTo>
                    <a:pt x="199" y="939"/>
                  </a:lnTo>
                  <a:lnTo>
                    <a:pt x="199" y="939"/>
                  </a:lnTo>
                  <a:lnTo>
                    <a:pt x="202" y="950"/>
                  </a:lnTo>
                  <a:lnTo>
                    <a:pt x="206" y="962"/>
                  </a:lnTo>
                  <a:lnTo>
                    <a:pt x="213" y="972"/>
                  </a:lnTo>
                  <a:lnTo>
                    <a:pt x="220" y="979"/>
                  </a:lnTo>
                  <a:lnTo>
                    <a:pt x="220" y="979"/>
                  </a:lnTo>
                  <a:lnTo>
                    <a:pt x="229" y="982"/>
                  </a:lnTo>
                  <a:lnTo>
                    <a:pt x="239" y="986"/>
                  </a:lnTo>
                  <a:lnTo>
                    <a:pt x="239" y="986"/>
                  </a:lnTo>
                  <a:lnTo>
                    <a:pt x="251" y="991"/>
                  </a:lnTo>
                  <a:lnTo>
                    <a:pt x="258" y="993"/>
                  </a:lnTo>
                  <a:lnTo>
                    <a:pt x="266" y="995"/>
                  </a:lnTo>
                  <a:lnTo>
                    <a:pt x="266" y="995"/>
                  </a:lnTo>
                  <a:lnTo>
                    <a:pt x="275" y="993"/>
                  </a:lnTo>
                  <a:lnTo>
                    <a:pt x="280" y="993"/>
                  </a:lnTo>
                  <a:lnTo>
                    <a:pt x="286" y="991"/>
                  </a:lnTo>
                  <a:lnTo>
                    <a:pt x="286" y="991"/>
                  </a:lnTo>
                  <a:lnTo>
                    <a:pt x="295" y="995"/>
                  </a:lnTo>
                  <a:lnTo>
                    <a:pt x="298" y="997"/>
                  </a:lnTo>
                  <a:lnTo>
                    <a:pt x="304" y="997"/>
                  </a:lnTo>
                  <a:lnTo>
                    <a:pt x="304" y="997"/>
                  </a:lnTo>
                  <a:lnTo>
                    <a:pt x="307" y="995"/>
                  </a:lnTo>
                  <a:lnTo>
                    <a:pt x="311" y="991"/>
                  </a:lnTo>
                  <a:lnTo>
                    <a:pt x="316" y="984"/>
                  </a:lnTo>
                  <a:lnTo>
                    <a:pt x="316" y="984"/>
                  </a:lnTo>
                  <a:lnTo>
                    <a:pt x="322" y="977"/>
                  </a:lnTo>
                  <a:lnTo>
                    <a:pt x="329" y="972"/>
                  </a:lnTo>
                  <a:lnTo>
                    <a:pt x="329" y="972"/>
                  </a:lnTo>
                  <a:lnTo>
                    <a:pt x="340" y="964"/>
                  </a:lnTo>
                  <a:lnTo>
                    <a:pt x="344" y="961"/>
                  </a:lnTo>
                  <a:lnTo>
                    <a:pt x="345" y="955"/>
                  </a:lnTo>
                  <a:lnTo>
                    <a:pt x="345" y="955"/>
                  </a:lnTo>
                  <a:lnTo>
                    <a:pt x="347" y="948"/>
                  </a:lnTo>
                  <a:lnTo>
                    <a:pt x="347" y="941"/>
                  </a:lnTo>
                  <a:lnTo>
                    <a:pt x="347" y="934"/>
                  </a:lnTo>
                  <a:lnTo>
                    <a:pt x="349" y="926"/>
                  </a:lnTo>
                  <a:lnTo>
                    <a:pt x="349" y="926"/>
                  </a:lnTo>
                  <a:lnTo>
                    <a:pt x="358" y="912"/>
                  </a:lnTo>
                  <a:lnTo>
                    <a:pt x="365" y="905"/>
                  </a:lnTo>
                  <a:lnTo>
                    <a:pt x="371" y="899"/>
                  </a:lnTo>
                  <a:lnTo>
                    <a:pt x="371" y="899"/>
                  </a:lnTo>
                  <a:lnTo>
                    <a:pt x="383" y="894"/>
                  </a:lnTo>
                  <a:lnTo>
                    <a:pt x="391" y="890"/>
                  </a:lnTo>
                  <a:lnTo>
                    <a:pt x="394" y="886"/>
                  </a:lnTo>
                  <a:lnTo>
                    <a:pt x="394" y="886"/>
                  </a:lnTo>
                  <a:lnTo>
                    <a:pt x="396" y="879"/>
                  </a:lnTo>
                  <a:lnTo>
                    <a:pt x="394" y="872"/>
                  </a:lnTo>
                  <a:lnTo>
                    <a:pt x="394" y="867"/>
                  </a:lnTo>
                  <a:lnTo>
                    <a:pt x="396" y="863"/>
                  </a:lnTo>
                  <a:lnTo>
                    <a:pt x="400" y="859"/>
                  </a:lnTo>
                  <a:lnTo>
                    <a:pt x="400" y="859"/>
                  </a:lnTo>
                  <a:lnTo>
                    <a:pt x="407" y="854"/>
                  </a:lnTo>
                  <a:lnTo>
                    <a:pt x="412" y="854"/>
                  </a:lnTo>
                  <a:lnTo>
                    <a:pt x="416" y="854"/>
                  </a:lnTo>
                  <a:lnTo>
                    <a:pt x="416" y="854"/>
                  </a:lnTo>
                  <a:lnTo>
                    <a:pt x="425" y="858"/>
                  </a:lnTo>
                  <a:lnTo>
                    <a:pt x="436" y="859"/>
                  </a:lnTo>
                  <a:lnTo>
                    <a:pt x="436" y="859"/>
                  </a:lnTo>
                  <a:lnTo>
                    <a:pt x="443" y="859"/>
                  </a:lnTo>
                  <a:lnTo>
                    <a:pt x="450" y="856"/>
                  </a:lnTo>
                  <a:lnTo>
                    <a:pt x="450" y="856"/>
                  </a:lnTo>
                  <a:lnTo>
                    <a:pt x="459" y="848"/>
                  </a:lnTo>
                  <a:lnTo>
                    <a:pt x="468" y="839"/>
                  </a:lnTo>
                  <a:lnTo>
                    <a:pt x="468" y="839"/>
                  </a:lnTo>
                  <a:lnTo>
                    <a:pt x="470" y="836"/>
                  </a:lnTo>
                  <a:lnTo>
                    <a:pt x="474" y="836"/>
                  </a:lnTo>
                  <a:lnTo>
                    <a:pt x="481" y="836"/>
                  </a:lnTo>
                  <a:lnTo>
                    <a:pt x="481" y="836"/>
                  </a:lnTo>
                  <a:lnTo>
                    <a:pt x="488" y="838"/>
                  </a:lnTo>
                  <a:lnTo>
                    <a:pt x="496" y="843"/>
                  </a:lnTo>
                  <a:lnTo>
                    <a:pt x="501" y="848"/>
                  </a:lnTo>
                  <a:lnTo>
                    <a:pt x="505" y="856"/>
                  </a:lnTo>
                  <a:lnTo>
                    <a:pt x="505" y="856"/>
                  </a:lnTo>
                  <a:lnTo>
                    <a:pt x="506" y="865"/>
                  </a:lnTo>
                  <a:lnTo>
                    <a:pt x="510" y="872"/>
                  </a:lnTo>
                  <a:lnTo>
                    <a:pt x="510" y="872"/>
                  </a:lnTo>
                  <a:lnTo>
                    <a:pt x="521" y="885"/>
                  </a:lnTo>
                  <a:lnTo>
                    <a:pt x="521" y="885"/>
                  </a:lnTo>
                  <a:lnTo>
                    <a:pt x="528" y="892"/>
                  </a:lnTo>
                  <a:lnTo>
                    <a:pt x="534" y="896"/>
                  </a:lnTo>
                  <a:lnTo>
                    <a:pt x="548" y="905"/>
                  </a:lnTo>
                  <a:lnTo>
                    <a:pt x="548" y="905"/>
                  </a:lnTo>
                  <a:lnTo>
                    <a:pt x="564" y="912"/>
                  </a:lnTo>
                  <a:lnTo>
                    <a:pt x="572" y="917"/>
                  </a:lnTo>
                  <a:lnTo>
                    <a:pt x="577" y="926"/>
                  </a:lnTo>
                  <a:lnTo>
                    <a:pt x="577" y="926"/>
                  </a:lnTo>
                  <a:lnTo>
                    <a:pt x="582" y="939"/>
                  </a:lnTo>
                  <a:lnTo>
                    <a:pt x="582" y="952"/>
                  </a:lnTo>
                  <a:lnTo>
                    <a:pt x="582" y="952"/>
                  </a:lnTo>
                  <a:lnTo>
                    <a:pt x="581" y="961"/>
                  </a:lnTo>
                  <a:lnTo>
                    <a:pt x="581" y="961"/>
                  </a:lnTo>
                  <a:lnTo>
                    <a:pt x="581" y="966"/>
                  </a:lnTo>
                  <a:lnTo>
                    <a:pt x="581" y="970"/>
                  </a:lnTo>
                  <a:lnTo>
                    <a:pt x="581" y="970"/>
                  </a:lnTo>
                  <a:lnTo>
                    <a:pt x="577" y="972"/>
                  </a:lnTo>
                  <a:lnTo>
                    <a:pt x="575" y="972"/>
                  </a:lnTo>
                  <a:lnTo>
                    <a:pt x="570" y="972"/>
                  </a:lnTo>
                  <a:lnTo>
                    <a:pt x="570" y="972"/>
                  </a:lnTo>
                  <a:lnTo>
                    <a:pt x="559" y="970"/>
                  </a:lnTo>
                  <a:lnTo>
                    <a:pt x="550" y="970"/>
                  </a:lnTo>
                  <a:lnTo>
                    <a:pt x="550" y="970"/>
                  </a:lnTo>
                  <a:lnTo>
                    <a:pt x="544" y="970"/>
                  </a:lnTo>
                  <a:lnTo>
                    <a:pt x="543" y="972"/>
                  </a:lnTo>
                  <a:lnTo>
                    <a:pt x="541" y="973"/>
                  </a:lnTo>
                  <a:lnTo>
                    <a:pt x="541" y="977"/>
                  </a:lnTo>
                  <a:lnTo>
                    <a:pt x="541" y="982"/>
                  </a:lnTo>
                  <a:lnTo>
                    <a:pt x="546" y="988"/>
                  </a:lnTo>
                  <a:lnTo>
                    <a:pt x="546" y="988"/>
                  </a:lnTo>
                  <a:lnTo>
                    <a:pt x="552" y="991"/>
                  </a:lnTo>
                  <a:lnTo>
                    <a:pt x="559" y="993"/>
                  </a:lnTo>
                  <a:lnTo>
                    <a:pt x="559" y="993"/>
                  </a:lnTo>
                  <a:lnTo>
                    <a:pt x="564" y="993"/>
                  </a:lnTo>
                  <a:lnTo>
                    <a:pt x="570" y="991"/>
                  </a:lnTo>
                  <a:lnTo>
                    <a:pt x="570" y="991"/>
                  </a:lnTo>
                  <a:lnTo>
                    <a:pt x="572" y="990"/>
                  </a:lnTo>
                  <a:lnTo>
                    <a:pt x="573" y="986"/>
                  </a:lnTo>
                  <a:lnTo>
                    <a:pt x="577" y="979"/>
                  </a:lnTo>
                  <a:lnTo>
                    <a:pt x="577" y="979"/>
                  </a:lnTo>
                  <a:lnTo>
                    <a:pt x="579" y="977"/>
                  </a:lnTo>
                  <a:lnTo>
                    <a:pt x="581" y="975"/>
                  </a:lnTo>
                  <a:lnTo>
                    <a:pt x="586" y="973"/>
                  </a:lnTo>
                  <a:lnTo>
                    <a:pt x="586" y="973"/>
                  </a:lnTo>
                  <a:lnTo>
                    <a:pt x="590" y="968"/>
                  </a:lnTo>
                  <a:lnTo>
                    <a:pt x="590" y="968"/>
                  </a:lnTo>
                  <a:lnTo>
                    <a:pt x="595" y="962"/>
                  </a:lnTo>
                  <a:lnTo>
                    <a:pt x="595" y="962"/>
                  </a:lnTo>
                  <a:lnTo>
                    <a:pt x="601" y="955"/>
                  </a:lnTo>
                  <a:lnTo>
                    <a:pt x="601" y="955"/>
                  </a:lnTo>
                  <a:lnTo>
                    <a:pt x="602" y="950"/>
                  </a:lnTo>
                  <a:lnTo>
                    <a:pt x="602" y="946"/>
                  </a:lnTo>
                  <a:lnTo>
                    <a:pt x="599" y="939"/>
                  </a:lnTo>
                  <a:lnTo>
                    <a:pt x="599" y="939"/>
                  </a:lnTo>
                  <a:lnTo>
                    <a:pt x="597" y="935"/>
                  </a:lnTo>
                  <a:lnTo>
                    <a:pt x="597" y="930"/>
                  </a:lnTo>
                  <a:lnTo>
                    <a:pt x="599" y="923"/>
                  </a:lnTo>
                  <a:lnTo>
                    <a:pt x="599" y="923"/>
                  </a:lnTo>
                  <a:lnTo>
                    <a:pt x="601" y="921"/>
                  </a:lnTo>
                  <a:lnTo>
                    <a:pt x="604" y="921"/>
                  </a:lnTo>
                  <a:lnTo>
                    <a:pt x="610" y="923"/>
                  </a:lnTo>
                  <a:lnTo>
                    <a:pt x="615" y="926"/>
                  </a:lnTo>
                  <a:lnTo>
                    <a:pt x="617" y="926"/>
                  </a:lnTo>
                  <a:lnTo>
                    <a:pt x="619" y="926"/>
                  </a:lnTo>
                  <a:lnTo>
                    <a:pt x="619" y="926"/>
                  </a:lnTo>
                  <a:lnTo>
                    <a:pt x="620" y="924"/>
                  </a:lnTo>
                  <a:lnTo>
                    <a:pt x="620" y="923"/>
                  </a:lnTo>
                  <a:lnTo>
                    <a:pt x="617" y="917"/>
                  </a:lnTo>
                  <a:lnTo>
                    <a:pt x="608" y="910"/>
                  </a:lnTo>
                  <a:lnTo>
                    <a:pt x="608" y="910"/>
                  </a:lnTo>
                  <a:lnTo>
                    <a:pt x="601" y="906"/>
                  </a:lnTo>
                  <a:lnTo>
                    <a:pt x="593" y="905"/>
                  </a:lnTo>
                  <a:lnTo>
                    <a:pt x="593" y="905"/>
                  </a:lnTo>
                  <a:lnTo>
                    <a:pt x="582" y="892"/>
                  </a:lnTo>
                  <a:lnTo>
                    <a:pt x="582" y="892"/>
                  </a:lnTo>
                  <a:lnTo>
                    <a:pt x="577" y="888"/>
                  </a:lnTo>
                  <a:lnTo>
                    <a:pt x="570" y="883"/>
                  </a:lnTo>
                  <a:lnTo>
                    <a:pt x="563" y="879"/>
                  </a:lnTo>
                  <a:lnTo>
                    <a:pt x="555" y="874"/>
                  </a:lnTo>
                  <a:lnTo>
                    <a:pt x="555" y="874"/>
                  </a:lnTo>
                  <a:lnTo>
                    <a:pt x="548" y="863"/>
                  </a:lnTo>
                  <a:lnTo>
                    <a:pt x="543" y="854"/>
                  </a:lnTo>
                  <a:lnTo>
                    <a:pt x="543" y="854"/>
                  </a:lnTo>
                  <a:lnTo>
                    <a:pt x="537" y="845"/>
                  </a:lnTo>
                  <a:lnTo>
                    <a:pt x="532" y="838"/>
                  </a:lnTo>
                  <a:lnTo>
                    <a:pt x="532" y="838"/>
                  </a:lnTo>
                  <a:lnTo>
                    <a:pt x="530" y="830"/>
                  </a:lnTo>
                  <a:lnTo>
                    <a:pt x="530" y="823"/>
                  </a:lnTo>
                  <a:lnTo>
                    <a:pt x="530" y="821"/>
                  </a:lnTo>
                  <a:lnTo>
                    <a:pt x="534" y="820"/>
                  </a:lnTo>
                  <a:lnTo>
                    <a:pt x="535" y="818"/>
                  </a:lnTo>
                  <a:lnTo>
                    <a:pt x="541" y="818"/>
                  </a:lnTo>
                  <a:lnTo>
                    <a:pt x="541" y="818"/>
                  </a:lnTo>
                  <a:lnTo>
                    <a:pt x="544" y="820"/>
                  </a:lnTo>
                  <a:lnTo>
                    <a:pt x="550" y="821"/>
                  </a:lnTo>
                  <a:lnTo>
                    <a:pt x="555" y="829"/>
                  </a:lnTo>
                  <a:lnTo>
                    <a:pt x="555" y="829"/>
                  </a:lnTo>
                  <a:lnTo>
                    <a:pt x="561" y="839"/>
                  </a:lnTo>
                  <a:lnTo>
                    <a:pt x="568" y="848"/>
                  </a:lnTo>
                  <a:lnTo>
                    <a:pt x="568" y="848"/>
                  </a:lnTo>
                  <a:lnTo>
                    <a:pt x="575" y="854"/>
                  </a:lnTo>
                  <a:lnTo>
                    <a:pt x="582" y="859"/>
                  </a:lnTo>
                  <a:lnTo>
                    <a:pt x="599" y="868"/>
                  </a:lnTo>
                  <a:lnTo>
                    <a:pt x="599" y="868"/>
                  </a:lnTo>
                  <a:lnTo>
                    <a:pt x="613" y="876"/>
                  </a:lnTo>
                  <a:lnTo>
                    <a:pt x="620" y="877"/>
                  </a:lnTo>
                  <a:lnTo>
                    <a:pt x="626" y="881"/>
                  </a:lnTo>
                  <a:lnTo>
                    <a:pt x="626" y="881"/>
                  </a:lnTo>
                  <a:lnTo>
                    <a:pt x="633" y="888"/>
                  </a:lnTo>
                  <a:lnTo>
                    <a:pt x="637" y="896"/>
                  </a:lnTo>
                  <a:lnTo>
                    <a:pt x="637" y="896"/>
                  </a:lnTo>
                  <a:lnTo>
                    <a:pt x="639" y="908"/>
                  </a:lnTo>
                  <a:lnTo>
                    <a:pt x="640" y="923"/>
                  </a:lnTo>
                  <a:lnTo>
                    <a:pt x="640" y="923"/>
                  </a:lnTo>
                  <a:lnTo>
                    <a:pt x="642" y="928"/>
                  </a:lnTo>
                  <a:lnTo>
                    <a:pt x="644" y="935"/>
                  </a:lnTo>
                  <a:lnTo>
                    <a:pt x="653" y="946"/>
                  </a:lnTo>
                  <a:lnTo>
                    <a:pt x="653" y="946"/>
                  </a:lnTo>
                  <a:lnTo>
                    <a:pt x="662" y="953"/>
                  </a:lnTo>
                  <a:lnTo>
                    <a:pt x="662" y="953"/>
                  </a:lnTo>
                  <a:lnTo>
                    <a:pt x="669" y="961"/>
                  </a:lnTo>
                  <a:lnTo>
                    <a:pt x="669" y="961"/>
                  </a:lnTo>
                  <a:lnTo>
                    <a:pt x="678" y="964"/>
                  </a:lnTo>
                  <a:lnTo>
                    <a:pt x="682" y="966"/>
                  </a:lnTo>
                  <a:lnTo>
                    <a:pt x="686" y="970"/>
                  </a:lnTo>
                  <a:lnTo>
                    <a:pt x="686" y="970"/>
                  </a:lnTo>
                  <a:lnTo>
                    <a:pt x="684" y="972"/>
                  </a:lnTo>
                  <a:lnTo>
                    <a:pt x="682" y="973"/>
                  </a:lnTo>
                  <a:lnTo>
                    <a:pt x="675" y="973"/>
                  </a:lnTo>
                  <a:lnTo>
                    <a:pt x="675" y="973"/>
                  </a:lnTo>
                  <a:lnTo>
                    <a:pt x="671" y="975"/>
                  </a:lnTo>
                  <a:lnTo>
                    <a:pt x="671" y="977"/>
                  </a:lnTo>
                  <a:lnTo>
                    <a:pt x="671" y="984"/>
                  </a:lnTo>
                  <a:lnTo>
                    <a:pt x="671" y="984"/>
                  </a:lnTo>
                  <a:lnTo>
                    <a:pt x="673" y="990"/>
                  </a:lnTo>
                  <a:lnTo>
                    <a:pt x="677" y="993"/>
                  </a:lnTo>
                  <a:lnTo>
                    <a:pt x="682" y="995"/>
                  </a:lnTo>
                  <a:lnTo>
                    <a:pt x="687" y="995"/>
                  </a:lnTo>
                  <a:lnTo>
                    <a:pt x="687" y="995"/>
                  </a:lnTo>
                  <a:lnTo>
                    <a:pt x="691" y="995"/>
                  </a:lnTo>
                  <a:lnTo>
                    <a:pt x="693" y="993"/>
                  </a:lnTo>
                  <a:lnTo>
                    <a:pt x="695" y="990"/>
                  </a:lnTo>
                  <a:lnTo>
                    <a:pt x="696" y="986"/>
                  </a:lnTo>
                  <a:lnTo>
                    <a:pt x="696" y="986"/>
                  </a:lnTo>
                  <a:lnTo>
                    <a:pt x="696" y="981"/>
                  </a:lnTo>
                  <a:lnTo>
                    <a:pt x="698" y="979"/>
                  </a:lnTo>
                  <a:lnTo>
                    <a:pt x="700" y="977"/>
                  </a:lnTo>
                  <a:lnTo>
                    <a:pt x="706" y="975"/>
                  </a:lnTo>
                  <a:lnTo>
                    <a:pt x="706" y="975"/>
                  </a:lnTo>
                  <a:lnTo>
                    <a:pt x="709" y="973"/>
                  </a:lnTo>
                  <a:lnTo>
                    <a:pt x="713" y="972"/>
                  </a:lnTo>
                  <a:lnTo>
                    <a:pt x="713" y="966"/>
                  </a:lnTo>
                  <a:lnTo>
                    <a:pt x="711" y="962"/>
                  </a:lnTo>
                  <a:lnTo>
                    <a:pt x="711" y="962"/>
                  </a:lnTo>
                  <a:lnTo>
                    <a:pt x="707" y="957"/>
                  </a:lnTo>
                  <a:lnTo>
                    <a:pt x="702" y="952"/>
                  </a:lnTo>
                  <a:lnTo>
                    <a:pt x="702" y="952"/>
                  </a:lnTo>
                  <a:lnTo>
                    <a:pt x="696" y="944"/>
                  </a:lnTo>
                  <a:lnTo>
                    <a:pt x="695" y="939"/>
                  </a:lnTo>
                  <a:lnTo>
                    <a:pt x="696" y="935"/>
                  </a:lnTo>
                  <a:lnTo>
                    <a:pt x="696" y="935"/>
                  </a:lnTo>
                  <a:lnTo>
                    <a:pt x="698" y="932"/>
                  </a:lnTo>
                  <a:lnTo>
                    <a:pt x="702" y="930"/>
                  </a:lnTo>
                  <a:lnTo>
                    <a:pt x="711" y="930"/>
                  </a:lnTo>
                  <a:lnTo>
                    <a:pt x="711" y="930"/>
                  </a:lnTo>
                  <a:lnTo>
                    <a:pt x="715" y="928"/>
                  </a:lnTo>
                  <a:lnTo>
                    <a:pt x="716" y="924"/>
                  </a:lnTo>
                  <a:lnTo>
                    <a:pt x="716" y="924"/>
                  </a:lnTo>
                  <a:lnTo>
                    <a:pt x="718" y="919"/>
                  </a:lnTo>
                  <a:lnTo>
                    <a:pt x="720" y="915"/>
                  </a:lnTo>
                  <a:lnTo>
                    <a:pt x="720" y="915"/>
                  </a:lnTo>
                  <a:lnTo>
                    <a:pt x="722" y="912"/>
                  </a:lnTo>
                  <a:lnTo>
                    <a:pt x="724" y="910"/>
                  </a:lnTo>
                  <a:lnTo>
                    <a:pt x="729" y="910"/>
                  </a:lnTo>
                  <a:lnTo>
                    <a:pt x="729" y="910"/>
                  </a:lnTo>
                  <a:lnTo>
                    <a:pt x="734" y="912"/>
                  </a:lnTo>
                  <a:lnTo>
                    <a:pt x="734" y="912"/>
                  </a:lnTo>
                  <a:lnTo>
                    <a:pt x="744" y="915"/>
                  </a:lnTo>
                  <a:lnTo>
                    <a:pt x="747" y="917"/>
                  </a:lnTo>
                  <a:lnTo>
                    <a:pt x="749" y="923"/>
                  </a:lnTo>
                  <a:lnTo>
                    <a:pt x="749" y="923"/>
                  </a:lnTo>
                  <a:lnTo>
                    <a:pt x="754" y="934"/>
                  </a:lnTo>
                  <a:lnTo>
                    <a:pt x="756" y="939"/>
                  </a:lnTo>
                  <a:lnTo>
                    <a:pt x="758" y="946"/>
                  </a:lnTo>
                  <a:lnTo>
                    <a:pt x="758" y="946"/>
                  </a:lnTo>
                  <a:lnTo>
                    <a:pt x="756" y="968"/>
                  </a:lnTo>
                  <a:lnTo>
                    <a:pt x="756" y="972"/>
                  </a:lnTo>
                  <a:lnTo>
                    <a:pt x="758" y="977"/>
                  </a:lnTo>
                  <a:lnTo>
                    <a:pt x="760" y="981"/>
                  </a:lnTo>
                  <a:lnTo>
                    <a:pt x="765" y="986"/>
                  </a:lnTo>
                  <a:lnTo>
                    <a:pt x="765" y="986"/>
                  </a:lnTo>
                  <a:lnTo>
                    <a:pt x="778" y="995"/>
                  </a:lnTo>
                  <a:lnTo>
                    <a:pt x="778" y="995"/>
                  </a:lnTo>
                  <a:lnTo>
                    <a:pt x="785" y="1004"/>
                  </a:lnTo>
                  <a:lnTo>
                    <a:pt x="789" y="1010"/>
                  </a:lnTo>
                  <a:lnTo>
                    <a:pt x="792" y="1013"/>
                  </a:lnTo>
                  <a:lnTo>
                    <a:pt x="792" y="1013"/>
                  </a:lnTo>
                  <a:lnTo>
                    <a:pt x="798" y="1015"/>
                  </a:lnTo>
                  <a:lnTo>
                    <a:pt x="801" y="1017"/>
                  </a:lnTo>
                  <a:lnTo>
                    <a:pt x="805" y="1015"/>
                  </a:lnTo>
                  <a:lnTo>
                    <a:pt x="809" y="1013"/>
                  </a:lnTo>
                  <a:lnTo>
                    <a:pt x="814" y="1010"/>
                  </a:lnTo>
                  <a:lnTo>
                    <a:pt x="821" y="1004"/>
                  </a:lnTo>
                  <a:lnTo>
                    <a:pt x="821" y="1004"/>
                  </a:lnTo>
                  <a:lnTo>
                    <a:pt x="829" y="1004"/>
                  </a:lnTo>
                  <a:lnTo>
                    <a:pt x="834" y="1006"/>
                  </a:lnTo>
                  <a:lnTo>
                    <a:pt x="839" y="1010"/>
                  </a:lnTo>
                  <a:lnTo>
                    <a:pt x="845" y="1013"/>
                  </a:lnTo>
                  <a:lnTo>
                    <a:pt x="845" y="1013"/>
                  </a:lnTo>
                  <a:lnTo>
                    <a:pt x="852" y="1015"/>
                  </a:lnTo>
                  <a:lnTo>
                    <a:pt x="863" y="1015"/>
                  </a:lnTo>
                  <a:lnTo>
                    <a:pt x="872" y="1013"/>
                  </a:lnTo>
                  <a:lnTo>
                    <a:pt x="879" y="1010"/>
                  </a:lnTo>
                  <a:lnTo>
                    <a:pt x="879" y="1010"/>
                  </a:lnTo>
                  <a:lnTo>
                    <a:pt x="887" y="1000"/>
                  </a:lnTo>
                  <a:lnTo>
                    <a:pt x="888" y="999"/>
                  </a:lnTo>
                  <a:lnTo>
                    <a:pt x="892" y="999"/>
                  </a:lnTo>
                  <a:lnTo>
                    <a:pt x="894" y="1000"/>
                  </a:lnTo>
                  <a:lnTo>
                    <a:pt x="897" y="1002"/>
                  </a:lnTo>
                  <a:lnTo>
                    <a:pt x="897" y="1002"/>
                  </a:lnTo>
                  <a:lnTo>
                    <a:pt x="899" y="1008"/>
                  </a:lnTo>
                  <a:lnTo>
                    <a:pt x="901" y="1011"/>
                  </a:lnTo>
                  <a:lnTo>
                    <a:pt x="899" y="1017"/>
                  </a:lnTo>
                  <a:lnTo>
                    <a:pt x="897" y="1024"/>
                  </a:lnTo>
                  <a:lnTo>
                    <a:pt x="892" y="1037"/>
                  </a:lnTo>
                  <a:lnTo>
                    <a:pt x="885" y="1048"/>
                  </a:lnTo>
                  <a:lnTo>
                    <a:pt x="885" y="1048"/>
                  </a:lnTo>
                  <a:lnTo>
                    <a:pt x="899" y="1042"/>
                  </a:lnTo>
                  <a:lnTo>
                    <a:pt x="914" y="1037"/>
                  </a:lnTo>
                  <a:lnTo>
                    <a:pt x="928" y="1035"/>
                  </a:lnTo>
                  <a:lnTo>
                    <a:pt x="941" y="1033"/>
                  </a:lnTo>
                  <a:lnTo>
                    <a:pt x="955" y="1035"/>
                  </a:lnTo>
                  <a:lnTo>
                    <a:pt x="968" y="1035"/>
                  </a:lnTo>
                  <a:lnTo>
                    <a:pt x="995" y="1040"/>
                  </a:lnTo>
                  <a:lnTo>
                    <a:pt x="1022" y="1046"/>
                  </a:lnTo>
                  <a:lnTo>
                    <a:pt x="1049" y="1049"/>
                  </a:lnTo>
                  <a:lnTo>
                    <a:pt x="1064" y="1049"/>
                  </a:lnTo>
                  <a:lnTo>
                    <a:pt x="1078" y="1049"/>
                  </a:lnTo>
                  <a:lnTo>
                    <a:pt x="1095" y="1048"/>
                  </a:lnTo>
                  <a:lnTo>
                    <a:pt x="1109" y="1044"/>
                  </a:lnTo>
                  <a:lnTo>
                    <a:pt x="1109" y="10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800"/>
            </a:p>
          </p:txBody>
        </p:sp>
        <p:sp>
          <p:nvSpPr>
            <p:cNvPr id="19" name="Freeform 13">
              <a:hlinkHover r:id="" action="ppaction://noaction"/>
            </p:cNvPr>
            <p:cNvSpPr>
              <a:spLocks noEditPoints="1"/>
            </p:cNvSpPr>
            <p:nvPr userDrawn="1"/>
          </p:nvSpPr>
          <p:spPr bwMode="auto">
            <a:xfrm>
              <a:off x="3886895" y="2421360"/>
              <a:ext cx="1665288" cy="2200275"/>
            </a:xfrm>
            <a:custGeom>
              <a:avLst/>
              <a:gdLst>
                <a:gd name="T0" fmla="*/ 1006 w 1049"/>
                <a:gd name="T1" fmla="*/ 1089 h 1386"/>
                <a:gd name="T2" fmla="*/ 970 w 1049"/>
                <a:gd name="T3" fmla="*/ 1182 h 1386"/>
                <a:gd name="T4" fmla="*/ 937 w 1049"/>
                <a:gd name="T5" fmla="*/ 1214 h 1386"/>
                <a:gd name="T6" fmla="*/ 903 w 1049"/>
                <a:gd name="T7" fmla="*/ 1153 h 1386"/>
                <a:gd name="T8" fmla="*/ 928 w 1049"/>
                <a:gd name="T9" fmla="*/ 1095 h 1386"/>
                <a:gd name="T10" fmla="*/ 943 w 1049"/>
                <a:gd name="T11" fmla="*/ 1035 h 1386"/>
                <a:gd name="T12" fmla="*/ 986 w 1049"/>
                <a:gd name="T13" fmla="*/ 997 h 1386"/>
                <a:gd name="T14" fmla="*/ 1011 w 1049"/>
                <a:gd name="T15" fmla="*/ 1022 h 1386"/>
                <a:gd name="T16" fmla="*/ 702 w 1049"/>
                <a:gd name="T17" fmla="*/ 118 h 1386"/>
                <a:gd name="T18" fmla="*/ 671 w 1049"/>
                <a:gd name="T19" fmla="*/ 118 h 1386"/>
                <a:gd name="T20" fmla="*/ 599 w 1049"/>
                <a:gd name="T21" fmla="*/ 92 h 1386"/>
                <a:gd name="T22" fmla="*/ 561 w 1049"/>
                <a:gd name="T23" fmla="*/ 112 h 1386"/>
                <a:gd name="T24" fmla="*/ 499 w 1049"/>
                <a:gd name="T25" fmla="*/ 119 h 1386"/>
                <a:gd name="T26" fmla="*/ 425 w 1049"/>
                <a:gd name="T27" fmla="*/ 81 h 1386"/>
                <a:gd name="T28" fmla="*/ 420 w 1049"/>
                <a:gd name="T29" fmla="*/ 9 h 1386"/>
                <a:gd name="T30" fmla="*/ 351 w 1049"/>
                <a:gd name="T31" fmla="*/ 7 h 1386"/>
                <a:gd name="T32" fmla="*/ 262 w 1049"/>
                <a:gd name="T33" fmla="*/ 24 h 1386"/>
                <a:gd name="T34" fmla="*/ 202 w 1049"/>
                <a:gd name="T35" fmla="*/ 38 h 1386"/>
                <a:gd name="T36" fmla="*/ 161 w 1049"/>
                <a:gd name="T37" fmla="*/ 33 h 1386"/>
                <a:gd name="T38" fmla="*/ 134 w 1049"/>
                <a:gd name="T39" fmla="*/ 76 h 1386"/>
                <a:gd name="T40" fmla="*/ 106 w 1049"/>
                <a:gd name="T41" fmla="*/ 145 h 1386"/>
                <a:gd name="T42" fmla="*/ 49 w 1049"/>
                <a:gd name="T43" fmla="*/ 219 h 1386"/>
                <a:gd name="T44" fmla="*/ 12 w 1049"/>
                <a:gd name="T45" fmla="*/ 277 h 1386"/>
                <a:gd name="T46" fmla="*/ 9 w 1049"/>
                <a:gd name="T47" fmla="*/ 335 h 1386"/>
                <a:gd name="T48" fmla="*/ 7 w 1049"/>
                <a:gd name="T49" fmla="*/ 413 h 1386"/>
                <a:gd name="T50" fmla="*/ 14 w 1049"/>
                <a:gd name="T51" fmla="*/ 485 h 1386"/>
                <a:gd name="T52" fmla="*/ 79 w 1049"/>
                <a:gd name="T53" fmla="*/ 597 h 1386"/>
                <a:gd name="T54" fmla="*/ 168 w 1049"/>
                <a:gd name="T55" fmla="*/ 628 h 1386"/>
                <a:gd name="T56" fmla="*/ 244 w 1049"/>
                <a:gd name="T57" fmla="*/ 621 h 1386"/>
                <a:gd name="T58" fmla="*/ 324 w 1049"/>
                <a:gd name="T59" fmla="*/ 606 h 1386"/>
                <a:gd name="T60" fmla="*/ 382 w 1049"/>
                <a:gd name="T61" fmla="*/ 641 h 1386"/>
                <a:gd name="T62" fmla="*/ 392 w 1049"/>
                <a:gd name="T63" fmla="*/ 747 h 1386"/>
                <a:gd name="T64" fmla="*/ 450 w 1049"/>
                <a:gd name="T65" fmla="*/ 845 h 1386"/>
                <a:gd name="T66" fmla="*/ 458 w 1049"/>
                <a:gd name="T67" fmla="*/ 919 h 1386"/>
                <a:gd name="T68" fmla="*/ 440 w 1049"/>
                <a:gd name="T69" fmla="*/ 1008 h 1386"/>
                <a:gd name="T70" fmla="*/ 452 w 1049"/>
                <a:gd name="T71" fmla="*/ 1075 h 1386"/>
                <a:gd name="T72" fmla="*/ 470 w 1049"/>
                <a:gd name="T73" fmla="*/ 1135 h 1386"/>
                <a:gd name="T74" fmla="*/ 490 w 1049"/>
                <a:gd name="T75" fmla="*/ 1234 h 1386"/>
                <a:gd name="T76" fmla="*/ 526 w 1049"/>
                <a:gd name="T77" fmla="*/ 1343 h 1386"/>
                <a:gd name="T78" fmla="*/ 550 w 1049"/>
                <a:gd name="T79" fmla="*/ 1386 h 1386"/>
                <a:gd name="T80" fmla="*/ 637 w 1049"/>
                <a:gd name="T81" fmla="*/ 1379 h 1386"/>
                <a:gd name="T82" fmla="*/ 706 w 1049"/>
                <a:gd name="T83" fmla="*/ 1334 h 1386"/>
                <a:gd name="T84" fmla="*/ 754 w 1049"/>
                <a:gd name="T85" fmla="*/ 1261 h 1386"/>
                <a:gd name="T86" fmla="*/ 783 w 1049"/>
                <a:gd name="T87" fmla="*/ 1200 h 1386"/>
                <a:gd name="T88" fmla="*/ 792 w 1049"/>
                <a:gd name="T89" fmla="*/ 1124 h 1386"/>
                <a:gd name="T90" fmla="*/ 807 w 1049"/>
                <a:gd name="T91" fmla="*/ 1080 h 1386"/>
                <a:gd name="T92" fmla="*/ 859 w 1049"/>
                <a:gd name="T93" fmla="*/ 1035 h 1386"/>
                <a:gd name="T94" fmla="*/ 874 w 1049"/>
                <a:gd name="T95" fmla="*/ 934 h 1386"/>
                <a:gd name="T96" fmla="*/ 845 w 1049"/>
                <a:gd name="T97" fmla="*/ 838 h 1386"/>
                <a:gd name="T98" fmla="*/ 868 w 1049"/>
                <a:gd name="T99" fmla="*/ 785 h 1386"/>
                <a:gd name="T100" fmla="*/ 925 w 1049"/>
                <a:gd name="T101" fmla="*/ 720 h 1386"/>
                <a:gd name="T102" fmla="*/ 986 w 1049"/>
                <a:gd name="T103" fmla="*/ 648 h 1386"/>
                <a:gd name="T104" fmla="*/ 1010 w 1049"/>
                <a:gd name="T105" fmla="*/ 588 h 1386"/>
                <a:gd name="T106" fmla="*/ 1042 w 1049"/>
                <a:gd name="T107" fmla="*/ 521 h 1386"/>
                <a:gd name="T108" fmla="*/ 1031 w 1049"/>
                <a:gd name="T109" fmla="*/ 492 h 1386"/>
                <a:gd name="T110" fmla="*/ 990 w 1049"/>
                <a:gd name="T111" fmla="*/ 507 h 1386"/>
                <a:gd name="T112" fmla="*/ 934 w 1049"/>
                <a:gd name="T113" fmla="*/ 512 h 1386"/>
                <a:gd name="T114" fmla="*/ 894 w 1049"/>
                <a:gd name="T115" fmla="*/ 456 h 1386"/>
                <a:gd name="T116" fmla="*/ 841 w 1049"/>
                <a:gd name="T117" fmla="*/ 342 h 1386"/>
                <a:gd name="T118" fmla="*/ 800 w 1049"/>
                <a:gd name="T119" fmla="*/ 252 h 1386"/>
                <a:gd name="T120" fmla="*/ 762 w 1049"/>
                <a:gd name="T121" fmla="*/ 176 h 1386"/>
                <a:gd name="T122" fmla="*/ 742 w 1049"/>
                <a:gd name="T123" fmla="*/ 116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49" h="1386">
                  <a:moveTo>
                    <a:pt x="1011" y="1022"/>
                  </a:moveTo>
                  <a:lnTo>
                    <a:pt x="1011" y="1022"/>
                  </a:lnTo>
                  <a:lnTo>
                    <a:pt x="1010" y="1031"/>
                  </a:lnTo>
                  <a:lnTo>
                    <a:pt x="1010" y="1040"/>
                  </a:lnTo>
                  <a:lnTo>
                    <a:pt x="1010" y="1040"/>
                  </a:lnTo>
                  <a:lnTo>
                    <a:pt x="1011" y="1053"/>
                  </a:lnTo>
                  <a:lnTo>
                    <a:pt x="1011" y="1066"/>
                  </a:lnTo>
                  <a:lnTo>
                    <a:pt x="1010" y="1077"/>
                  </a:lnTo>
                  <a:lnTo>
                    <a:pt x="1006" y="1089"/>
                  </a:lnTo>
                  <a:lnTo>
                    <a:pt x="1006" y="1089"/>
                  </a:lnTo>
                  <a:lnTo>
                    <a:pt x="995" y="1111"/>
                  </a:lnTo>
                  <a:lnTo>
                    <a:pt x="990" y="1122"/>
                  </a:lnTo>
                  <a:lnTo>
                    <a:pt x="988" y="1135"/>
                  </a:lnTo>
                  <a:lnTo>
                    <a:pt x="988" y="1135"/>
                  </a:lnTo>
                  <a:lnTo>
                    <a:pt x="984" y="1147"/>
                  </a:lnTo>
                  <a:lnTo>
                    <a:pt x="979" y="1158"/>
                  </a:lnTo>
                  <a:lnTo>
                    <a:pt x="973" y="1169"/>
                  </a:lnTo>
                  <a:lnTo>
                    <a:pt x="970" y="1182"/>
                  </a:lnTo>
                  <a:lnTo>
                    <a:pt x="970" y="1182"/>
                  </a:lnTo>
                  <a:lnTo>
                    <a:pt x="966" y="1200"/>
                  </a:lnTo>
                  <a:lnTo>
                    <a:pt x="963" y="1209"/>
                  </a:lnTo>
                  <a:lnTo>
                    <a:pt x="959" y="1212"/>
                  </a:lnTo>
                  <a:lnTo>
                    <a:pt x="955" y="1214"/>
                  </a:lnTo>
                  <a:lnTo>
                    <a:pt x="955" y="1214"/>
                  </a:lnTo>
                  <a:lnTo>
                    <a:pt x="952" y="1216"/>
                  </a:lnTo>
                  <a:lnTo>
                    <a:pt x="946" y="1216"/>
                  </a:lnTo>
                  <a:lnTo>
                    <a:pt x="937" y="1214"/>
                  </a:lnTo>
                  <a:lnTo>
                    <a:pt x="928" y="1209"/>
                  </a:lnTo>
                  <a:lnTo>
                    <a:pt x="923" y="1200"/>
                  </a:lnTo>
                  <a:lnTo>
                    <a:pt x="923" y="1200"/>
                  </a:lnTo>
                  <a:lnTo>
                    <a:pt x="919" y="1192"/>
                  </a:lnTo>
                  <a:lnTo>
                    <a:pt x="917" y="1185"/>
                  </a:lnTo>
                  <a:lnTo>
                    <a:pt x="917" y="1185"/>
                  </a:lnTo>
                  <a:lnTo>
                    <a:pt x="906" y="1171"/>
                  </a:lnTo>
                  <a:lnTo>
                    <a:pt x="905" y="1163"/>
                  </a:lnTo>
                  <a:lnTo>
                    <a:pt x="903" y="1153"/>
                  </a:lnTo>
                  <a:lnTo>
                    <a:pt x="903" y="1153"/>
                  </a:lnTo>
                  <a:lnTo>
                    <a:pt x="905" y="1144"/>
                  </a:lnTo>
                  <a:lnTo>
                    <a:pt x="908" y="1135"/>
                  </a:lnTo>
                  <a:lnTo>
                    <a:pt x="912" y="1127"/>
                  </a:lnTo>
                  <a:lnTo>
                    <a:pt x="919" y="1120"/>
                  </a:lnTo>
                  <a:lnTo>
                    <a:pt x="919" y="1120"/>
                  </a:lnTo>
                  <a:lnTo>
                    <a:pt x="925" y="1111"/>
                  </a:lnTo>
                  <a:lnTo>
                    <a:pt x="928" y="1104"/>
                  </a:lnTo>
                  <a:lnTo>
                    <a:pt x="928" y="1095"/>
                  </a:lnTo>
                  <a:lnTo>
                    <a:pt x="926" y="1086"/>
                  </a:lnTo>
                  <a:lnTo>
                    <a:pt x="926" y="1086"/>
                  </a:lnTo>
                  <a:lnTo>
                    <a:pt x="923" y="1068"/>
                  </a:lnTo>
                  <a:lnTo>
                    <a:pt x="923" y="1059"/>
                  </a:lnTo>
                  <a:lnTo>
                    <a:pt x="925" y="1049"/>
                  </a:lnTo>
                  <a:lnTo>
                    <a:pt x="925" y="1049"/>
                  </a:lnTo>
                  <a:lnTo>
                    <a:pt x="928" y="1044"/>
                  </a:lnTo>
                  <a:lnTo>
                    <a:pt x="932" y="1040"/>
                  </a:lnTo>
                  <a:lnTo>
                    <a:pt x="943" y="1035"/>
                  </a:lnTo>
                  <a:lnTo>
                    <a:pt x="955" y="1030"/>
                  </a:lnTo>
                  <a:lnTo>
                    <a:pt x="964" y="1024"/>
                  </a:lnTo>
                  <a:lnTo>
                    <a:pt x="964" y="1024"/>
                  </a:lnTo>
                  <a:lnTo>
                    <a:pt x="972" y="1017"/>
                  </a:lnTo>
                  <a:lnTo>
                    <a:pt x="975" y="1010"/>
                  </a:lnTo>
                  <a:lnTo>
                    <a:pt x="975" y="1010"/>
                  </a:lnTo>
                  <a:lnTo>
                    <a:pt x="979" y="1002"/>
                  </a:lnTo>
                  <a:lnTo>
                    <a:pt x="983" y="999"/>
                  </a:lnTo>
                  <a:lnTo>
                    <a:pt x="986" y="997"/>
                  </a:lnTo>
                  <a:lnTo>
                    <a:pt x="986" y="997"/>
                  </a:lnTo>
                  <a:lnTo>
                    <a:pt x="990" y="997"/>
                  </a:lnTo>
                  <a:lnTo>
                    <a:pt x="997" y="997"/>
                  </a:lnTo>
                  <a:lnTo>
                    <a:pt x="1006" y="1001"/>
                  </a:lnTo>
                  <a:lnTo>
                    <a:pt x="1006" y="1001"/>
                  </a:lnTo>
                  <a:lnTo>
                    <a:pt x="1010" y="1004"/>
                  </a:lnTo>
                  <a:lnTo>
                    <a:pt x="1011" y="1011"/>
                  </a:lnTo>
                  <a:lnTo>
                    <a:pt x="1011" y="1017"/>
                  </a:lnTo>
                  <a:lnTo>
                    <a:pt x="1011" y="1022"/>
                  </a:lnTo>
                  <a:lnTo>
                    <a:pt x="1011" y="1022"/>
                  </a:lnTo>
                  <a:close/>
                  <a:moveTo>
                    <a:pt x="742" y="116"/>
                  </a:moveTo>
                  <a:lnTo>
                    <a:pt x="742" y="116"/>
                  </a:lnTo>
                  <a:lnTo>
                    <a:pt x="733" y="121"/>
                  </a:lnTo>
                  <a:lnTo>
                    <a:pt x="733" y="121"/>
                  </a:lnTo>
                  <a:lnTo>
                    <a:pt x="724" y="123"/>
                  </a:lnTo>
                  <a:lnTo>
                    <a:pt x="716" y="123"/>
                  </a:lnTo>
                  <a:lnTo>
                    <a:pt x="702" y="118"/>
                  </a:lnTo>
                  <a:lnTo>
                    <a:pt x="702" y="118"/>
                  </a:lnTo>
                  <a:lnTo>
                    <a:pt x="697" y="116"/>
                  </a:lnTo>
                  <a:lnTo>
                    <a:pt x="691" y="116"/>
                  </a:lnTo>
                  <a:lnTo>
                    <a:pt x="691" y="116"/>
                  </a:lnTo>
                  <a:lnTo>
                    <a:pt x="687" y="118"/>
                  </a:lnTo>
                  <a:lnTo>
                    <a:pt x="684" y="121"/>
                  </a:lnTo>
                  <a:lnTo>
                    <a:pt x="684" y="121"/>
                  </a:lnTo>
                  <a:lnTo>
                    <a:pt x="680" y="121"/>
                  </a:lnTo>
                  <a:lnTo>
                    <a:pt x="677" y="119"/>
                  </a:lnTo>
                  <a:lnTo>
                    <a:pt x="671" y="118"/>
                  </a:lnTo>
                  <a:lnTo>
                    <a:pt x="671" y="118"/>
                  </a:lnTo>
                  <a:lnTo>
                    <a:pt x="648" y="119"/>
                  </a:lnTo>
                  <a:lnTo>
                    <a:pt x="637" y="118"/>
                  </a:lnTo>
                  <a:lnTo>
                    <a:pt x="631" y="114"/>
                  </a:lnTo>
                  <a:lnTo>
                    <a:pt x="626" y="110"/>
                  </a:lnTo>
                  <a:lnTo>
                    <a:pt x="626" y="110"/>
                  </a:lnTo>
                  <a:lnTo>
                    <a:pt x="617" y="103"/>
                  </a:lnTo>
                  <a:lnTo>
                    <a:pt x="608" y="96"/>
                  </a:lnTo>
                  <a:lnTo>
                    <a:pt x="599" y="92"/>
                  </a:lnTo>
                  <a:lnTo>
                    <a:pt x="593" y="90"/>
                  </a:lnTo>
                  <a:lnTo>
                    <a:pt x="588" y="90"/>
                  </a:lnTo>
                  <a:lnTo>
                    <a:pt x="588" y="90"/>
                  </a:lnTo>
                  <a:lnTo>
                    <a:pt x="577" y="92"/>
                  </a:lnTo>
                  <a:lnTo>
                    <a:pt x="570" y="96"/>
                  </a:lnTo>
                  <a:lnTo>
                    <a:pt x="564" y="103"/>
                  </a:lnTo>
                  <a:lnTo>
                    <a:pt x="563" y="107"/>
                  </a:lnTo>
                  <a:lnTo>
                    <a:pt x="561" y="112"/>
                  </a:lnTo>
                  <a:lnTo>
                    <a:pt x="561" y="112"/>
                  </a:lnTo>
                  <a:lnTo>
                    <a:pt x="561" y="125"/>
                  </a:lnTo>
                  <a:lnTo>
                    <a:pt x="559" y="132"/>
                  </a:lnTo>
                  <a:lnTo>
                    <a:pt x="554" y="136"/>
                  </a:lnTo>
                  <a:lnTo>
                    <a:pt x="554" y="136"/>
                  </a:lnTo>
                  <a:lnTo>
                    <a:pt x="548" y="138"/>
                  </a:lnTo>
                  <a:lnTo>
                    <a:pt x="541" y="138"/>
                  </a:lnTo>
                  <a:lnTo>
                    <a:pt x="526" y="134"/>
                  </a:lnTo>
                  <a:lnTo>
                    <a:pt x="510" y="128"/>
                  </a:lnTo>
                  <a:lnTo>
                    <a:pt x="499" y="119"/>
                  </a:lnTo>
                  <a:lnTo>
                    <a:pt x="499" y="119"/>
                  </a:lnTo>
                  <a:lnTo>
                    <a:pt x="490" y="112"/>
                  </a:lnTo>
                  <a:lnTo>
                    <a:pt x="481" y="105"/>
                  </a:lnTo>
                  <a:lnTo>
                    <a:pt x="472" y="100"/>
                  </a:lnTo>
                  <a:lnTo>
                    <a:pt x="459" y="96"/>
                  </a:lnTo>
                  <a:lnTo>
                    <a:pt x="459" y="96"/>
                  </a:lnTo>
                  <a:lnTo>
                    <a:pt x="447" y="94"/>
                  </a:lnTo>
                  <a:lnTo>
                    <a:pt x="436" y="89"/>
                  </a:lnTo>
                  <a:lnTo>
                    <a:pt x="425" y="81"/>
                  </a:lnTo>
                  <a:lnTo>
                    <a:pt x="420" y="76"/>
                  </a:lnTo>
                  <a:lnTo>
                    <a:pt x="418" y="71"/>
                  </a:lnTo>
                  <a:lnTo>
                    <a:pt x="418" y="71"/>
                  </a:lnTo>
                  <a:lnTo>
                    <a:pt x="416" y="62"/>
                  </a:lnTo>
                  <a:lnTo>
                    <a:pt x="416" y="52"/>
                  </a:lnTo>
                  <a:lnTo>
                    <a:pt x="420" y="34"/>
                  </a:lnTo>
                  <a:lnTo>
                    <a:pt x="421" y="24"/>
                  </a:lnTo>
                  <a:lnTo>
                    <a:pt x="421" y="16"/>
                  </a:lnTo>
                  <a:lnTo>
                    <a:pt x="420" y="9"/>
                  </a:lnTo>
                  <a:lnTo>
                    <a:pt x="416" y="5"/>
                  </a:lnTo>
                  <a:lnTo>
                    <a:pt x="412" y="4"/>
                  </a:lnTo>
                  <a:lnTo>
                    <a:pt x="412" y="4"/>
                  </a:lnTo>
                  <a:lnTo>
                    <a:pt x="401" y="0"/>
                  </a:lnTo>
                  <a:lnTo>
                    <a:pt x="389" y="0"/>
                  </a:lnTo>
                  <a:lnTo>
                    <a:pt x="376" y="2"/>
                  </a:lnTo>
                  <a:lnTo>
                    <a:pt x="365" y="4"/>
                  </a:lnTo>
                  <a:lnTo>
                    <a:pt x="365" y="4"/>
                  </a:lnTo>
                  <a:lnTo>
                    <a:pt x="351" y="7"/>
                  </a:lnTo>
                  <a:lnTo>
                    <a:pt x="338" y="11"/>
                  </a:lnTo>
                  <a:lnTo>
                    <a:pt x="324" y="11"/>
                  </a:lnTo>
                  <a:lnTo>
                    <a:pt x="309" y="11"/>
                  </a:lnTo>
                  <a:lnTo>
                    <a:pt x="309" y="11"/>
                  </a:lnTo>
                  <a:lnTo>
                    <a:pt x="297" y="9"/>
                  </a:lnTo>
                  <a:lnTo>
                    <a:pt x="284" y="11"/>
                  </a:lnTo>
                  <a:lnTo>
                    <a:pt x="273" y="16"/>
                  </a:lnTo>
                  <a:lnTo>
                    <a:pt x="262" y="24"/>
                  </a:lnTo>
                  <a:lnTo>
                    <a:pt x="262" y="24"/>
                  </a:lnTo>
                  <a:lnTo>
                    <a:pt x="249" y="33"/>
                  </a:lnTo>
                  <a:lnTo>
                    <a:pt x="239" y="40"/>
                  </a:lnTo>
                  <a:lnTo>
                    <a:pt x="233" y="42"/>
                  </a:lnTo>
                  <a:lnTo>
                    <a:pt x="228" y="42"/>
                  </a:lnTo>
                  <a:lnTo>
                    <a:pt x="220" y="42"/>
                  </a:lnTo>
                  <a:lnTo>
                    <a:pt x="213" y="40"/>
                  </a:lnTo>
                  <a:lnTo>
                    <a:pt x="213" y="40"/>
                  </a:lnTo>
                  <a:lnTo>
                    <a:pt x="208" y="38"/>
                  </a:lnTo>
                  <a:lnTo>
                    <a:pt x="202" y="38"/>
                  </a:lnTo>
                  <a:lnTo>
                    <a:pt x="192" y="38"/>
                  </a:lnTo>
                  <a:lnTo>
                    <a:pt x="192" y="38"/>
                  </a:lnTo>
                  <a:lnTo>
                    <a:pt x="186" y="38"/>
                  </a:lnTo>
                  <a:lnTo>
                    <a:pt x="182" y="34"/>
                  </a:lnTo>
                  <a:lnTo>
                    <a:pt x="177" y="31"/>
                  </a:lnTo>
                  <a:lnTo>
                    <a:pt x="172" y="29"/>
                  </a:lnTo>
                  <a:lnTo>
                    <a:pt x="172" y="29"/>
                  </a:lnTo>
                  <a:lnTo>
                    <a:pt x="164" y="31"/>
                  </a:lnTo>
                  <a:lnTo>
                    <a:pt x="161" y="33"/>
                  </a:lnTo>
                  <a:lnTo>
                    <a:pt x="159" y="38"/>
                  </a:lnTo>
                  <a:lnTo>
                    <a:pt x="159" y="42"/>
                  </a:lnTo>
                  <a:lnTo>
                    <a:pt x="159" y="52"/>
                  </a:lnTo>
                  <a:lnTo>
                    <a:pt x="157" y="62"/>
                  </a:lnTo>
                  <a:lnTo>
                    <a:pt x="157" y="62"/>
                  </a:lnTo>
                  <a:lnTo>
                    <a:pt x="155" y="65"/>
                  </a:lnTo>
                  <a:lnTo>
                    <a:pt x="152" y="69"/>
                  </a:lnTo>
                  <a:lnTo>
                    <a:pt x="143" y="72"/>
                  </a:lnTo>
                  <a:lnTo>
                    <a:pt x="134" y="76"/>
                  </a:lnTo>
                  <a:lnTo>
                    <a:pt x="128" y="78"/>
                  </a:lnTo>
                  <a:lnTo>
                    <a:pt x="125" y="81"/>
                  </a:lnTo>
                  <a:lnTo>
                    <a:pt x="125" y="81"/>
                  </a:lnTo>
                  <a:lnTo>
                    <a:pt x="121" y="89"/>
                  </a:lnTo>
                  <a:lnTo>
                    <a:pt x="116" y="96"/>
                  </a:lnTo>
                  <a:lnTo>
                    <a:pt x="112" y="112"/>
                  </a:lnTo>
                  <a:lnTo>
                    <a:pt x="108" y="128"/>
                  </a:lnTo>
                  <a:lnTo>
                    <a:pt x="106" y="145"/>
                  </a:lnTo>
                  <a:lnTo>
                    <a:pt x="106" y="145"/>
                  </a:lnTo>
                  <a:lnTo>
                    <a:pt x="105" y="157"/>
                  </a:lnTo>
                  <a:lnTo>
                    <a:pt x="101" y="168"/>
                  </a:lnTo>
                  <a:lnTo>
                    <a:pt x="96" y="181"/>
                  </a:lnTo>
                  <a:lnTo>
                    <a:pt x="87" y="190"/>
                  </a:lnTo>
                  <a:lnTo>
                    <a:pt x="87" y="190"/>
                  </a:lnTo>
                  <a:lnTo>
                    <a:pt x="74" y="197"/>
                  </a:lnTo>
                  <a:lnTo>
                    <a:pt x="63" y="204"/>
                  </a:lnTo>
                  <a:lnTo>
                    <a:pt x="52" y="214"/>
                  </a:lnTo>
                  <a:lnTo>
                    <a:pt x="49" y="219"/>
                  </a:lnTo>
                  <a:lnTo>
                    <a:pt x="47" y="226"/>
                  </a:lnTo>
                  <a:lnTo>
                    <a:pt x="47" y="226"/>
                  </a:lnTo>
                  <a:lnTo>
                    <a:pt x="43" y="237"/>
                  </a:lnTo>
                  <a:lnTo>
                    <a:pt x="38" y="246"/>
                  </a:lnTo>
                  <a:lnTo>
                    <a:pt x="32" y="255"/>
                  </a:lnTo>
                  <a:lnTo>
                    <a:pt x="23" y="264"/>
                  </a:lnTo>
                  <a:lnTo>
                    <a:pt x="23" y="264"/>
                  </a:lnTo>
                  <a:lnTo>
                    <a:pt x="14" y="273"/>
                  </a:lnTo>
                  <a:lnTo>
                    <a:pt x="12" y="277"/>
                  </a:lnTo>
                  <a:lnTo>
                    <a:pt x="11" y="282"/>
                  </a:lnTo>
                  <a:lnTo>
                    <a:pt x="11" y="282"/>
                  </a:lnTo>
                  <a:lnTo>
                    <a:pt x="7" y="295"/>
                  </a:lnTo>
                  <a:lnTo>
                    <a:pt x="3" y="306"/>
                  </a:lnTo>
                  <a:lnTo>
                    <a:pt x="1" y="317"/>
                  </a:lnTo>
                  <a:lnTo>
                    <a:pt x="3" y="324"/>
                  </a:lnTo>
                  <a:lnTo>
                    <a:pt x="7" y="329"/>
                  </a:lnTo>
                  <a:lnTo>
                    <a:pt x="7" y="329"/>
                  </a:lnTo>
                  <a:lnTo>
                    <a:pt x="9" y="335"/>
                  </a:lnTo>
                  <a:lnTo>
                    <a:pt x="9" y="342"/>
                  </a:lnTo>
                  <a:lnTo>
                    <a:pt x="11" y="356"/>
                  </a:lnTo>
                  <a:lnTo>
                    <a:pt x="11" y="356"/>
                  </a:lnTo>
                  <a:lnTo>
                    <a:pt x="14" y="367"/>
                  </a:lnTo>
                  <a:lnTo>
                    <a:pt x="16" y="380"/>
                  </a:lnTo>
                  <a:lnTo>
                    <a:pt x="16" y="380"/>
                  </a:lnTo>
                  <a:lnTo>
                    <a:pt x="14" y="389"/>
                  </a:lnTo>
                  <a:lnTo>
                    <a:pt x="12" y="396"/>
                  </a:lnTo>
                  <a:lnTo>
                    <a:pt x="7" y="413"/>
                  </a:lnTo>
                  <a:lnTo>
                    <a:pt x="7" y="413"/>
                  </a:lnTo>
                  <a:lnTo>
                    <a:pt x="3" y="423"/>
                  </a:lnTo>
                  <a:lnTo>
                    <a:pt x="1" y="436"/>
                  </a:lnTo>
                  <a:lnTo>
                    <a:pt x="0" y="449"/>
                  </a:lnTo>
                  <a:lnTo>
                    <a:pt x="0" y="460"/>
                  </a:lnTo>
                  <a:lnTo>
                    <a:pt x="0" y="460"/>
                  </a:lnTo>
                  <a:lnTo>
                    <a:pt x="1" y="467"/>
                  </a:lnTo>
                  <a:lnTo>
                    <a:pt x="5" y="474"/>
                  </a:lnTo>
                  <a:lnTo>
                    <a:pt x="14" y="485"/>
                  </a:lnTo>
                  <a:lnTo>
                    <a:pt x="25" y="498"/>
                  </a:lnTo>
                  <a:lnTo>
                    <a:pt x="34" y="508"/>
                  </a:lnTo>
                  <a:lnTo>
                    <a:pt x="34" y="508"/>
                  </a:lnTo>
                  <a:lnTo>
                    <a:pt x="39" y="519"/>
                  </a:lnTo>
                  <a:lnTo>
                    <a:pt x="47" y="532"/>
                  </a:lnTo>
                  <a:lnTo>
                    <a:pt x="58" y="561"/>
                  </a:lnTo>
                  <a:lnTo>
                    <a:pt x="63" y="575"/>
                  </a:lnTo>
                  <a:lnTo>
                    <a:pt x="70" y="588"/>
                  </a:lnTo>
                  <a:lnTo>
                    <a:pt x="79" y="597"/>
                  </a:lnTo>
                  <a:lnTo>
                    <a:pt x="90" y="606"/>
                  </a:lnTo>
                  <a:lnTo>
                    <a:pt x="90" y="606"/>
                  </a:lnTo>
                  <a:lnTo>
                    <a:pt x="108" y="615"/>
                  </a:lnTo>
                  <a:lnTo>
                    <a:pt x="128" y="624"/>
                  </a:lnTo>
                  <a:lnTo>
                    <a:pt x="137" y="628"/>
                  </a:lnTo>
                  <a:lnTo>
                    <a:pt x="148" y="630"/>
                  </a:lnTo>
                  <a:lnTo>
                    <a:pt x="159" y="630"/>
                  </a:lnTo>
                  <a:lnTo>
                    <a:pt x="168" y="628"/>
                  </a:lnTo>
                  <a:lnTo>
                    <a:pt x="168" y="628"/>
                  </a:lnTo>
                  <a:lnTo>
                    <a:pt x="190" y="621"/>
                  </a:lnTo>
                  <a:lnTo>
                    <a:pt x="213" y="617"/>
                  </a:lnTo>
                  <a:lnTo>
                    <a:pt x="213" y="617"/>
                  </a:lnTo>
                  <a:lnTo>
                    <a:pt x="222" y="615"/>
                  </a:lnTo>
                  <a:lnTo>
                    <a:pt x="230" y="615"/>
                  </a:lnTo>
                  <a:lnTo>
                    <a:pt x="230" y="615"/>
                  </a:lnTo>
                  <a:lnTo>
                    <a:pt x="237" y="617"/>
                  </a:lnTo>
                  <a:lnTo>
                    <a:pt x="244" y="621"/>
                  </a:lnTo>
                  <a:lnTo>
                    <a:pt x="244" y="621"/>
                  </a:lnTo>
                  <a:lnTo>
                    <a:pt x="251" y="622"/>
                  </a:lnTo>
                  <a:lnTo>
                    <a:pt x="259" y="622"/>
                  </a:lnTo>
                  <a:lnTo>
                    <a:pt x="271" y="619"/>
                  </a:lnTo>
                  <a:lnTo>
                    <a:pt x="295" y="610"/>
                  </a:lnTo>
                  <a:lnTo>
                    <a:pt x="295" y="610"/>
                  </a:lnTo>
                  <a:lnTo>
                    <a:pt x="307" y="606"/>
                  </a:lnTo>
                  <a:lnTo>
                    <a:pt x="318" y="606"/>
                  </a:lnTo>
                  <a:lnTo>
                    <a:pt x="318" y="606"/>
                  </a:lnTo>
                  <a:lnTo>
                    <a:pt x="324" y="606"/>
                  </a:lnTo>
                  <a:lnTo>
                    <a:pt x="327" y="608"/>
                  </a:lnTo>
                  <a:lnTo>
                    <a:pt x="335" y="613"/>
                  </a:lnTo>
                  <a:lnTo>
                    <a:pt x="335" y="613"/>
                  </a:lnTo>
                  <a:lnTo>
                    <a:pt x="351" y="626"/>
                  </a:lnTo>
                  <a:lnTo>
                    <a:pt x="360" y="631"/>
                  </a:lnTo>
                  <a:lnTo>
                    <a:pt x="369" y="635"/>
                  </a:lnTo>
                  <a:lnTo>
                    <a:pt x="369" y="635"/>
                  </a:lnTo>
                  <a:lnTo>
                    <a:pt x="376" y="637"/>
                  </a:lnTo>
                  <a:lnTo>
                    <a:pt x="382" y="641"/>
                  </a:lnTo>
                  <a:lnTo>
                    <a:pt x="387" y="646"/>
                  </a:lnTo>
                  <a:lnTo>
                    <a:pt x="392" y="651"/>
                  </a:lnTo>
                  <a:lnTo>
                    <a:pt x="398" y="662"/>
                  </a:lnTo>
                  <a:lnTo>
                    <a:pt x="401" y="677"/>
                  </a:lnTo>
                  <a:lnTo>
                    <a:pt x="401" y="691"/>
                  </a:lnTo>
                  <a:lnTo>
                    <a:pt x="400" y="706"/>
                  </a:lnTo>
                  <a:lnTo>
                    <a:pt x="394" y="735"/>
                  </a:lnTo>
                  <a:lnTo>
                    <a:pt x="394" y="735"/>
                  </a:lnTo>
                  <a:lnTo>
                    <a:pt x="392" y="747"/>
                  </a:lnTo>
                  <a:lnTo>
                    <a:pt x="394" y="762"/>
                  </a:lnTo>
                  <a:lnTo>
                    <a:pt x="400" y="776"/>
                  </a:lnTo>
                  <a:lnTo>
                    <a:pt x="407" y="789"/>
                  </a:lnTo>
                  <a:lnTo>
                    <a:pt x="407" y="789"/>
                  </a:lnTo>
                  <a:lnTo>
                    <a:pt x="427" y="809"/>
                  </a:lnTo>
                  <a:lnTo>
                    <a:pt x="436" y="820"/>
                  </a:lnTo>
                  <a:lnTo>
                    <a:pt x="445" y="831"/>
                  </a:lnTo>
                  <a:lnTo>
                    <a:pt x="445" y="831"/>
                  </a:lnTo>
                  <a:lnTo>
                    <a:pt x="450" y="845"/>
                  </a:lnTo>
                  <a:lnTo>
                    <a:pt x="456" y="859"/>
                  </a:lnTo>
                  <a:lnTo>
                    <a:pt x="456" y="859"/>
                  </a:lnTo>
                  <a:lnTo>
                    <a:pt x="456" y="874"/>
                  </a:lnTo>
                  <a:lnTo>
                    <a:pt x="456" y="874"/>
                  </a:lnTo>
                  <a:lnTo>
                    <a:pt x="456" y="887"/>
                  </a:lnTo>
                  <a:lnTo>
                    <a:pt x="454" y="897"/>
                  </a:lnTo>
                  <a:lnTo>
                    <a:pt x="454" y="908"/>
                  </a:lnTo>
                  <a:lnTo>
                    <a:pt x="454" y="914"/>
                  </a:lnTo>
                  <a:lnTo>
                    <a:pt x="458" y="919"/>
                  </a:lnTo>
                  <a:lnTo>
                    <a:pt x="458" y="919"/>
                  </a:lnTo>
                  <a:lnTo>
                    <a:pt x="463" y="928"/>
                  </a:lnTo>
                  <a:lnTo>
                    <a:pt x="463" y="939"/>
                  </a:lnTo>
                  <a:lnTo>
                    <a:pt x="461" y="952"/>
                  </a:lnTo>
                  <a:lnTo>
                    <a:pt x="458" y="963"/>
                  </a:lnTo>
                  <a:lnTo>
                    <a:pt x="447" y="984"/>
                  </a:lnTo>
                  <a:lnTo>
                    <a:pt x="443" y="995"/>
                  </a:lnTo>
                  <a:lnTo>
                    <a:pt x="440" y="1008"/>
                  </a:lnTo>
                  <a:lnTo>
                    <a:pt x="440" y="1008"/>
                  </a:lnTo>
                  <a:lnTo>
                    <a:pt x="436" y="1021"/>
                  </a:lnTo>
                  <a:lnTo>
                    <a:pt x="434" y="1037"/>
                  </a:lnTo>
                  <a:lnTo>
                    <a:pt x="434" y="1046"/>
                  </a:lnTo>
                  <a:lnTo>
                    <a:pt x="434" y="1053"/>
                  </a:lnTo>
                  <a:lnTo>
                    <a:pt x="436" y="1060"/>
                  </a:lnTo>
                  <a:lnTo>
                    <a:pt x="440" y="1066"/>
                  </a:lnTo>
                  <a:lnTo>
                    <a:pt x="440" y="1066"/>
                  </a:lnTo>
                  <a:lnTo>
                    <a:pt x="447" y="1073"/>
                  </a:lnTo>
                  <a:lnTo>
                    <a:pt x="452" y="1075"/>
                  </a:lnTo>
                  <a:lnTo>
                    <a:pt x="454" y="1078"/>
                  </a:lnTo>
                  <a:lnTo>
                    <a:pt x="454" y="1078"/>
                  </a:lnTo>
                  <a:lnTo>
                    <a:pt x="459" y="1086"/>
                  </a:lnTo>
                  <a:lnTo>
                    <a:pt x="461" y="1095"/>
                  </a:lnTo>
                  <a:lnTo>
                    <a:pt x="465" y="1109"/>
                  </a:lnTo>
                  <a:lnTo>
                    <a:pt x="465" y="1109"/>
                  </a:lnTo>
                  <a:lnTo>
                    <a:pt x="468" y="1122"/>
                  </a:lnTo>
                  <a:lnTo>
                    <a:pt x="470" y="1135"/>
                  </a:lnTo>
                  <a:lnTo>
                    <a:pt x="470" y="1135"/>
                  </a:lnTo>
                  <a:lnTo>
                    <a:pt x="474" y="1142"/>
                  </a:lnTo>
                  <a:lnTo>
                    <a:pt x="478" y="1149"/>
                  </a:lnTo>
                  <a:lnTo>
                    <a:pt x="481" y="1154"/>
                  </a:lnTo>
                  <a:lnTo>
                    <a:pt x="485" y="1163"/>
                  </a:lnTo>
                  <a:lnTo>
                    <a:pt x="485" y="1163"/>
                  </a:lnTo>
                  <a:lnTo>
                    <a:pt x="487" y="1183"/>
                  </a:lnTo>
                  <a:lnTo>
                    <a:pt x="487" y="1203"/>
                  </a:lnTo>
                  <a:lnTo>
                    <a:pt x="488" y="1225"/>
                  </a:lnTo>
                  <a:lnTo>
                    <a:pt x="490" y="1234"/>
                  </a:lnTo>
                  <a:lnTo>
                    <a:pt x="494" y="1245"/>
                  </a:lnTo>
                  <a:lnTo>
                    <a:pt x="494" y="1245"/>
                  </a:lnTo>
                  <a:lnTo>
                    <a:pt x="517" y="1290"/>
                  </a:lnTo>
                  <a:lnTo>
                    <a:pt x="517" y="1290"/>
                  </a:lnTo>
                  <a:lnTo>
                    <a:pt x="523" y="1303"/>
                  </a:lnTo>
                  <a:lnTo>
                    <a:pt x="526" y="1319"/>
                  </a:lnTo>
                  <a:lnTo>
                    <a:pt x="526" y="1319"/>
                  </a:lnTo>
                  <a:lnTo>
                    <a:pt x="526" y="1330"/>
                  </a:lnTo>
                  <a:lnTo>
                    <a:pt x="526" y="1343"/>
                  </a:lnTo>
                  <a:lnTo>
                    <a:pt x="525" y="1355"/>
                  </a:lnTo>
                  <a:lnTo>
                    <a:pt x="525" y="1366"/>
                  </a:lnTo>
                  <a:lnTo>
                    <a:pt x="525" y="1366"/>
                  </a:lnTo>
                  <a:lnTo>
                    <a:pt x="526" y="1373"/>
                  </a:lnTo>
                  <a:lnTo>
                    <a:pt x="530" y="1379"/>
                  </a:lnTo>
                  <a:lnTo>
                    <a:pt x="534" y="1384"/>
                  </a:lnTo>
                  <a:lnTo>
                    <a:pt x="539" y="1386"/>
                  </a:lnTo>
                  <a:lnTo>
                    <a:pt x="544" y="1386"/>
                  </a:lnTo>
                  <a:lnTo>
                    <a:pt x="550" y="1386"/>
                  </a:lnTo>
                  <a:lnTo>
                    <a:pt x="564" y="1382"/>
                  </a:lnTo>
                  <a:lnTo>
                    <a:pt x="564" y="1382"/>
                  </a:lnTo>
                  <a:lnTo>
                    <a:pt x="573" y="1379"/>
                  </a:lnTo>
                  <a:lnTo>
                    <a:pt x="582" y="1375"/>
                  </a:lnTo>
                  <a:lnTo>
                    <a:pt x="592" y="1375"/>
                  </a:lnTo>
                  <a:lnTo>
                    <a:pt x="602" y="1375"/>
                  </a:lnTo>
                  <a:lnTo>
                    <a:pt x="602" y="1375"/>
                  </a:lnTo>
                  <a:lnTo>
                    <a:pt x="619" y="1379"/>
                  </a:lnTo>
                  <a:lnTo>
                    <a:pt x="637" y="1379"/>
                  </a:lnTo>
                  <a:lnTo>
                    <a:pt x="646" y="1379"/>
                  </a:lnTo>
                  <a:lnTo>
                    <a:pt x="655" y="1377"/>
                  </a:lnTo>
                  <a:lnTo>
                    <a:pt x="664" y="1373"/>
                  </a:lnTo>
                  <a:lnTo>
                    <a:pt x="671" y="1370"/>
                  </a:lnTo>
                  <a:lnTo>
                    <a:pt x="671" y="1370"/>
                  </a:lnTo>
                  <a:lnTo>
                    <a:pt x="687" y="1355"/>
                  </a:lnTo>
                  <a:lnTo>
                    <a:pt x="702" y="1339"/>
                  </a:lnTo>
                  <a:lnTo>
                    <a:pt x="702" y="1339"/>
                  </a:lnTo>
                  <a:lnTo>
                    <a:pt x="706" y="1334"/>
                  </a:lnTo>
                  <a:lnTo>
                    <a:pt x="707" y="1328"/>
                  </a:lnTo>
                  <a:lnTo>
                    <a:pt x="713" y="1314"/>
                  </a:lnTo>
                  <a:lnTo>
                    <a:pt x="713" y="1314"/>
                  </a:lnTo>
                  <a:lnTo>
                    <a:pt x="716" y="1306"/>
                  </a:lnTo>
                  <a:lnTo>
                    <a:pt x="722" y="1299"/>
                  </a:lnTo>
                  <a:lnTo>
                    <a:pt x="735" y="1288"/>
                  </a:lnTo>
                  <a:lnTo>
                    <a:pt x="747" y="1276"/>
                  </a:lnTo>
                  <a:lnTo>
                    <a:pt x="751" y="1268"/>
                  </a:lnTo>
                  <a:lnTo>
                    <a:pt x="754" y="1261"/>
                  </a:lnTo>
                  <a:lnTo>
                    <a:pt x="754" y="1261"/>
                  </a:lnTo>
                  <a:lnTo>
                    <a:pt x="756" y="1252"/>
                  </a:lnTo>
                  <a:lnTo>
                    <a:pt x="758" y="1245"/>
                  </a:lnTo>
                  <a:lnTo>
                    <a:pt x="760" y="1229"/>
                  </a:lnTo>
                  <a:lnTo>
                    <a:pt x="760" y="1229"/>
                  </a:lnTo>
                  <a:lnTo>
                    <a:pt x="762" y="1221"/>
                  </a:lnTo>
                  <a:lnTo>
                    <a:pt x="765" y="1216"/>
                  </a:lnTo>
                  <a:lnTo>
                    <a:pt x="774" y="1209"/>
                  </a:lnTo>
                  <a:lnTo>
                    <a:pt x="783" y="1200"/>
                  </a:lnTo>
                  <a:lnTo>
                    <a:pt x="787" y="1196"/>
                  </a:lnTo>
                  <a:lnTo>
                    <a:pt x="789" y="1191"/>
                  </a:lnTo>
                  <a:lnTo>
                    <a:pt x="789" y="1191"/>
                  </a:lnTo>
                  <a:lnTo>
                    <a:pt x="794" y="1174"/>
                  </a:lnTo>
                  <a:lnTo>
                    <a:pt x="798" y="1156"/>
                  </a:lnTo>
                  <a:lnTo>
                    <a:pt x="800" y="1147"/>
                  </a:lnTo>
                  <a:lnTo>
                    <a:pt x="800" y="1138"/>
                  </a:lnTo>
                  <a:lnTo>
                    <a:pt x="796" y="1131"/>
                  </a:lnTo>
                  <a:lnTo>
                    <a:pt x="792" y="1124"/>
                  </a:lnTo>
                  <a:lnTo>
                    <a:pt x="792" y="1124"/>
                  </a:lnTo>
                  <a:lnTo>
                    <a:pt x="787" y="1120"/>
                  </a:lnTo>
                  <a:lnTo>
                    <a:pt x="783" y="1116"/>
                  </a:lnTo>
                  <a:lnTo>
                    <a:pt x="782" y="1111"/>
                  </a:lnTo>
                  <a:lnTo>
                    <a:pt x="783" y="1104"/>
                  </a:lnTo>
                  <a:lnTo>
                    <a:pt x="783" y="1104"/>
                  </a:lnTo>
                  <a:lnTo>
                    <a:pt x="787" y="1097"/>
                  </a:lnTo>
                  <a:lnTo>
                    <a:pt x="792" y="1089"/>
                  </a:lnTo>
                  <a:lnTo>
                    <a:pt x="807" y="1080"/>
                  </a:lnTo>
                  <a:lnTo>
                    <a:pt x="807" y="1080"/>
                  </a:lnTo>
                  <a:lnTo>
                    <a:pt x="818" y="1075"/>
                  </a:lnTo>
                  <a:lnTo>
                    <a:pt x="830" y="1069"/>
                  </a:lnTo>
                  <a:lnTo>
                    <a:pt x="841" y="1064"/>
                  </a:lnTo>
                  <a:lnTo>
                    <a:pt x="845" y="1060"/>
                  </a:lnTo>
                  <a:lnTo>
                    <a:pt x="850" y="1055"/>
                  </a:lnTo>
                  <a:lnTo>
                    <a:pt x="850" y="1055"/>
                  </a:lnTo>
                  <a:lnTo>
                    <a:pt x="856" y="1046"/>
                  </a:lnTo>
                  <a:lnTo>
                    <a:pt x="859" y="1035"/>
                  </a:lnTo>
                  <a:lnTo>
                    <a:pt x="863" y="1011"/>
                  </a:lnTo>
                  <a:lnTo>
                    <a:pt x="863" y="1011"/>
                  </a:lnTo>
                  <a:lnTo>
                    <a:pt x="867" y="999"/>
                  </a:lnTo>
                  <a:lnTo>
                    <a:pt x="870" y="988"/>
                  </a:lnTo>
                  <a:lnTo>
                    <a:pt x="872" y="975"/>
                  </a:lnTo>
                  <a:lnTo>
                    <a:pt x="874" y="963"/>
                  </a:lnTo>
                  <a:lnTo>
                    <a:pt x="874" y="963"/>
                  </a:lnTo>
                  <a:lnTo>
                    <a:pt x="874" y="948"/>
                  </a:lnTo>
                  <a:lnTo>
                    <a:pt x="874" y="934"/>
                  </a:lnTo>
                  <a:lnTo>
                    <a:pt x="870" y="919"/>
                  </a:lnTo>
                  <a:lnTo>
                    <a:pt x="867" y="907"/>
                  </a:lnTo>
                  <a:lnTo>
                    <a:pt x="867" y="907"/>
                  </a:lnTo>
                  <a:lnTo>
                    <a:pt x="859" y="883"/>
                  </a:lnTo>
                  <a:lnTo>
                    <a:pt x="852" y="859"/>
                  </a:lnTo>
                  <a:lnTo>
                    <a:pt x="852" y="859"/>
                  </a:lnTo>
                  <a:lnTo>
                    <a:pt x="847" y="849"/>
                  </a:lnTo>
                  <a:lnTo>
                    <a:pt x="845" y="838"/>
                  </a:lnTo>
                  <a:lnTo>
                    <a:pt x="845" y="838"/>
                  </a:lnTo>
                  <a:lnTo>
                    <a:pt x="847" y="829"/>
                  </a:lnTo>
                  <a:lnTo>
                    <a:pt x="847" y="820"/>
                  </a:lnTo>
                  <a:lnTo>
                    <a:pt x="850" y="811"/>
                  </a:lnTo>
                  <a:lnTo>
                    <a:pt x="854" y="802"/>
                  </a:lnTo>
                  <a:lnTo>
                    <a:pt x="854" y="802"/>
                  </a:lnTo>
                  <a:lnTo>
                    <a:pt x="858" y="796"/>
                  </a:lnTo>
                  <a:lnTo>
                    <a:pt x="861" y="793"/>
                  </a:lnTo>
                  <a:lnTo>
                    <a:pt x="868" y="785"/>
                  </a:lnTo>
                  <a:lnTo>
                    <a:pt x="868" y="785"/>
                  </a:lnTo>
                  <a:lnTo>
                    <a:pt x="872" y="778"/>
                  </a:lnTo>
                  <a:lnTo>
                    <a:pt x="876" y="769"/>
                  </a:lnTo>
                  <a:lnTo>
                    <a:pt x="876" y="769"/>
                  </a:lnTo>
                  <a:lnTo>
                    <a:pt x="881" y="762"/>
                  </a:lnTo>
                  <a:lnTo>
                    <a:pt x="890" y="755"/>
                  </a:lnTo>
                  <a:lnTo>
                    <a:pt x="899" y="747"/>
                  </a:lnTo>
                  <a:lnTo>
                    <a:pt x="906" y="740"/>
                  </a:lnTo>
                  <a:lnTo>
                    <a:pt x="906" y="740"/>
                  </a:lnTo>
                  <a:lnTo>
                    <a:pt x="925" y="720"/>
                  </a:lnTo>
                  <a:lnTo>
                    <a:pt x="941" y="697"/>
                  </a:lnTo>
                  <a:lnTo>
                    <a:pt x="941" y="697"/>
                  </a:lnTo>
                  <a:lnTo>
                    <a:pt x="944" y="688"/>
                  </a:lnTo>
                  <a:lnTo>
                    <a:pt x="950" y="679"/>
                  </a:lnTo>
                  <a:lnTo>
                    <a:pt x="950" y="679"/>
                  </a:lnTo>
                  <a:lnTo>
                    <a:pt x="954" y="673"/>
                  </a:lnTo>
                  <a:lnTo>
                    <a:pt x="961" y="668"/>
                  </a:lnTo>
                  <a:lnTo>
                    <a:pt x="973" y="657"/>
                  </a:lnTo>
                  <a:lnTo>
                    <a:pt x="986" y="648"/>
                  </a:lnTo>
                  <a:lnTo>
                    <a:pt x="997" y="635"/>
                  </a:lnTo>
                  <a:lnTo>
                    <a:pt x="997" y="635"/>
                  </a:lnTo>
                  <a:lnTo>
                    <a:pt x="1002" y="630"/>
                  </a:lnTo>
                  <a:lnTo>
                    <a:pt x="1006" y="622"/>
                  </a:lnTo>
                  <a:lnTo>
                    <a:pt x="1006" y="615"/>
                  </a:lnTo>
                  <a:lnTo>
                    <a:pt x="1006" y="608"/>
                  </a:lnTo>
                  <a:lnTo>
                    <a:pt x="1006" y="608"/>
                  </a:lnTo>
                  <a:lnTo>
                    <a:pt x="1006" y="597"/>
                  </a:lnTo>
                  <a:lnTo>
                    <a:pt x="1010" y="588"/>
                  </a:lnTo>
                  <a:lnTo>
                    <a:pt x="1011" y="579"/>
                  </a:lnTo>
                  <a:lnTo>
                    <a:pt x="1017" y="570"/>
                  </a:lnTo>
                  <a:lnTo>
                    <a:pt x="1017" y="570"/>
                  </a:lnTo>
                  <a:lnTo>
                    <a:pt x="1026" y="555"/>
                  </a:lnTo>
                  <a:lnTo>
                    <a:pt x="1033" y="543"/>
                  </a:lnTo>
                  <a:lnTo>
                    <a:pt x="1033" y="543"/>
                  </a:lnTo>
                  <a:lnTo>
                    <a:pt x="1039" y="532"/>
                  </a:lnTo>
                  <a:lnTo>
                    <a:pt x="1042" y="521"/>
                  </a:lnTo>
                  <a:lnTo>
                    <a:pt x="1042" y="521"/>
                  </a:lnTo>
                  <a:lnTo>
                    <a:pt x="1048" y="507"/>
                  </a:lnTo>
                  <a:lnTo>
                    <a:pt x="1049" y="499"/>
                  </a:lnTo>
                  <a:lnTo>
                    <a:pt x="1049" y="496"/>
                  </a:lnTo>
                  <a:lnTo>
                    <a:pt x="1048" y="492"/>
                  </a:lnTo>
                  <a:lnTo>
                    <a:pt x="1048" y="492"/>
                  </a:lnTo>
                  <a:lnTo>
                    <a:pt x="1044" y="489"/>
                  </a:lnTo>
                  <a:lnTo>
                    <a:pt x="1040" y="489"/>
                  </a:lnTo>
                  <a:lnTo>
                    <a:pt x="1035" y="490"/>
                  </a:lnTo>
                  <a:lnTo>
                    <a:pt x="1031" y="492"/>
                  </a:lnTo>
                  <a:lnTo>
                    <a:pt x="1031" y="492"/>
                  </a:lnTo>
                  <a:lnTo>
                    <a:pt x="1021" y="499"/>
                  </a:lnTo>
                  <a:lnTo>
                    <a:pt x="1017" y="501"/>
                  </a:lnTo>
                  <a:lnTo>
                    <a:pt x="1010" y="501"/>
                  </a:lnTo>
                  <a:lnTo>
                    <a:pt x="1010" y="501"/>
                  </a:lnTo>
                  <a:lnTo>
                    <a:pt x="1002" y="501"/>
                  </a:lnTo>
                  <a:lnTo>
                    <a:pt x="995" y="503"/>
                  </a:lnTo>
                  <a:lnTo>
                    <a:pt x="995" y="503"/>
                  </a:lnTo>
                  <a:lnTo>
                    <a:pt x="990" y="507"/>
                  </a:lnTo>
                  <a:lnTo>
                    <a:pt x="986" y="510"/>
                  </a:lnTo>
                  <a:lnTo>
                    <a:pt x="986" y="510"/>
                  </a:lnTo>
                  <a:lnTo>
                    <a:pt x="979" y="514"/>
                  </a:lnTo>
                  <a:lnTo>
                    <a:pt x="970" y="514"/>
                  </a:lnTo>
                  <a:lnTo>
                    <a:pt x="954" y="512"/>
                  </a:lnTo>
                  <a:lnTo>
                    <a:pt x="954" y="512"/>
                  </a:lnTo>
                  <a:lnTo>
                    <a:pt x="944" y="512"/>
                  </a:lnTo>
                  <a:lnTo>
                    <a:pt x="939" y="512"/>
                  </a:lnTo>
                  <a:lnTo>
                    <a:pt x="934" y="512"/>
                  </a:lnTo>
                  <a:lnTo>
                    <a:pt x="934" y="512"/>
                  </a:lnTo>
                  <a:lnTo>
                    <a:pt x="930" y="508"/>
                  </a:lnTo>
                  <a:lnTo>
                    <a:pt x="926" y="505"/>
                  </a:lnTo>
                  <a:lnTo>
                    <a:pt x="923" y="494"/>
                  </a:lnTo>
                  <a:lnTo>
                    <a:pt x="923" y="494"/>
                  </a:lnTo>
                  <a:lnTo>
                    <a:pt x="919" y="487"/>
                  </a:lnTo>
                  <a:lnTo>
                    <a:pt x="916" y="479"/>
                  </a:lnTo>
                  <a:lnTo>
                    <a:pt x="905" y="467"/>
                  </a:lnTo>
                  <a:lnTo>
                    <a:pt x="894" y="456"/>
                  </a:lnTo>
                  <a:lnTo>
                    <a:pt x="885" y="441"/>
                  </a:lnTo>
                  <a:lnTo>
                    <a:pt x="885" y="441"/>
                  </a:lnTo>
                  <a:lnTo>
                    <a:pt x="876" y="425"/>
                  </a:lnTo>
                  <a:lnTo>
                    <a:pt x="865" y="409"/>
                  </a:lnTo>
                  <a:lnTo>
                    <a:pt x="856" y="391"/>
                  </a:lnTo>
                  <a:lnTo>
                    <a:pt x="849" y="373"/>
                  </a:lnTo>
                  <a:lnTo>
                    <a:pt x="849" y="373"/>
                  </a:lnTo>
                  <a:lnTo>
                    <a:pt x="845" y="351"/>
                  </a:lnTo>
                  <a:lnTo>
                    <a:pt x="841" y="342"/>
                  </a:lnTo>
                  <a:lnTo>
                    <a:pt x="838" y="331"/>
                  </a:lnTo>
                  <a:lnTo>
                    <a:pt x="838" y="331"/>
                  </a:lnTo>
                  <a:lnTo>
                    <a:pt x="829" y="315"/>
                  </a:lnTo>
                  <a:lnTo>
                    <a:pt x="818" y="300"/>
                  </a:lnTo>
                  <a:lnTo>
                    <a:pt x="809" y="286"/>
                  </a:lnTo>
                  <a:lnTo>
                    <a:pt x="802" y="270"/>
                  </a:lnTo>
                  <a:lnTo>
                    <a:pt x="802" y="270"/>
                  </a:lnTo>
                  <a:lnTo>
                    <a:pt x="800" y="261"/>
                  </a:lnTo>
                  <a:lnTo>
                    <a:pt x="800" y="252"/>
                  </a:lnTo>
                  <a:lnTo>
                    <a:pt x="800" y="244"/>
                  </a:lnTo>
                  <a:lnTo>
                    <a:pt x="798" y="235"/>
                  </a:lnTo>
                  <a:lnTo>
                    <a:pt x="798" y="235"/>
                  </a:lnTo>
                  <a:lnTo>
                    <a:pt x="789" y="221"/>
                  </a:lnTo>
                  <a:lnTo>
                    <a:pt x="780" y="204"/>
                  </a:lnTo>
                  <a:lnTo>
                    <a:pt x="780" y="204"/>
                  </a:lnTo>
                  <a:lnTo>
                    <a:pt x="769" y="188"/>
                  </a:lnTo>
                  <a:lnTo>
                    <a:pt x="762" y="179"/>
                  </a:lnTo>
                  <a:lnTo>
                    <a:pt x="762" y="176"/>
                  </a:lnTo>
                  <a:lnTo>
                    <a:pt x="760" y="172"/>
                  </a:lnTo>
                  <a:lnTo>
                    <a:pt x="760" y="172"/>
                  </a:lnTo>
                  <a:lnTo>
                    <a:pt x="763" y="168"/>
                  </a:lnTo>
                  <a:lnTo>
                    <a:pt x="763" y="168"/>
                  </a:lnTo>
                  <a:lnTo>
                    <a:pt x="754" y="156"/>
                  </a:lnTo>
                  <a:lnTo>
                    <a:pt x="745" y="141"/>
                  </a:lnTo>
                  <a:lnTo>
                    <a:pt x="742" y="128"/>
                  </a:lnTo>
                  <a:lnTo>
                    <a:pt x="740" y="121"/>
                  </a:lnTo>
                  <a:lnTo>
                    <a:pt x="742" y="116"/>
                  </a:lnTo>
                  <a:lnTo>
                    <a:pt x="742" y="1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sz="1800"/>
            </a:p>
          </p:txBody>
        </p:sp>
      </p:grpSp>
      <p:sp>
        <p:nvSpPr>
          <p:cNvPr id="8" name="Espace réservé du pied de page 12"/>
          <p:cNvSpPr>
            <a:spLocks noGrp="1"/>
          </p:cNvSpPr>
          <p:nvPr>
            <p:ph type="ftr" sz="quarter" idx="3"/>
          </p:nvPr>
        </p:nvSpPr>
        <p:spPr>
          <a:xfrm>
            <a:off x="2" y="6569440"/>
            <a:ext cx="11568607" cy="161583"/>
          </a:xfrm>
          <a:prstGeom prst="rect">
            <a:avLst/>
          </a:prstGeom>
        </p:spPr>
        <p:txBody>
          <a:bodyPr/>
          <a:lstStyle>
            <a:lvl1pPr algn="r">
              <a:defRPr sz="1050" cap="none" baseline="0">
                <a:solidFill>
                  <a:schemeClr val="accent5"/>
                </a:solidFill>
              </a:defRPr>
            </a:lvl1pPr>
          </a:lstStyle>
          <a:p>
            <a:r>
              <a:rPr lang="fr-FR" dirty="0"/>
              <a:t>Nom événement | Nom Prénom | Date</a:t>
            </a:r>
          </a:p>
        </p:txBody>
      </p:sp>
      <p:sp>
        <p:nvSpPr>
          <p:cNvPr id="11" name="Espace réservé du texte 3"/>
          <p:cNvSpPr>
            <a:spLocks noGrp="1"/>
          </p:cNvSpPr>
          <p:nvPr>
            <p:ph type="body" sz="quarter" idx="20" hasCustomPrompt="1"/>
          </p:nvPr>
        </p:nvSpPr>
        <p:spPr>
          <a:xfrm>
            <a:off x="1930401" y="205740"/>
            <a:ext cx="9780600" cy="774988"/>
          </a:xfrm>
          <a:prstGeom prst="rect">
            <a:avLst/>
          </a:prstGeom>
        </p:spPr>
        <p:txBody>
          <a:bodyPr lIns="0" tIns="0" rIns="0" bIns="0" anchor="ctr"/>
          <a:lstStyle>
            <a:lvl1pPr algn="l">
              <a:defRPr lang="fr-FR" sz="2000" b="1" kern="1200" cap="all" baseline="0" dirty="0">
                <a:solidFill>
                  <a:schemeClr val="tx2"/>
                </a:solidFill>
                <a:latin typeface="+mn-lt"/>
                <a:ea typeface="+mn-ea"/>
                <a:cs typeface="+mn-cs"/>
              </a:defRPr>
            </a:lvl1pPr>
          </a:lstStyle>
          <a:p>
            <a:pPr lvl="0"/>
            <a:r>
              <a:rPr lang="fr-FR" dirty="0"/>
              <a:t>Modifiez le style du titre</a:t>
            </a:r>
          </a:p>
        </p:txBody>
      </p:sp>
      <p:sp>
        <p:nvSpPr>
          <p:cNvPr id="12" name="Espace réservé du contenu 16"/>
          <p:cNvSpPr>
            <a:spLocks noGrp="1"/>
          </p:cNvSpPr>
          <p:nvPr>
            <p:ph sz="quarter" idx="27"/>
          </p:nvPr>
        </p:nvSpPr>
        <p:spPr>
          <a:xfrm>
            <a:off x="479001" y="4725144"/>
            <a:ext cx="11232000" cy="1584176"/>
          </a:xfrm>
          <a:prstGeom prst="rect">
            <a:avLst/>
          </a:prstGeom>
        </p:spPr>
        <p:txBody>
          <a:bodyPr lIns="0" tIns="0" rIns="0" bIns="0"/>
          <a:lstStyle>
            <a:lvl1pPr marL="342900" indent="-342900">
              <a:buClr>
                <a:schemeClr val="accent2"/>
              </a:buClr>
              <a:buSzPct val="125000"/>
              <a:buFont typeface="Arial" pitchFamily="34" charset="0"/>
              <a:buChar char="•"/>
              <a:defRPr sz="2000">
                <a:solidFill>
                  <a:schemeClr val="accent5"/>
                </a:solidFill>
              </a:defRPr>
            </a:lvl1pPr>
            <a:lvl2pPr marL="801688" indent="-360363">
              <a:buClr>
                <a:schemeClr val="accent5"/>
              </a:buClr>
              <a:buSzPct val="125000"/>
              <a:buFont typeface="Arial" panose="020B0604020202020204" pitchFamily="34" charset="0"/>
              <a:buChar char="•"/>
              <a:defRPr sz="1800"/>
            </a:lvl2pPr>
            <a:lvl3pPr marL="1171575" indent="-285750">
              <a:buClr>
                <a:schemeClr val="accent2"/>
              </a:buClr>
              <a:buSzPct val="125000"/>
              <a:buFont typeface="Arial" panose="020B0604020202020204" pitchFamily="34" charset="0"/>
              <a:buChar char="•"/>
              <a:defRPr sz="1600"/>
            </a:lvl3pPr>
            <a:lvl4pPr marL="1704975" indent="-287338">
              <a:buClr>
                <a:schemeClr val="accent6"/>
              </a:buClr>
              <a:buSzPct val="125000"/>
              <a:buFont typeface="Arial" pitchFamily="34" charset="0"/>
              <a:buChar char="•"/>
              <a:defRPr sz="1400">
                <a:solidFill>
                  <a:schemeClr val="accent5"/>
                </a:solidFill>
              </a:defRPr>
            </a:lvl4pPr>
            <a:lvl5pPr marL="2152650" indent="-114300">
              <a:buSzPct val="125000"/>
              <a:buFont typeface="Arial" panose="020B0604020202020204" pitchFamily="34" charset="0"/>
              <a:buChar char="•"/>
              <a:defRPr sz="1200" baseline="0"/>
            </a:lvl5pPr>
            <a:lvl6pPr>
              <a:defRPr/>
            </a:lvl6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fr-FR" dirty="0"/>
          </a:p>
        </p:txBody>
      </p:sp>
    </p:spTree>
    <p:extLst>
      <p:ext uri="{BB962C8B-B14F-4D97-AF65-F5344CB8AC3E}">
        <p14:creationId xmlns:p14="http://schemas.microsoft.com/office/powerpoint/2010/main" val="30466348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Intercalaire_CEA Tech">
    <p:spTree>
      <p:nvGrpSpPr>
        <p:cNvPr id="1" name=""/>
        <p:cNvGrpSpPr/>
        <p:nvPr/>
      </p:nvGrpSpPr>
      <p:grpSpPr>
        <a:xfrm>
          <a:off x="0" y="0"/>
          <a:ext cx="0" cy="0"/>
          <a:chOff x="0" y="0"/>
          <a:chExt cx="0" cy="0"/>
        </a:xfrm>
      </p:grpSpPr>
      <p:pic>
        <p:nvPicPr>
          <p:cNvPr id="7" name="Image 6" descr="bandeau_intercalaire.png"/>
          <p:cNvPicPr>
            <a:picLocks noChangeAspect="1"/>
          </p:cNvPicPr>
          <p:nvPr/>
        </p:nvPicPr>
        <p:blipFill>
          <a:blip r:embed="rId2" cstate="print"/>
          <a:stretch>
            <a:fillRect/>
          </a:stretch>
        </p:blipFill>
        <p:spPr>
          <a:xfrm>
            <a:off x="4413504" y="0"/>
            <a:ext cx="7778496" cy="6858000"/>
          </a:xfrm>
          <a:prstGeom prst="rect">
            <a:avLst/>
          </a:prstGeom>
        </p:spPr>
      </p:pic>
      <p:sp>
        <p:nvSpPr>
          <p:cNvPr id="10" name="Titre 1"/>
          <p:cNvSpPr>
            <a:spLocks noGrp="1"/>
          </p:cNvSpPr>
          <p:nvPr>
            <p:ph type="title" hasCustomPrompt="1"/>
          </p:nvPr>
        </p:nvSpPr>
        <p:spPr>
          <a:xfrm>
            <a:off x="4896000" y="260649"/>
            <a:ext cx="7152661" cy="6408711"/>
          </a:xfrm>
          <a:prstGeom prst="rect">
            <a:avLst/>
          </a:prstGeom>
        </p:spPr>
        <p:txBody>
          <a:bodyPr anchor="t"/>
          <a:lstStyle>
            <a:lvl1pPr algn="l">
              <a:lnSpc>
                <a:spcPts val="2800"/>
              </a:lnSpc>
              <a:defRPr sz="2000" b="1" cap="all"/>
            </a:lvl1pPr>
          </a:lstStyle>
          <a:p>
            <a:r>
              <a:rPr lang="fr-FR" dirty="0"/>
              <a:t>Modifiez le style DE L’INTERCALAIRE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Fin_CEA Tech">
    <p:spTree>
      <p:nvGrpSpPr>
        <p:cNvPr id="1" name=""/>
        <p:cNvGrpSpPr/>
        <p:nvPr/>
      </p:nvGrpSpPr>
      <p:grpSpPr>
        <a:xfrm>
          <a:off x="0" y="0"/>
          <a:ext cx="0" cy="0"/>
          <a:chOff x="0" y="0"/>
          <a:chExt cx="0" cy="0"/>
        </a:xfrm>
      </p:grpSpPr>
      <p:pic>
        <p:nvPicPr>
          <p:cNvPr id="8" name="Image 7" descr="bandeau_intercalaire.png"/>
          <p:cNvPicPr>
            <a:picLocks noChangeAspect="1"/>
          </p:cNvPicPr>
          <p:nvPr/>
        </p:nvPicPr>
        <p:blipFill>
          <a:blip r:embed="rId2" cstate="print"/>
          <a:stretch>
            <a:fillRect/>
          </a:stretch>
        </p:blipFill>
        <p:spPr>
          <a:xfrm>
            <a:off x="4413504" y="0"/>
            <a:ext cx="7778496" cy="6858000"/>
          </a:xfrm>
          <a:prstGeom prst="rect">
            <a:avLst/>
          </a:prstGeom>
        </p:spPr>
      </p:pic>
      <p:pic>
        <p:nvPicPr>
          <p:cNvPr id="7" name="Image 6" descr="bandeau_dernière.png"/>
          <p:cNvPicPr>
            <a:picLocks noChangeAspect="1"/>
          </p:cNvPicPr>
          <p:nvPr/>
        </p:nvPicPr>
        <p:blipFill rotWithShape="1">
          <a:blip r:embed="rId3" cstate="print"/>
          <a:srcRect l="3736" r="2692" b="15350"/>
          <a:stretch/>
        </p:blipFill>
        <p:spPr>
          <a:xfrm>
            <a:off x="4913392" y="0"/>
            <a:ext cx="7278608" cy="5805264"/>
          </a:xfrm>
          <a:prstGeom prst="rect">
            <a:avLst/>
          </a:prstGeom>
        </p:spPr>
      </p:pic>
      <p:sp>
        <p:nvSpPr>
          <p:cNvPr id="10" name="Rectangle 9"/>
          <p:cNvSpPr/>
          <p:nvPr userDrawn="1"/>
        </p:nvSpPr>
        <p:spPr>
          <a:xfrm>
            <a:off x="4913392" y="5840703"/>
            <a:ext cx="7278608" cy="369332"/>
          </a:xfrm>
          <a:prstGeom prst="rect">
            <a:avLst/>
          </a:prstGeom>
        </p:spPr>
        <p:txBody>
          <a:bodyPr wrap="square" lIns="0" tIns="0" rIns="0" bIns="0">
            <a:spAutoFit/>
          </a:bodyPr>
          <a:lstStyle/>
          <a:p>
            <a:pPr marL="0" lvl="0" indent="0">
              <a:lnSpc>
                <a:spcPct val="100000"/>
              </a:lnSpc>
              <a:spcBef>
                <a:spcPts val="0"/>
              </a:spcBef>
              <a:spcAft>
                <a:spcPts val="0"/>
              </a:spcAft>
            </a:pPr>
            <a:r>
              <a:rPr lang="fr-FR" sz="800" b="1" dirty="0">
                <a:solidFill>
                  <a:schemeClr val="bg1"/>
                </a:solidFill>
              </a:rPr>
              <a:t>LIST, </a:t>
            </a:r>
            <a:r>
              <a:rPr lang="fr-FR" sz="800" b="1" dirty="0" err="1">
                <a:solidFill>
                  <a:schemeClr val="bg1"/>
                </a:solidFill>
              </a:rPr>
              <a:t>technology</a:t>
            </a:r>
            <a:r>
              <a:rPr lang="fr-FR" sz="800" b="1" dirty="0">
                <a:solidFill>
                  <a:schemeClr val="bg1"/>
                </a:solidFill>
              </a:rPr>
              <a:t> </a:t>
            </a:r>
            <a:r>
              <a:rPr lang="fr-FR" sz="800" b="1" dirty="0" err="1">
                <a:solidFill>
                  <a:schemeClr val="bg1"/>
                </a:solidFill>
              </a:rPr>
              <a:t>research</a:t>
            </a:r>
            <a:r>
              <a:rPr lang="fr-FR" sz="800" b="1" dirty="0">
                <a:solidFill>
                  <a:schemeClr val="bg1"/>
                </a:solidFill>
              </a:rPr>
              <a:t> </a:t>
            </a:r>
            <a:r>
              <a:rPr lang="fr-FR" sz="800" b="1" dirty="0" err="1">
                <a:solidFill>
                  <a:schemeClr val="bg1"/>
                </a:solidFill>
              </a:rPr>
              <a:t>institute</a:t>
            </a:r>
            <a:endParaRPr lang="fr-FR" sz="800" b="1" dirty="0">
              <a:solidFill>
                <a:schemeClr val="bg1"/>
              </a:solidFill>
            </a:endParaRPr>
          </a:p>
          <a:p>
            <a:pPr marL="0" lvl="0" indent="0">
              <a:lnSpc>
                <a:spcPct val="100000"/>
              </a:lnSpc>
              <a:spcBef>
                <a:spcPts val="0"/>
              </a:spcBef>
              <a:spcAft>
                <a:spcPts val="0"/>
              </a:spcAft>
            </a:pPr>
            <a:r>
              <a:rPr lang="fr-FR" sz="800" dirty="0">
                <a:solidFill>
                  <a:schemeClr val="bg1"/>
                </a:solidFill>
              </a:rPr>
              <a:t>Commissariat à l’énergie atomique et aux énergies alternatives</a:t>
            </a:r>
          </a:p>
          <a:p>
            <a:pPr marL="0" lvl="0" indent="0">
              <a:lnSpc>
                <a:spcPct val="100000"/>
              </a:lnSpc>
              <a:spcBef>
                <a:spcPts val="0"/>
              </a:spcBef>
              <a:spcAft>
                <a:spcPts val="0"/>
              </a:spcAft>
            </a:pPr>
            <a:r>
              <a:rPr lang="fr-FR" sz="800" b="1" dirty="0">
                <a:solidFill>
                  <a:schemeClr val="accent2"/>
                </a:solidFill>
              </a:rPr>
              <a:t>http://www-</a:t>
            </a:r>
            <a:r>
              <a:rPr lang="fr-FR" sz="800" b="1" dirty="0" err="1">
                <a:solidFill>
                  <a:schemeClr val="accent2"/>
                </a:solidFill>
              </a:rPr>
              <a:t>list.cea.fr</a:t>
            </a:r>
            <a:r>
              <a:rPr lang="fr-FR" sz="800" b="1" dirty="0">
                <a:solidFill>
                  <a:schemeClr val="accent2"/>
                </a:solidFill>
              </a:rPr>
              <a:t>/</a:t>
            </a:r>
          </a:p>
        </p:txBody>
      </p:sp>
      <p:grpSp>
        <p:nvGrpSpPr>
          <p:cNvPr id="2" name="Groupe 1"/>
          <p:cNvGrpSpPr/>
          <p:nvPr userDrawn="1"/>
        </p:nvGrpSpPr>
        <p:grpSpPr>
          <a:xfrm>
            <a:off x="10674032" y="6237312"/>
            <a:ext cx="1152128" cy="360040"/>
            <a:chOff x="8005524" y="6237312"/>
            <a:chExt cx="864096" cy="360040"/>
          </a:xfrm>
        </p:grpSpPr>
        <p:sp>
          <p:nvSpPr>
            <p:cNvPr id="9" name="Rectangle 8"/>
            <p:cNvSpPr/>
            <p:nvPr userDrawn="1"/>
          </p:nvSpPr>
          <p:spPr>
            <a:xfrm>
              <a:off x="8005524" y="6237312"/>
              <a:ext cx="864096" cy="3600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b="0"/>
            </a:p>
          </p:txBody>
        </p:sp>
        <p:pic>
          <p:nvPicPr>
            <p:cNvPr id="11" name="Picture 2" descr="C:\Users\mp222957\Desktop\CEA003927_D-OICHD.jp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074352" y="6291866"/>
              <a:ext cx="726441" cy="250933"/>
            </a:xfrm>
            <a:prstGeom prst="rect">
              <a:avLst/>
            </a:prstGeom>
            <a:noFill/>
            <a:ln>
              <a:noFill/>
            </a:ln>
            <a:extLst>
              <a:ext uri="{909E8E84-426E-40DD-AFC4-6F175D3DCCD1}">
                <a14:hiddenFill xmlns:a14="http://schemas.microsoft.com/office/drawing/2010/main">
                  <a:solidFill>
                    <a:srgbClr val="FFFFFF"/>
                  </a:solidFill>
                </a14:hiddenFill>
              </a:ext>
            </a:extLst>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ectangle 13"/>
          <p:cNvSpPr/>
          <p:nvPr/>
        </p:nvSpPr>
        <p:spPr>
          <a:xfrm>
            <a:off x="1" y="6750000"/>
            <a:ext cx="12191996" cy="108000"/>
          </a:xfrm>
          <a:prstGeom prst="rect">
            <a:avLst/>
          </a:prstGeom>
          <a:gradFill>
            <a:gsLst>
              <a:gs pos="0">
                <a:srgbClr val="0A6E28">
                  <a:lumMod val="100000"/>
                </a:srgbClr>
              </a:gs>
              <a:gs pos="100000">
                <a:srgbClr val="91C30A">
                  <a:alpha val="8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800">
              <a:solidFill>
                <a:prstClr val="white"/>
              </a:solidFill>
            </a:endParaRPr>
          </a:p>
        </p:txBody>
      </p:sp>
      <p:sp>
        <p:nvSpPr>
          <p:cNvPr id="15" name="Espace réservé du pied de page 12"/>
          <p:cNvSpPr>
            <a:spLocks noGrp="1"/>
          </p:cNvSpPr>
          <p:nvPr>
            <p:ph type="ftr" sz="quarter" idx="3"/>
          </p:nvPr>
        </p:nvSpPr>
        <p:spPr>
          <a:xfrm>
            <a:off x="0" y="6563911"/>
            <a:ext cx="11579952" cy="161583"/>
          </a:xfrm>
          <a:prstGeom prst="rect">
            <a:avLst/>
          </a:prstGeom>
        </p:spPr>
        <p:txBody>
          <a:bodyPr wrap="square" lIns="0" tIns="0" rIns="0" bIns="0" anchor="ctr" anchorCtr="0">
            <a:spAutoFit/>
          </a:bodyPr>
          <a:lstStyle>
            <a:lvl1pPr algn="r">
              <a:defRPr sz="1050" cap="none" baseline="0">
                <a:solidFill>
                  <a:schemeClr val="accent5"/>
                </a:solidFill>
              </a:defRPr>
            </a:lvl1pPr>
          </a:lstStyle>
          <a:p>
            <a:r>
              <a:rPr lang="fr-FR" dirty="0"/>
              <a:t>Nom événement | Nom Prénom |</a:t>
            </a:r>
            <a:fld id="{64CACE7C-48E3-4AB3-81B8-68B1A811E199}" type="datetime1">
              <a:rPr lang="fr-FR" smtClean="0"/>
              <a:pPr/>
              <a:t>19/05/2021</a:t>
            </a:fld>
            <a:endParaRPr lang="fr-FR" dirty="0"/>
          </a:p>
        </p:txBody>
      </p:sp>
      <p:sp>
        <p:nvSpPr>
          <p:cNvPr id="2" name="ZoneTexte 1"/>
          <p:cNvSpPr txBox="1"/>
          <p:nvPr/>
        </p:nvSpPr>
        <p:spPr>
          <a:xfrm>
            <a:off x="11691979" y="6563911"/>
            <a:ext cx="1451504" cy="161583"/>
          </a:xfrm>
          <a:prstGeom prst="rect">
            <a:avLst/>
          </a:prstGeom>
          <a:noFill/>
        </p:spPr>
        <p:txBody>
          <a:bodyPr wrap="square" lIns="0" tIns="0" rIns="0" bIns="0" rtlCol="0" anchor="ctr" anchorCtr="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1050" b="0" i="0" u="none" strike="noStrike" kern="1200" cap="none" spc="0" normalizeH="0" baseline="0" noProof="0" dirty="0">
                <a:ln>
                  <a:noFill/>
                </a:ln>
                <a:solidFill>
                  <a:schemeClr val="accent6"/>
                </a:solidFill>
                <a:effectLst/>
                <a:uLnTx/>
                <a:uFillTx/>
                <a:latin typeface="+mn-lt"/>
                <a:ea typeface="+mn-ea"/>
                <a:cs typeface="+mn-cs"/>
              </a:rPr>
              <a:t>| </a:t>
            </a:r>
            <a:fld id="{9F4C77A8-BF13-4C1A-832C-4C59536FD7B2}" type="slidenum">
              <a:rPr kumimoji="0" lang="fr-FR" sz="1050" b="0" i="0" u="none" strike="noStrike" kern="1200" cap="none" spc="0" normalizeH="0" baseline="0" noProof="0" smtClean="0">
                <a:ln>
                  <a:noFill/>
                </a:ln>
                <a:solidFill>
                  <a:schemeClr val="accent6"/>
                </a:solidFill>
                <a:effectLst/>
                <a:uLnTx/>
                <a:uFillTx/>
                <a:latin typeface="+mn-l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a:t>
            </a:fld>
            <a:endParaRPr kumimoji="0" lang="fr-FR" sz="1050" b="0" i="0" u="none" strike="noStrike" kern="1200" cap="none" spc="0" normalizeH="0" baseline="0" noProof="0" dirty="0">
              <a:ln>
                <a:noFill/>
              </a:ln>
              <a:solidFill>
                <a:schemeClr val="accent6"/>
              </a:solidFill>
              <a:effectLst/>
              <a:uLnTx/>
              <a:uFillTx/>
              <a:latin typeface="+mn-lt"/>
              <a:ea typeface="+mn-ea"/>
              <a:cs typeface="+mn-cs"/>
            </a:endParaRPr>
          </a:p>
        </p:txBody>
      </p:sp>
      <p:pic>
        <p:nvPicPr>
          <p:cNvPr id="7" name="Image 6">
            <a:extLst>
              <a:ext uri="{FF2B5EF4-FFF2-40B4-BE49-F238E27FC236}">
                <a16:creationId xmlns:a16="http://schemas.microsoft.com/office/drawing/2014/main" id="{1F511A41-9EDC-244D-BFAF-6AB03779F768}"/>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119337" y="116632"/>
            <a:ext cx="1266856" cy="1008112"/>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5" r:id="rId3"/>
    <p:sldLayoutId id="2147483666" r:id="rId4"/>
    <p:sldLayoutId id="2147483667" r:id="rId5"/>
    <p:sldLayoutId id="2147483668" r:id="rId6"/>
    <p:sldLayoutId id="2147483669" r:id="rId7"/>
    <p:sldLayoutId id="2147483664" r:id="rId8"/>
    <p:sldLayoutId id="2147483670" r:id="rId9"/>
    <p:sldLayoutId id="2147483671" r:id="rId10"/>
    <p:sldLayoutId id="2147483672" r:id="rId11"/>
    <p:sldLayoutId id="2147483673" r:id="rId12"/>
  </p:sldLayoutIdLst>
  <p:hf hdr="0"/>
  <p:txStyles>
    <p:titleStyle>
      <a:lvl1pPr algn="r" defTabSz="914400" rtl="0" eaLnBrk="1" latinLnBrk="0" hangingPunct="1">
        <a:spcBef>
          <a:spcPct val="0"/>
        </a:spcBef>
        <a:buNone/>
        <a:defRPr sz="2000" b="1" kern="1200" cap="all" baseline="0">
          <a:solidFill>
            <a:schemeClr val="bg1"/>
          </a:solidFill>
          <a:latin typeface="+mj-lt"/>
          <a:ea typeface="+mj-ea"/>
          <a:cs typeface="+mj-cs"/>
        </a:defRPr>
      </a:lvl1pPr>
    </p:titleStyle>
    <p:bodyStyle>
      <a:lvl1pPr marL="0" indent="0" algn="l" defTabSz="914400" rtl="0" eaLnBrk="1" latinLnBrk="0" hangingPunct="1">
        <a:lnSpc>
          <a:spcPct val="100000"/>
        </a:lnSpc>
        <a:spcBef>
          <a:spcPts val="0"/>
        </a:spcBef>
        <a:spcAft>
          <a:spcPts val="400"/>
        </a:spcAft>
        <a:buFont typeface="Arial" pitchFamily="34" charset="0"/>
        <a:buNone/>
        <a:defRPr sz="2400" b="1" kern="1200">
          <a:solidFill>
            <a:schemeClr val="tx2"/>
          </a:solidFill>
          <a:latin typeface="+mn-lt"/>
          <a:ea typeface="+mn-ea"/>
          <a:cs typeface="+mn-cs"/>
        </a:defRPr>
      </a:lvl1pPr>
      <a:lvl2pPr marL="360363" indent="-360363" algn="l" defTabSz="914400" rtl="0" eaLnBrk="1" latinLnBrk="0" hangingPunct="1">
        <a:lnSpc>
          <a:spcPct val="100000"/>
        </a:lnSpc>
        <a:spcBef>
          <a:spcPts val="0"/>
        </a:spcBef>
        <a:buSzPct val="100000"/>
        <a:buFont typeface="Arial" pitchFamily="34" charset="0"/>
        <a:buChar char="•"/>
        <a:defRPr sz="2000" kern="1200">
          <a:solidFill>
            <a:schemeClr val="accent5"/>
          </a:solidFill>
          <a:latin typeface="+mn-lt"/>
          <a:ea typeface="+mn-ea"/>
          <a:cs typeface="+mn-cs"/>
        </a:defRPr>
      </a:lvl2pPr>
      <a:lvl3pPr marL="647700" indent="-285750" algn="l" defTabSz="914400" rtl="0" eaLnBrk="1" latinLnBrk="0" hangingPunct="1">
        <a:lnSpc>
          <a:spcPct val="100000"/>
        </a:lnSpc>
        <a:spcBef>
          <a:spcPts val="0"/>
        </a:spcBef>
        <a:buSzPct val="75000"/>
        <a:buFont typeface="Arial" pitchFamily="34" charset="0"/>
        <a:buChar char="•"/>
        <a:defRPr sz="1800" kern="1200">
          <a:solidFill>
            <a:schemeClr val="accent5"/>
          </a:solidFill>
          <a:latin typeface="+mn-lt"/>
          <a:ea typeface="+mn-ea"/>
          <a:cs typeface="+mn-cs"/>
        </a:defRPr>
      </a:lvl3pPr>
      <a:lvl4pPr marL="1009650" indent="-238125" algn="l" defTabSz="914400" rtl="0" eaLnBrk="1" latinLnBrk="0" hangingPunct="1">
        <a:lnSpc>
          <a:spcPts val="2000"/>
        </a:lnSpc>
        <a:spcBef>
          <a:spcPts val="0"/>
        </a:spcBef>
        <a:buClr>
          <a:srgbClr val="666666"/>
        </a:buClr>
        <a:buSzPct val="36000"/>
        <a:buFontTx/>
        <a:buBlip>
          <a:blip r:embed="rId15"/>
        </a:buBlip>
        <a:defRPr sz="1600" kern="1200">
          <a:solidFill>
            <a:srgbClr val="666666"/>
          </a:solidFill>
          <a:latin typeface="+mn-lt"/>
          <a:ea typeface="+mn-ea"/>
          <a:cs typeface="+mn-cs"/>
        </a:defRPr>
      </a:lvl4pPr>
      <a:lvl5pPr marL="1133475" indent="-114300" algn="l" defTabSz="914400" rtl="0" eaLnBrk="1" latinLnBrk="0" hangingPunct="1">
        <a:lnSpc>
          <a:spcPts val="2000"/>
        </a:lnSpc>
        <a:spcBef>
          <a:spcPts val="0"/>
        </a:spcBef>
        <a:buClr>
          <a:srgbClr val="666666"/>
        </a:buClr>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tiago.trevisan-jost@univ-grenoble-alpes.fr" TargetMode="External"/><Relationship Id="rId2" Type="http://schemas.openxmlformats.org/officeDocument/2006/relationships/hyperlink" Target="mailto:yves.Durand@cea.fr"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emf"/><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www.cs.ucla.edu/pouchet/software/polybench" TargetMode="External"/><Relationship Id="rId2" Type="http://schemas.openxmlformats.org/officeDocument/2006/relationships/hyperlink" Target="https://github.com/LLNL/RAJAPerf" TargetMode="Externa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hyperlink" Target="http://www.cs.ucla.edu/pouchet/software/polybench" TargetMode="Externa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hyperlink" Target="mailto:yves.durand@cea.fr" TargetMode="External"/><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hyperlink" Target="mailto:tiago.trevisan-jost@univ-grenoble-alpes.fr"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14.emf"/><Relationship Id="rId1" Type="http://schemas.openxmlformats.org/officeDocument/2006/relationships/slideLayout" Target="../slideLayouts/slideLayout3.xml"/><Relationship Id="rId5" Type="http://schemas.openxmlformats.org/officeDocument/2006/relationships/image" Target="../media/image24.emf"/><Relationship Id="rId4" Type="http://schemas.openxmlformats.org/officeDocument/2006/relationships/image" Target="../media/image23.emf"/></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11.emf"/></Relationships>
</file>

<file path=ppt/slides/_rels/slide6.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pied de page 1"/>
          <p:cNvSpPr>
            <a:spLocks noGrp="1"/>
          </p:cNvSpPr>
          <p:nvPr>
            <p:ph type="ftr" sz="quarter" idx="16"/>
          </p:nvPr>
        </p:nvSpPr>
        <p:spPr>
          <a:xfrm>
            <a:off x="1794270" y="4005064"/>
            <a:ext cx="8000395" cy="738664"/>
          </a:xfrm>
        </p:spPr>
        <p:txBody>
          <a:bodyPr/>
          <a:lstStyle/>
          <a:p>
            <a:pPr algn="ctr"/>
            <a:r>
              <a:rPr lang="fr-FR" sz="2400" dirty="0"/>
              <a:t>Yves Durand</a:t>
            </a:r>
            <a:r>
              <a:rPr lang="en-US" sz="2400" baseline="30000" dirty="0"/>
              <a:t>1</a:t>
            </a:r>
            <a:endParaRPr lang="fr-FR" sz="2400" dirty="0"/>
          </a:p>
          <a:p>
            <a:pPr algn="ctr"/>
            <a:r>
              <a:rPr lang="fr-FR" sz="2400" dirty="0"/>
              <a:t>Tiago </a:t>
            </a:r>
            <a:r>
              <a:rPr lang="fr-FR" sz="2400" dirty="0" err="1"/>
              <a:t>Trevisan</a:t>
            </a:r>
            <a:r>
              <a:rPr lang="fr-FR" sz="2400" dirty="0"/>
              <a:t> Jost</a:t>
            </a:r>
            <a:r>
              <a:rPr lang="en-US" sz="2400" baseline="30000" dirty="0"/>
              <a:t>2</a:t>
            </a:r>
            <a:endParaRPr lang="fr-FR" sz="2400" dirty="0"/>
          </a:p>
        </p:txBody>
      </p:sp>
      <p:sp>
        <p:nvSpPr>
          <p:cNvPr id="3" name="Titre 2"/>
          <p:cNvSpPr>
            <a:spLocks noGrp="1"/>
          </p:cNvSpPr>
          <p:nvPr>
            <p:ph type="ctrTitle"/>
          </p:nvPr>
        </p:nvSpPr>
        <p:spPr>
          <a:xfrm>
            <a:off x="479376" y="2859133"/>
            <a:ext cx="10873208" cy="720000"/>
          </a:xfrm>
        </p:spPr>
        <p:txBody>
          <a:bodyPr/>
          <a:lstStyle/>
          <a:p>
            <a:pPr algn="ctr">
              <a:lnSpc>
                <a:spcPts val="3200"/>
              </a:lnSpc>
            </a:pPr>
            <a:r>
              <a:rPr lang="en-US" sz="3600" cap="none" dirty="0">
                <a:solidFill>
                  <a:schemeClr val="bg1"/>
                </a:solidFill>
              </a:rPr>
              <a:t>Fast Exploration of </a:t>
            </a:r>
            <a:br>
              <a:rPr lang="en-US" sz="3600" cap="none" dirty="0">
                <a:solidFill>
                  <a:schemeClr val="bg1"/>
                </a:solidFill>
              </a:rPr>
            </a:br>
            <a:r>
              <a:rPr lang="en-US" sz="3600" cap="none" dirty="0">
                <a:solidFill>
                  <a:schemeClr val="bg1"/>
                </a:solidFill>
              </a:rPr>
              <a:t>Variable Precision Linear Kernels</a:t>
            </a:r>
          </a:p>
        </p:txBody>
      </p:sp>
      <p:sp>
        <p:nvSpPr>
          <p:cNvPr id="4" name="Espace réservé du pied de page 3"/>
          <p:cNvSpPr txBox="1">
            <a:spLocks/>
          </p:cNvSpPr>
          <p:nvPr/>
        </p:nvSpPr>
        <p:spPr>
          <a:xfrm>
            <a:off x="2462221" y="4924110"/>
            <a:ext cx="6664495" cy="1015663"/>
          </a:xfrm>
          <a:prstGeom prst="rect">
            <a:avLst/>
          </a:prstGeom>
        </p:spPr>
        <p:txBody>
          <a:bodyPr wrap="square" lIns="0" tIns="0" rIns="0" bIns="0" anchor="ctr" anchorCtr="0">
            <a:spAutoFit/>
          </a:bodyPr>
          <a:lstStyle>
            <a:defPPr>
              <a:defRPr lang="fr-FR"/>
            </a:defPPr>
            <a:lvl1pPr marL="0" algn="l" defTabSz="914400" rtl="0" eaLnBrk="1" latinLnBrk="0" hangingPunct="1">
              <a:defRPr sz="120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500" baseline="30000" dirty="0"/>
              <a:t>1</a:t>
            </a:r>
            <a:r>
              <a:rPr lang="en-US" sz="1500" dirty="0"/>
              <a:t> CEA, LIST, Grenoble, France</a:t>
            </a:r>
          </a:p>
          <a:p>
            <a:pPr algn="ctr"/>
            <a:r>
              <a:rPr lang="en-US" sz="1500" baseline="30000" dirty="0"/>
              <a:t>2 </a:t>
            </a:r>
            <a:r>
              <a:rPr lang="en-US" sz="1500" dirty="0"/>
              <a:t>Univ. Grenoble Alpes, Grenoble INP, TIMA, Grenoble, France</a:t>
            </a:r>
          </a:p>
          <a:p>
            <a:pPr algn="ctr"/>
            <a:endParaRPr lang="en-US" sz="500" dirty="0"/>
          </a:p>
          <a:p>
            <a:pPr algn="ctr"/>
            <a:r>
              <a:rPr lang="en-US" sz="1500" dirty="0"/>
              <a:t>Emails: </a:t>
            </a:r>
            <a:r>
              <a:rPr lang="en-US" sz="1500" dirty="0">
                <a:hlinkClick r:id="rId2"/>
              </a:rPr>
              <a:t>yves.Durand@cea.fr</a:t>
            </a:r>
            <a:r>
              <a:rPr lang="en-US" sz="1500" dirty="0"/>
              <a:t>; </a:t>
            </a:r>
            <a:r>
              <a:rPr lang="en-US" sz="1500" dirty="0">
                <a:hlinkClick r:id="rId3"/>
              </a:rPr>
              <a:t>tiago.trevisan-jost@univ-grenoble-alpes.fr</a:t>
            </a:r>
            <a:r>
              <a:rPr lang="en-US" sz="1500" dirty="0"/>
              <a:t> </a:t>
            </a:r>
          </a:p>
          <a:p>
            <a:pPr algn="ctr"/>
            <a:r>
              <a:rPr lang="fr-FR" sz="1600" dirty="0" err="1"/>
              <a:t>Supported</a:t>
            </a:r>
            <a:r>
              <a:rPr lang="fr-FR" sz="1600" dirty="0"/>
              <a:t> by the ANR (French National </a:t>
            </a:r>
            <a:r>
              <a:rPr lang="fr-FR" sz="1600" dirty="0" err="1"/>
              <a:t>Research</a:t>
            </a:r>
            <a:r>
              <a:rPr lang="fr-FR" sz="1600" dirty="0"/>
              <a:t> Agency)</a:t>
            </a:r>
            <a:endParaRPr lang="fr-FR" sz="1500" dirty="0"/>
          </a:p>
        </p:txBody>
      </p:sp>
    </p:spTree>
    <p:extLst>
      <p:ext uri="{BB962C8B-B14F-4D97-AF65-F5344CB8AC3E}">
        <p14:creationId xmlns:p14="http://schemas.microsoft.com/office/powerpoint/2010/main" val="3807427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023283A4-83E6-7041-8FB2-629D36F57639}"/>
              </a:ext>
            </a:extLst>
          </p:cNvPr>
          <p:cNvSpPr>
            <a:spLocks noGrp="1"/>
          </p:cNvSpPr>
          <p:nvPr>
            <p:ph type="body" sz="quarter" idx="20"/>
          </p:nvPr>
        </p:nvSpPr>
        <p:spPr/>
        <p:txBody>
          <a:bodyPr/>
          <a:lstStyle/>
          <a:p>
            <a:r>
              <a:rPr lang="fr-FR" dirty="0"/>
              <a:t>contribution</a:t>
            </a:r>
          </a:p>
        </p:txBody>
      </p:sp>
      <p:sp>
        <p:nvSpPr>
          <p:cNvPr id="7" name="Espace réservé du contenu 6">
            <a:extLst>
              <a:ext uri="{FF2B5EF4-FFF2-40B4-BE49-F238E27FC236}">
                <a16:creationId xmlns:a16="http://schemas.microsoft.com/office/drawing/2014/main" id="{A7D49982-556B-CC43-A0B4-C238EB0EB47C}"/>
              </a:ext>
            </a:extLst>
          </p:cNvPr>
          <p:cNvSpPr>
            <a:spLocks noGrp="1"/>
          </p:cNvSpPr>
          <p:nvPr>
            <p:ph sz="quarter" idx="18"/>
          </p:nvPr>
        </p:nvSpPr>
        <p:spPr>
          <a:xfrm>
            <a:off x="479001" y="1257300"/>
            <a:ext cx="11232000" cy="4835996"/>
          </a:xfrm>
          <a:noFill/>
          <a:ln>
            <a:noFill/>
          </a:ln>
        </p:spPr>
        <p:txBody>
          <a:bodyPr/>
          <a:lstStyle/>
          <a:p>
            <a:pPr>
              <a:lnSpc>
                <a:spcPct val="100000"/>
              </a:lnSpc>
              <a:spcAft>
                <a:spcPts val="300"/>
              </a:spcAft>
            </a:pPr>
            <a:r>
              <a:rPr lang="fr-FR" sz="2400" dirty="0" err="1">
                <a:latin typeface="Arial" panose="020B0604020202020204" pitchFamily="34" charset="0"/>
                <a:cs typeface="Arial" panose="020B0604020202020204" pitchFamily="34" charset="0"/>
              </a:rPr>
              <a:t>Generalization</a:t>
            </a:r>
            <a:r>
              <a:rPr lang="fr-FR" sz="2400" dirty="0">
                <a:latin typeface="Arial" panose="020B0604020202020204" pitchFamily="34" charset="0"/>
                <a:cs typeface="Arial" panose="020B0604020202020204" pitchFamily="34" charset="0"/>
              </a:rPr>
              <a:t> of mixed-</a:t>
            </a:r>
            <a:r>
              <a:rPr lang="fr-FR" sz="2400" dirty="0" err="1">
                <a:latin typeface="Arial" panose="020B0604020202020204" pitchFamily="34" charset="0"/>
                <a:cs typeface="Arial" panose="020B0604020202020204" pitchFamily="34" charset="0"/>
              </a:rPr>
              <a:t>precision</a:t>
            </a:r>
            <a:r>
              <a:rPr lang="fr-FR" sz="2400" dirty="0">
                <a:latin typeface="Arial" panose="020B0604020202020204" pitchFamily="34" charset="0"/>
                <a:cs typeface="Arial" panose="020B0604020202020204" pitchFamily="34" charset="0"/>
              </a:rPr>
              <a:t> to </a:t>
            </a:r>
            <a:r>
              <a:rPr lang="fr-FR" sz="2400" dirty="0" err="1">
                <a:latin typeface="Arial" panose="020B0604020202020204" pitchFamily="34" charset="0"/>
                <a:cs typeface="Arial" panose="020B0604020202020204" pitchFamily="34" charset="0"/>
              </a:rPr>
              <a:t>arbitrary</a:t>
            </a:r>
            <a:r>
              <a:rPr lang="fr-FR" sz="2400" dirty="0">
                <a:latin typeface="Arial" panose="020B0604020202020204" pitchFamily="34" charset="0"/>
                <a:cs typeface="Arial" panose="020B0604020202020204" pitchFamily="34" charset="0"/>
              </a:rPr>
              <a:t>/variable </a:t>
            </a:r>
            <a:r>
              <a:rPr lang="fr-FR" sz="2400" dirty="0" err="1">
                <a:latin typeface="Arial" panose="020B0604020202020204" pitchFamily="34" charset="0"/>
                <a:cs typeface="Arial" panose="020B0604020202020204" pitchFamily="34" charset="0"/>
              </a:rPr>
              <a:t>precision</a:t>
            </a:r>
            <a:endParaRPr lang="fr-FR" sz="2400" dirty="0">
              <a:latin typeface="Arial" panose="020B0604020202020204" pitchFamily="34" charset="0"/>
              <a:cs typeface="Arial" panose="020B0604020202020204" pitchFamily="34" charset="0"/>
            </a:endParaRPr>
          </a:p>
          <a:p>
            <a:pPr marL="0" indent="0">
              <a:lnSpc>
                <a:spcPct val="100000"/>
              </a:lnSpc>
              <a:spcAft>
                <a:spcPts val="300"/>
              </a:spcAft>
              <a:buNone/>
            </a:pPr>
            <a:endParaRPr lang="fr-FR" sz="2400" dirty="0">
              <a:latin typeface="Arial" panose="020B0604020202020204" pitchFamily="34" charset="0"/>
              <a:cs typeface="Arial" panose="020B0604020202020204" pitchFamily="34" charset="0"/>
            </a:endParaRPr>
          </a:p>
          <a:p>
            <a:pPr marL="0" indent="0">
              <a:lnSpc>
                <a:spcPct val="100000"/>
              </a:lnSpc>
              <a:spcAft>
                <a:spcPts val="300"/>
              </a:spcAft>
              <a:buNone/>
            </a:pPr>
            <a:endParaRPr lang="fr-FR" sz="2400" dirty="0">
              <a:latin typeface="Arial" panose="020B0604020202020204" pitchFamily="34" charset="0"/>
              <a:cs typeface="Arial" panose="020B0604020202020204" pitchFamily="34" charset="0"/>
            </a:endParaRPr>
          </a:p>
          <a:p>
            <a:pPr>
              <a:lnSpc>
                <a:spcPct val="100000"/>
              </a:lnSpc>
              <a:spcAft>
                <a:spcPts val="300"/>
              </a:spcAft>
            </a:pPr>
            <a:r>
              <a:rPr lang="fr-FR" sz="2400" dirty="0" err="1">
                <a:latin typeface="Arial" panose="020B0604020202020204" pitchFamily="34" charset="0"/>
                <a:cs typeface="Arial" panose="020B0604020202020204" pitchFamily="34" charset="0"/>
              </a:rPr>
              <a:t>Make</a:t>
            </a:r>
            <a:r>
              <a:rPr lang="fr-FR" sz="2400" dirty="0">
                <a:latin typeface="Arial" panose="020B0604020202020204" pitchFamily="34" charset="0"/>
                <a:cs typeface="Arial" panose="020B0604020202020204" pitchFamily="34" charset="0"/>
              </a:rPr>
              <a:t> variable </a:t>
            </a:r>
            <a:r>
              <a:rPr lang="fr-FR" sz="2400" dirty="0" err="1">
                <a:latin typeface="Arial" panose="020B0604020202020204" pitchFamily="34" charset="0"/>
                <a:cs typeface="Arial" panose="020B0604020202020204" pitchFamily="34" charset="0"/>
              </a:rPr>
              <a:t>precision</a:t>
            </a:r>
            <a:r>
              <a:rPr lang="fr-FR" sz="2400" dirty="0">
                <a:latin typeface="Arial" panose="020B0604020202020204" pitchFamily="34" charset="0"/>
                <a:cs typeface="Arial" panose="020B0604020202020204" pitchFamily="34" charset="0"/>
              </a:rPr>
              <a:t> exploration</a:t>
            </a:r>
          </a:p>
          <a:p>
            <a:pPr lvl="1">
              <a:lnSpc>
                <a:spcPct val="100000"/>
              </a:lnSpc>
              <a:spcAft>
                <a:spcPts val="300"/>
              </a:spcAft>
            </a:pPr>
            <a:r>
              <a:rPr lang="fr-FR" sz="2000" dirty="0" err="1">
                <a:latin typeface="Arial" panose="020B0604020202020204" pitchFamily="34" charset="0"/>
                <a:cs typeface="Arial" panose="020B0604020202020204" pitchFamily="34" charset="0"/>
              </a:rPr>
              <a:t>Easier</a:t>
            </a:r>
            <a:endParaRPr lang="fr-FR" sz="2000" dirty="0">
              <a:latin typeface="Arial" panose="020B0604020202020204" pitchFamily="34" charset="0"/>
              <a:cs typeface="Arial" panose="020B0604020202020204" pitchFamily="34" charset="0"/>
            </a:endParaRPr>
          </a:p>
          <a:p>
            <a:pPr lvl="1">
              <a:lnSpc>
                <a:spcPct val="100000"/>
              </a:lnSpc>
              <a:spcAft>
                <a:spcPts val="300"/>
              </a:spcAft>
            </a:pPr>
            <a:endParaRPr lang="fr-FR" sz="2000" dirty="0">
              <a:latin typeface="Arial" panose="020B0604020202020204" pitchFamily="34" charset="0"/>
              <a:cs typeface="Arial" panose="020B0604020202020204" pitchFamily="34" charset="0"/>
            </a:endParaRPr>
          </a:p>
          <a:p>
            <a:pPr lvl="1">
              <a:lnSpc>
                <a:spcPct val="100000"/>
              </a:lnSpc>
              <a:spcAft>
                <a:spcPts val="300"/>
              </a:spcAft>
            </a:pPr>
            <a:r>
              <a:rPr lang="fr-FR" sz="2000" dirty="0" err="1">
                <a:latin typeface="Arial" panose="020B0604020202020204" pitchFamily="34" charset="0"/>
                <a:cs typeface="Arial" panose="020B0604020202020204" pitchFamily="34" charset="0"/>
              </a:rPr>
              <a:t>With</a:t>
            </a:r>
            <a:r>
              <a:rPr lang="fr-FR" sz="2000" dirty="0">
                <a:latin typeface="Arial" panose="020B0604020202020204" pitchFamily="34" charset="0"/>
                <a:cs typeface="Arial" panose="020B0604020202020204" pitchFamily="34" charset="0"/>
              </a:rPr>
              <a:t> high-</a:t>
            </a:r>
            <a:r>
              <a:rPr lang="fr-FR" sz="2000" dirty="0" err="1">
                <a:latin typeface="Arial" panose="020B0604020202020204" pitchFamily="34" charset="0"/>
                <a:cs typeface="Arial" panose="020B0604020202020204" pitchFamily="34" charset="0"/>
              </a:rPr>
              <a:t>precision</a:t>
            </a:r>
            <a:r>
              <a:rPr lang="fr-FR" sz="2000" dirty="0">
                <a:latin typeface="Arial" panose="020B0604020202020204" pitchFamily="34" charset="0"/>
                <a:cs typeface="Arial" panose="020B0604020202020204" pitchFamily="34" charset="0"/>
              </a:rPr>
              <a:t> </a:t>
            </a:r>
            <a:r>
              <a:rPr lang="fr-FR" sz="2000" dirty="0" err="1">
                <a:latin typeface="Arial" panose="020B0604020202020204" pitchFamily="34" charset="0"/>
                <a:cs typeface="Arial" panose="020B0604020202020204" pitchFamily="34" charset="0"/>
              </a:rPr>
              <a:t>representations</a:t>
            </a:r>
            <a:endParaRPr lang="fr-FR" sz="2000" dirty="0">
              <a:latin typeface="Arial" panose="020B0604020202020204" pitchFamily="34" charset="0"/>
              <a:cs typeface="Arial" panose="020B0604020202020204" pitchFamily="34" charset="0"/>
            </a:endParaRPr>
          </a:p>
          <a:p>
            <a:pPr lvl="1">
              <a:lnSpc>
                <a:spcPct val="100000"/>
              </a:lnSpc>
              <a:spcAft>
                <a:spcPts val="300"/>
              </a:spcAft>
            </a:pPr>
            <a:endParaRPr lang="fr-FR" sz="2000" dirty="0">
              <a:latin typeface="Arial" panose="020B0604020202020204" pitchFamily="34" charset="0"/>
              <a:cs typeface="Arial" panose="020B0604020202020204" pitchFamily="34" charset="0"/>
            </a:endParaRPr>
          </a:p>
          <a:p>
            <a:pPr lvl="1">
              <a:lnSpc>
                <a:spcPct val="100000"/>
              </a:lnSpc>
              <a:spcAft>
                <a:spcPts val="300"/>
              </a:spcAft>
            </a:pPr>
            <a:r>
              <a:rPr lang="fr-FR" sz="2000" dirty="0" err="1">
                <a:latin typeface="Arial" panose="020B0604020202020204" pitchFamily="34" charset="0"/>
                <a:cs typeface="Arial" panose="020B0604020202020204" pitchFamily="34" charset="0"/>
              </a:rPr>
              <a:t>Faster</a:t>
            </a:r>
            <a:r>
              <a:rPr lang="fr-FR" sz="2000" dirty="0">
                <a:latin typeface="Arial" panose="020B0604020202020204" pitchFamily="34" charset="0"/>
                <a:cs typeface="Arial" panose="020B0604020202020204" pitchFamily="34" charset="0"/>
              </a:rPr>
              <a:t> </a:t>
            </a:r>
            <a:r>
              <a:rPr lang="fr-FR" sz="2000" dirty="0" err="1">
                <a:latin typeface="Arial" panose="020B0604020202020204" pitchFamily="34" charset="0"/>
                <a:cs typeface="Arial" panose="020B0604020202020204" pitchFamily="34" charset="0"/>
              </a:rPr>
              <a:t>than</a:t>
            </a:r>
            <a:r>
              <a:rPr lang="fr-FR" sz="2000" dirty="0">
                <a:latin typeface="Arial" panose="020B0604020202020204" pitchFamily="34" charset="0"/>
                <a:cs typeface="Arial" panose="020B0604020202020204" pitchFamily="34" charset="0"/>
              </a:rPr>
              <a:t> </a:t>
            </a:r>
            <a:r>
              <a:rPr lang="fr-FR" sz="2000" dirty="0" err="1">
                <a:latin typeface="Arial" panose="020B0604020202020204" pitchFamily="34" charset="0"/>
                <a:cs typeface="Arial" panose="020B0604020202020204" pitchFamily="34" charset="0"/>
              </a:rPr>
              <a:t>current</a:t>
            </a:r>
            <a:r>
              <a:rPr lang="fr-FR" sz="2000" dirty="0">
                <a:latin typeface="Arial" panose="020B0604020202020204" pitchFamily="34" charset="0"/>
                <a:cs typeface="Arial" panose="020B0604020202020204" pitchFamily="34" charset="0"/>
              </a:rPr>
              <a:t> solutions</a:t>
            </a:r>
          </a:p>
          <a:p>
            <a:pPr marL="441325" lvl="1" indent="0">
              <a:lnSpc>
                <a:spcPct val="100000"/>
              </a:lnSpc>
              <a:spcAft>
                <a:spcPts val="300"/>
              </a:spcAft>
              <a:buNone/>
            </a:pPr>
            <a:endParaRPr lang="fr-FR" sz="1600" dirty="0"/>
          </a:p>
        </p:txBody>
      </p:sp>
      <p:sp>
        <p:nvSpPr>
          <p:cNvPr id="3" name="TextBox 2">
            <a:extLst>
              <a:ext uri="{FF2B5EF4-FFF2-40B4-BE49-F238E27FC236}">
                <a16:creationId xmlns:a16="http://schemas.microsoft.com/office/drawing/2014/main" id="{7DFE359D-2ADD-0A4B-9279-592C2CDAD954}"/>
              </a:ext>
            </a:extLst>
          </p:cNvPr>
          <p:cNvSpPr txBox="1"/>
          <p:nvPr/>
        </p:nvSpPr>
        <p:spPr>
          <a:xfrm>
            <a:off x="6559543" y="3860203"/>
            <a:ext cx="2659702" cy="923330"/>
          </a:xfrm>
          <a:prstGeom prst="rect">
            <a:avLst/>
          </a:prstGeom>
          <a:noFill/>
        </p:spPr>
        <p:txBody>
          <a:bodyPr wrap="none" rtlCol="0">
            <a:spAutoFit/>
          </a:bodyPr>
          <a:lstStyle/>
          <a:p>
            <a:pPr algn="ctr"/>
            <a:r>
              <a:rPr lang="en-FR" dirty="0"/>
              <a:t>Boost for Multi-precision</a:t>
            </a:r>
          </a:p>
          <a:p>
            <a:pPr algn="ctr"/>
            <a:r>
              <a:rPr lang="en-FR" dirty="0"/>
              <a:t>Julia</a:t>
            </a:r>
          </a:p>
          <a:p>
            <a:pPr algn="ctr"/>
            <a:r>
              <a:rPr lang="en-FR" dirty="0"/>
              <a:t>Python</a:t>
            </a:r>
          </a:p>
        </p:txBody>
      </p:sp>
      <p:sp>
        <p:nvSpPr>
          <p:cNvPr id="5" name="Left Brace 4">
            <a:extLst>
              <a:ext uri="{FF2B5EF4-FFF2-40B4-BE49-F238E27FC236}">
                <a16:creationId xmlns:a16="http://schemas.microsoft.com/office/drawing/2014/main" id="{B591084E-6604-FE41-BFDF-90C7E249602C}"/>
              </a:ext>
            </a:extLst>
          </p:cNvPr>
          <p:cNvSpPr/>
          <p:nvPr/>
        </p:nvSpPr>
        <p:spPr>
          <a:xfrm>
            <a:off x="6377301" y="3860203"/>
            <a:ext cx="216024" cy="92333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FR"/>
          </a:p>
        </p:txBody>
      </p:sp>
      <p:sp>
        <p:nvSpPr>
          <p:cNvPr id="12" name="Left Brace 11">
            <a:extLst>
              <a:ext uri="{FF2B5EF4-FFF2-40B4-BE49-F238E27FC236}">
                <a16:creationId xmlns:a16="http://schemas.microsoft.com/office/drawing/2014/main" id="{0295EEB4-0859-D442-BD69-F3C4D337A243}"/>
              </a:ext>
            </a:extLst>
          </p:cNvPr>
          <p:cNvSpPr/>
          <p:nvPr/>
        </p:nvSpPr>
        <p:spPr>
          <a:xfrm rot="10800000">
            <a:off x="9198472" y="3860203"/>
            <a:ext cx="247434" cy="92333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FR"/>
          </a:p>
        </p:txBody>
      </p:sp>
      <p:sp>
        <p:nvSpPr>
          <p:cNvPr id="6" name="TextBox 5">
            <a:extLst>
              <a:ext uri="{FF2B5EF4-FFF2-40B4-BE49-F238E27FC236}">
                <a16:creationId xmlns:a16="http://schemas.microsoft.com/office/drawing/2014/main" id="{9E9403BA-BAF9-3541-A2AE-43D3AA2C7B8E}"/>
              </a:ext>
            </a:extLst>
          </p:cNvPr>
          <p:cNvSpPr txBox="1"/>
          <p:nvPr/>
        </p:nvSpPr>
        <p:spPr>
          <a:xfrm>
            <a:off x="9480376" y="4149080"/>
            <a:ext cx="1608133" cy="369332"/>
          </a:xfrm>
          <a:prstGeom prst="rect">
            <a:avLst/>
          </a:prstGeom>
          <a:noFill/>
        </p:spPr>
        <p:txBody>
          <a:bodyPr wrap="none" rtlCol="0">
            <a:spAutoFit/>
          </a:bodyPr>
          <a:lstStyle/>
          <a:p>
            <a:r>
              <a:rPr lang="en-FR" dirty="0"/>
              <a:t>MPFR Library</a:t>
            </a:r>
          </a:p>
        </p:txBody>
      </p:sp>
      <p:cxnSp>
        <p:nvCxnSpPr>
          <p:cNvPr id="14" name="Straight Arrow Connector 13">
            <a:extLst>
              <a:ext uri="{FF2B5EF4-FFF2-40B4-BE49-F238E27FC236}">
                <a16:creationId xmlns:a16="http://schemas.microsoft.com/office/drawing/2014/main" id="{300F634C-10BD-014D-8C8A-92362D56ED38}"/>
              </a:ext>
            </a:extLst>
          </p:cNvPr>
          <p:cNvCxnSpPr/>
          <p:nvPr/>
        </p:nvCxnSpPr>
        <p:spPr>
          <a:xfrm flipV="1">
            <a:off x="4759343" y="4321868"/>
            <a:ext cx="1512168" cy="5851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5" name="ZoneTexte 4">
            <a:extLst>
              <a:ext uri="{FF2B5EF4-FFF2-40B4-BE49-F238E27FC236}">
                <a16:creationId xmlns:a16="http://schemas.microsoft.com/office/drawing/2014/main" id="{6CCB8796-CE36-AD47-9207-A4F7251BBA5F}"/>
              </a:ext>
            </a:extLst>
          </p:cNvPr>
          <p:cNvSpPr txBox="1"/>
          <p:nvPr/>
        </p:nvSpPr>
        <p:spPr>
          <a:xfrm>
            <a:off x="1028900" y="5496767"/>
            <a:ext cx="9027540" cy="707886"/>
          </a:xfrm>
          <a:prstGeom prst="rect">
            <a:avLst/>
          </a:prstGeom>
          <a:noFill/>
          <a:ln>
            <a:solidFill>
              <a:schemeClr val="tx1"/>
            </a:solidFill>
          </a:ln>
        </p:spPr>
        <p:txBody>
          <a:bodyPr wrap="square" rtlCol="0">
            <a:spAutoFit/>
          </a:bodyPr>
          <a:lstStyle/>
          <a:p>
            <a:pPr marL="285750" indent="-285750">
              <a:buFontTx/>
              <a:buChar char="-"/>
            </a:pPr>
            <a:r>
              <a:rPr lang="fr-FR" sz="2000" dirty="0">
                <a:latin typeface="Consolas" panose="020B0609020204030204" pitchFamily="49" charset="0"/>
                <a:cs typeface="Consolas" panose="020B0609020204030204" pitchFamily="49" charset="0"/>
              </a:rPr>
              <a:t>Impact of </a:t>
            </a:r>
            <a:r>
              <a:rPr lang="fr-FR" sz="2000" dirty="0" err="1">
                <a:latin typeface="Consolas" panose="020B0609020204030204" pitchFamily="49" charset="0"/>
                <a:cs typeface="Consolas" panose="020B0609020204030204" pitchFamily="49" charset="0"/>
              </a:rPr>
              <a:t>varying</a:t>
            </a:r>
            <a:r>
              <a:rPr lang="fr-FR" sz="2000" dirty="0">
                <a:latin typeface="Consolas" panose="020B0609020204030204" pitchFamily="49" charset="0"/>
                <a:cs typeface="Consolas" panose="020B0609020204030204" pitchFamily="49" charset="0"/>
              </a:rPr>
              <a:t> the </a:t>
            </a:r>
            <a:r>
              <a:rPr lang="fr-FR" sz="2000" dirty="0" err="1">
                <a:latin typeface="Consolas" panose="020B0609020204030204" pitchFamily="49" charset="0"/>
                <a:cs typeface="Consolas" panose="020B0609020204030204" pitchFamily="49" charset="0"/>
              </a:rPr>
              <a:t>precision</a:t>
            </a:r>
            <a:r>
              <a:rPr lang="fr-FR" sz="2000" dirty="0">
                <a:latin typeface="Consolas" panose="020B0609020204030204" pitchFamily="49" charset="0"/>
                <a:cs typeface="Consolas" panose="020B0609020204030204" pitchFamily="49" charset="0"/>
              </a:rPr>
              <a:t> of </a:t>
            </a:r>
            <a:r>
              <a:rPr lang="fr-FR" sz="2000" dirty="0" err="1">
                <a:latin typeface="Consolas" panose="020B0609020204030204" pitchFamily="49" charset="0"/>
                <a:cs typeface="Consolas" panose="020B0609020204030204" pitchFamily="49" charset="0"/>
              </a:rPr>
              <a:t>linear</a:t>
            </a:r>
            <a:r>
              <a:rPr lang="fr-FR" sz="2000" dirty="0">
                <a:latin typeface="Consolas" panose="020B0609020204030204" pitchFamily="49" charset="0"/>
                <a:cs typeface="Consolas" panose="020B0609020204030204" pitchFamily="49" charset="0"/>
              </a:rPr>
              <a:t> </a:t>
            </a:r>
            <a:r>
              <a:rPr lang="fr-FR" sz="2000" dirty="0" err="1">
                <a:latin typeface="Consolas" panose="020B0609020204030204" pitchFamily="49" charset="0"/>
                <a:cs typeface="Consolas" panose="020B0609020204030204" pitchFamily="49" charset="0"/>
              </a:rPr>
              <a:t>algebra</a:t>
            </a:r>
            <a:r>
              <a:rPr lang="fr-FR" sz="2000" dirty="0">
                <a:latin typeface="Consolas" panose="020B0609020204030204" pitchFamily="49" charset="0"/>
                <a:cs typeface="Consolas" panose="020B0609020204030204" pitchFamily="49" charset="0"/>
              </a:rPr>
              <a:t> </a:t>
            </a:r>
            <a:r>
              <a:rPr lang="fr-FR" sz="2000" dirty="0" err="1">
                <a:latin typeface="Consolas" panose="020B0609020204030204" pitchFamily="49" charset="0"/>
                <a:cs typeface="Consolas" panose="020B0609020204030204" pitchFamily="49" charset="0"/>
              </a:rPr>
              <a:t>kernels</a:t>
            </a:r>
            <a:endParaRPr lang="fr-FR" sz="2000" dirty="0">
              <a:solidFill>
                <a:schemeClr val="tx2"/>
              </a:solidFill>
              <a:latin typeface="Consolas" panose="020B0609020204030204" pitchFamily="49" charset="0"/>
              <a:cs typeface="Consolas" panose="020B0609020204030204" pitchFamily="49" charset="0"/>
            </a:endParaRPr>
          </a:p>
          <a:p>
            <a:r>
              <a:rPr lang="fr-FR" sz="2000" dirty="0">
                <a:solidFill>
                  <a:schemeClr val="tx2"/>
                </a:solidFill>
                <a:latin typeface="Consolas" panose="020B0609020204030204" pitchFamily="49" charset="0"/>
                <a:cs typeface="Consolas" panose="020B0609020204030204" pitchFamily="49" charset="0"/>
              </a:rPr>
              <a:t>(impact on </a:t>
            </a:r>
            <a:r>
              <a:rPr lang="fr-FR" sz="2000" dirty="0" err="1">
                <a:solidFill>
                  <a:schemeClr val="tx2"/>
                </a:solidFill>
                <a:latin typeface="Consolas" panose="020B0609020204030204" pitchFamily="49" charset="0"/>
                <a:cs typeface="Consolas" panose="020B0609020204030204" pitchFamily="49" charset="0"/>
              </a:rPr>
              <a:t>stability</a:t>
            </a:r>
            <a:r>
              <a:rPr lang="fr-FR" sz="2000" dirty="0">
                <a:solidFill>
                  <a:schemeClr val="tx2"/>
                </a:solidFill>
                <a:latin typeface="Consolas" panose="020B0609020204030204" pitchFamily="49" charset="0"/>
                <a:cs typeface="Consolas" panose="020B0609020204030204" pitchFamily="49" charset="0"/>
              </a:rPr>
              <a:t>, performance)</a:t>
            </a:r>
            <a:endParaRPr lang="fr-FR" sz="2000" dirty="0">
              <a:latin typeface="Consolas" panose="020B0609020204030204" pitchFamily="49" charset="0"/>
              <a:cs typeface="Consolas" panose="020B0609020204030204" pitchFamily="49" charset="0"/>
            </a:endParaRPr>
          </a:p>
        </p:txBody>
      </p:sp>
      <p:cxnSp>
        <p:nvCxnSpPr>
          <p:cNvPr id="18" name="Straight Arrow Connector 17">
            <a:extLst>
              <a:ext uri="{FF2B5EF4-FFF2-40B4-BE49-F238E27FC236}">
                <a16:creationId xmlns:a16="http://schemas.microsoft.com/office/drawing/2014/main" id="{D8B5B697-FB3A-D34F-A77A-1BAF71C85D03}"/>
              </a:ext>
            </a:extLst>
          </p:cNvPr>
          <p:cNvCxnSpPr>
            <a:cxnSpLocks/>
            <a:endCxn id="20" idx="1"/>
          </p:cNvCxnSpPr>
          <p:nvPr/>
        </p:nvCxnSpPr>
        <p:spPr>
          <a:xfrm flipV="1">
            <a:off x="3791744" y="2936634"/>
            <a:ext cx="3028956" cy="17763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2E67BB45-D1AF-3840-BEAA-AE6AD4C4C611}"/>
              </a:ext>
            </a:extLst>
          </p:cNvPr>
          <p:cNvSpPr txBox="1"/>
          <p:nvPr/>
        </p:nvSpPr>
        <p:spPr>
          <a:xfrm>
            <a:off x="6820700" y="2197970"/>
            <a:ext cx="4467890" cy="1477328"/>
          </a:xfrm>
          <a:prstGeom prst="rect">
            <a:avLst/>
          </a:prstGeom>
          <a:noFill/>
        </p:spPr>
        <p:txBody>
          <a:bodyPr wrap="none" rtlCol="0">
            <a:spAutoFit/>
          </a:bodyPr>
          <a:lstStyle/>
          <a:p>
            <a:pPr marL="285750" indent="-285750" algn="ctr">
              <a:buFont typeface="Arial" panose="020B0604020202020204" pitchFamily="34" charset="0"/>
              <a:buChar char="•"/>
            </a:pPr>
            <a:r>
              <a:rPr lang="en-GB" dirty="0"/>
              <a:t>Performance-oriented language</a:t>
            </a:r>
          </a:p>
          <a:p>
            <a:pPr marL="285750" indent="-285750" algn="ctr">
              <a:buFont typeface="Arial" panose="020B0604020202020204" pitchFamily="34" charset="0"/>
              <a:buChar char="•"/>
            </a:pPr>
            <a:r>
              <a:rPr lang="en-GB" dirty="0"/>
              <a:t>Kernel source code must be unique</a:t>
            </a:r>
          </a:p>
          <a:p>
            <a:pPr algn="ctr"/>
            <a:r>
              <a:rPr lang="en-GB" dirty="0"/>
              <a:t>(no code replication)</a:t>
            </a:r>
          </a:p>
          <a:p>
            <a:pPr marL="285750" indent="-285750" algn="ctr">
              <a:buFont typeface="Arial" panose="020B0604020202020204" pitchFamily="34" charset="0"/>
              <a:buChar char="•"/>
            </a:pPr>
            <a:r>
              <a:rPr lang="en-GB" dirty="0"/>
              <a:t>A variable-precision implementation</a:t>
            </a:r>
          </a:p>
          <a:p>
            <a:pPr algn="ctr"/>
            <a:r>
              <a:rPr lang="en-GB" dirty="0"/>
              <a:t>similar as possible to its original reference</a:t>
            </a:r>
          </a:p>
        </p:txBody>
      </p:sp>
    </p:spTree>
    <p:extLst>
      <p:ext uri="{BB962C8B-B14F-4D97-AF65-F5344CB8AC3E}">
        <p14:creationId xmlns:p14="http://schemas.microsoft.com/office/powerpoint/2010/main" val="972704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12" grpId="0" animBg="1"/>
      <p:bldP spid="6" grpId="0"/>
      <p:bldP spid="15" grpId="0" animBg="1"/>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F180E3E-6E68-6A4F-A4CD-09BFEC5C76DC}"/>
              </a:ext>
            </a:extLst>
          </p:cNvPr>
          <p:cNvSpPr>
            <a:spLocks noGrp="1"/>
          </p:cNvSpPr>
          <p:nvPr>
            <p:ph sz="quarter" idx="18"/>
          </p:nvPr>
        </p:nvSpPr>
        <p:spPr/>
        <p:txBody>
          <a:bodyPr/>
          <a:lstStyle/>
          <a:p>
            <a:pPr>
              <a:lnSpc>
                <a:spcPct val="100000"/>
              </a:lnSpc>
              <a:spcAft>
                <a:spcPts val="300"/>
              </a:spcAft>
            </a:pPr>
            <a:r>
              <a:rPr lang="fr-FR" sz="2400" dirty="0"/>
              <a:t> Propose a C type extension to </a:t>
            </a:r>
            <a:r>
              <a:rPr lang="fr-FR" sz="2400" dirty="0" err="1"/>
              <a:t>represent</a:t>
            </a:r>
            <a:r>
              <a:rPr lang="fr-FR" sz="2400" dirty="0"/>
              <a:t> variable </a:t>
            </a:r>
            <a:r>
              <a:rPr lang="fr-FR" sz="2400" dirty="0" err="1"/>
              <a:t>precision</a:t>
            </a:r>
            <a:r>
              <a:rPr lang="fr-FR" sz="2400" dirty="0"/>
              <a:t> FP </a:t>
            </a:r>
            <a:r>
              <a:rPr lang="fr-FR" sz="2400" dirty="0" err="1"/>
              <a:t>arithmetic</a:t>
            </a:r>
            <a:endParaRPr lang="fr-FR" sz="2400" dirty="0"/>
          </a:p>
          <a:p>
            <a:pPr lvl="1">
              <a:lnSpc>
                <a:spcPct val="100000"/>
              </a:lnSpc>
              <a:spcAft>
                <a:spcPts val="300"/>
              </a:spcAft>
            </a:pPr>
            <a:r>
              <a:rPr lang="fr-FR" sz="2000" dirty="0" err="1">
                <a:latin typeface="Consolas" panose="020B0609020204030204" pitchFamily="49" charset="0"/>
                <a:cs typeface="Consolas" panose="020B0609020204030204" pitchFamily="49" charset="0"/>
              </a:rPr>
              <a:t>vpfloat</a:t>
            </a:r>
            <a:r>
              <a:rPr lang="fr-FR" sz="2000" dirty="0">
                <a:latin typeface="Consolas" panose="020B0609020204030204" pitchFamily="49" charset="0"/>
                <a:cs typeface="Consolas" panose="020B0609020204030204" pitchFamily="49" charset="0"/>
              </a:rPr>
              <a:t>&lt;</a:t>
            </a:r>
            <a:r>
              <a:rPr lang="fr-FR" sz="2000" i="1" dirty="0">
                <a:latin typeface="Consolas" panose="020B0609020204030204" pitchFamily="49" charset="0"/>
                <a:cs typeface="Consolas" panose="020B0609020204030204" pitchFamily="49" charset="0"/>
              </a:rPr>
              <a:t>type</a:t>
            </a:r>
            <a:r>
              <a:rPr lang="fr-FR" sz="2000" dirty="0">
                <a:latin typeface="Consolas" panose="020B0609020204030204" pitchFamily="49" charset="0"/>
                <a:cs typeface="Consolas" panose="020B0609020204030204" pitchFamily="49" charset="0"/>
              </a:rPr>
              <a:t>, </a:t>
            </a:r>
            <a:r>
              <a:rPr lang="fr-FR" sz="2000" i="1" dirty="0">
                <a:latin typeface="Consolas" panose="020B0609020204030204" pitchFamily="49" charset="0"/>
                <a:cs typeface="Consolas" panose="020B0609020204030204" pitchFamily="49" charset="0"/>
              </a:rPr>
              <a:t>attribute1</a:t>
            </a:r>
            <a:r>
              <a:rPr lang="fr-FR" sz="2000" dirty="0">
                <a:latin typeface="Consolas" panose="020B0609020204030204" pitchFamily="49" charset="0"/>
                <a:cs typeface="Consolas" panose="020B0609020204030204" pitchFamily="49" charset="0"/>
              </a:rPr>
              <a:t>, </a:t>
            </a:r>
            <a:r>
              <a:rPr lang="fr-FR" sz="2000" i="1" dirty="0">
                <a:latin typeface="Consolas" panose="020B0609020204030204" pitchFamily="49" charset="0"/>
                <a:cs typeface="Consolas" panose="020B0609020204030204" pitchFamily="49" charset="0"/>
              </a:rPr>
              <a:t>attribute2</a:t>
            </a:r>
            <a:r>
              <a:rPr lang="fr-FR" sz="2000" dirty="0">
                <a:latin typeface="Consolas" panose="020B0609020204030204" pitchFamily="49" charset="0"/>
                <a:cs typeface="Consolas" panose="020B0609020204030204" pitchFamily="49" charset="0"/>
              </a:rPr>
              <a:t>, …&gt;</a:t>
            </a:r>
          </a:p>
          <a:p>
            <a:pPr marL="0" indent="0">
              <a:lnSpc>
                <a:spcPct val="100000"/>
              </a:lnSpc>
              <a:spcAft>
                <a:spcPts val="300"/>
              </a:spcAft>
              <a:buNone/>
            </a:pPr>
            <a:endParaRPr lang="fr-FR" sz="2400" dirty="0"/>
          </a:p>
          <a:p>
            <a:pPr lvl="1">
              <a:lnSpc>
                <a:spcPct val="100000"/>
              </a:lnSpc>
              <a:spcAft>
                <a:spcPts val="300"/>
              </a:spcAft>
            </a:pPr>
            <a:endParaRPr lang="fr-FR" sz="2000" dirty="0">
              <a:latin typeface="Consolas" panose="020B0609020204030204" pitchFamily="49" charset="0"/>
              <a:cs typeface="Consolas" panose="020B0609020204030204" pitchFamily="49" charset="0"/>
            </a:endParaRPr>
          </a:p>
          <a:p>
            <a:pPr>
              <a:lnSpc>
                <a:spcPct val="100000"/>
              </a:lnSpc>
              <a:spcAft>
                <a:spcPts val="300"/>
              </a:spcAft>
            </a:pPr>
            <a:r>
              <a:rPr lang="fr-FR" dirty="0"/>
              <a:t>LLVM IR extension to </a:t>
            </a:r>
            <a:r>
              <a:rPr lang="fr-FR" dirty="0" err="1"/>
              <a:t>handle</a:t>
            </a:r>
            <a:r>
              <a:rPr lang="fr-FR" dirty="0"/>
              <a:t> </a:t>
            </a:r>
            <a:r>
              <a:rPr lang="fr-FR" dirty="0" err="1"/>
              <a:t>generic</a:t>
            </a:r>
            <a:r>
              <a:rPr lang="fr-FR" dirty="0"/>
              <a:t> FP types</a:t>
            </a:r>
          </a:p>
          <a:p>
            <a:pPr lvl="1">
              <a:lnSpc>
                <a:spcPct val="100000"/>
              </a:lnSpc>
              <a:spcAft>
                <a:spcPts val="300"/>
              </a:spcAft>
            </a:pPr>
            <a:r>
              <a:rPr lang="fr-FR" sz="2000" dirty="0" err="1"/>
              <a:t>Leverage</a:t>
            </a:r>
            <a:r>
              <a:rPr lang="fr-FR" sz="2000" dirty="0"/>
              <a:t> LLVM </a:t>
            </a:r>
            <a:r>
              <a:rPr lang="fr-FR" sz="2000" dirty="0" err="1"/>
              <a:t>classical</a:t>
            </a:r>
            <a:r>
              <a:rPr lang="fr-FR" sz="2000" dirty="0"/>
              <a:t> </a:t>
            </a:r>
            <a:r>
              <a:rPr lang="fr-FR" sz="2000" dirty="0" err="1"/>
              <a:t>optimizations</a:t>
            </a:r>
            <a:endParaRPr lang="fr-FR" sz="2000" dirty="0"/>
          </a:p>
          <a:p>
            <a:pPr>
              <a:lnSpc>
                <a:spcPct val="100000"/>
              </a:lnSpc>
              <a:spcAft>
                <a:spcPts val="300"/>
              </a:spcAft>
            </a:pPr>
            <a:r>
              <a:rPr lang="fr-FR" dirty="0" err="1"/>
              <a:t>Backend</a:t>
            </a:r>
            <a:r>
              <a:rPr lang="fr-FR" dirty="0"/>
              <a:t> code </a:t>
            </a:r>
            <a:r>
              <a:rPr lang="fr-FR" dirty="0" err="1"/>
              <a:t>generators</a:t>
            </a:r>
            <a:r>
              <a:rPr lang="fr-FR" dirty="0"/>
              <a:t> for software and hardware </a:t>
            </a:r>
            <a:r>
              <a:rPr lang="fr-FR" dirty="0" err="1"/>
              <a:t>targets</a:t>
            </a:r>
            <a:endParaRPr lang="fr-FR" dirty="0"/>
          </a:p>
          <a:p>
            <a:pPr lvl="1">
              <a:lnSpc>
                <a:spcPct val="100000"/>
              </a:lnSpc>
              <a:spcAft>
                <a:spcPts val="300"/>
              </a:spcAft>
            </a:pPr>
            <a:r>
              <a:rPr lang="fr-FR" sz="2000" dirty="0"/>
              <a:t>MPFR (Software </a:t>
            </a:r>
            <a:r>
              <a:rPr lang="fr-FR" sz="2000" dirty="0" err="1"/>
              <a:t>backend</a:t>
            </a:r>
            <a:r>
              <a:rPr lang="fr-FR" sz="2000" dirty="0"/>
              <a:t>) and UNUM Type 1 (HW </a:t>
            </a:r>
            <a:r>
              <a:rPr lang="fr-FR" sz="2000" dirty="0" err="1"/>
              <a:t>Backend</a:t>
            </a:r>
            <a:r>
              <a:rPr lang="fr-FR" sz="2000" dirty="0"/>
              <a:t>)</a:t>
            </a:r>
          </a:p>
          <a:p>
            <a:pPr lvl="1">
              <a:lnSpc>
                <a:spcPct val="100000"/>
              </a:lnSpc>
              <a:spcAft>
                <a:spcPts val="300"/>
              </a:spcAft>
            </a:pPr>
            <a:r>
              <a:rPr lang="fr-FR" dirty="0"/>
              <a:t>WIP</a:t>
            </a:r>
            <a:r>
              <a:rPr lang="fr-FR" sz="2000" dirty="0"/>
              <a:t>: </a:t>
            </a:r>
            <a:r>
              <a:rPr lang="en-GB" dirty="0"/>
              <a:t>Our current target is </a:t>
            </a:r>
            <a:r>
              <a:rPr lang="en-GB" b="1" dirty="0"/>
              <a:t>extendable IEEE</a:t>
            </a:r>
            <a:endParaRPr lang="fr-FR" sz="2000" dirty="0"/>
          </a:p>
          <a:p>
            <a:pPr lvl="1">
              <a:lnSpc>
                <a:spcPct val="100000"/>
              </a:lnSpc>
              <a:spcAft>
                <a:spcPts val="300"/>
              </a:spcAft>
            </a:pPr>
            <a:endParaRPr lang="en-FR" dirty="0"/>
          </a:p>
          <a:p>
            <a:pPr>
              <a:lnSpc>
                <a:spcPct val="100000"/>
              </a:lnSpc>
              <a:spcAft>
                <a:spcPts val="300"/>
              </a:spcAft>
            </a:pPr>
            <a:r>
              <a:rPr lang="fr-FR" dirty="0">
                <a:latin typeface="Arial" panose="020B0604020202020204" pitchFamily="34" charset="0"/>
                <a:cs typeface="Arial" panose="020B0604020202020204" pitchFamily="34" charset="0"/>
              </a:rPr>
              <a:t>Works </a:t>
            </a:r>
            <a:r>
              <a:rPr lang="fr-FR" dirty="0" err="1">
                <a:latin typeface="Arial" panose="020B0604020202020204" pitchFamily="34" charset="0"/>
                <a:cs typeface="Arial" panose="020B0604020202020204" pitchFamily="34" charset="0"/>
              </a:rPr>
              <a:t>with</a:t>
            </a:r>
            <a:r>
              <a:rPr lang="fr-FR" dirty="0">
                <a:latin typeface="Arial" panose="020B0604020202020204" pitchFamily="34" charset="0"/>
                <a:cs typeface="Arial" panose="020B0604020202020204" pitchFamily="34" charset="0"/>
              </a:rPr>
              <a:t> non-</a:t>
            </a:r>
            <a:r>
              <a:rPr lang="fr-FR" dirty="0" err="1">
                <a:latin typeface="Arial" panose="020B0604020202020204" pitchFamily="34" charset="0"/>
                <a:cs typeface="Arial" panose="020B0604020202020204" pitchFamily="34" charset="0"/>
              </a:rPr>
              <a:t>traditional</a:t>
            </a:r>
            <a:r>
              <a:rPr lang="fr-FR" dirty="0">
                <a:latin typeface="Arial" panose="020B0604020202020204" pitchFamily="34" charset="0"/>
                <a:cs typeface="Arial" panose="020B0604020202020204" pitchFamily="34" charset="0"/>
              </a:rPr>
              <a:t> formats 	 		        ✅</a:t>
            </a:r>
          </a:p>
          <a:p>
            <a:pPr>
              <a:lnSpc>
                <a:spcPct val="100000"/>
              </a:lnSpc>
              <a:spcAft>
                <a:spcPts val="300"/>
              </a:spcAft>
            </a:pPr>
            <a:r>
              <a:rPr lang="fr-FR" dirty="0">
                <a:latin typeface="Arial" panose="020B0604020202020204" pitchFamily="34" charset="0"/>
                <a:cs typeface="Arial" panose="020B0604020202020204" pitchFamily="34" charset="0"/>
              </a:rPr>
              <a:t>Hardware and Software Support 			        ✅</a:t>
            </a:r>
          </a:p>
          <a:p>
            <a:pPr>
              <a:lnSpc>
                <a:spcPct val="100000"/>
              </a:lnSpc>
              <a:spcAft>
                <a:spcPts val="300"/>
              </a:spcAft>
            </a:pPr>
            <a:r>
              <a:rPr lang="fr-FR" dirty="0">
                <a:latin typeface="Arial" panose="020B0604020202020204" pitchFamily="34" charset="0"/>
                <a:cs typeface="Arial" panose="020B0604020202020204" pitchFamily="34" charset="0"/>
              </a:rPr>
              <a:t>Full </a:t>
            </a:r>
            <a:r>
              <a:rPr lang="fr-FR" dirty="0" err="1">
                <a:latin typeface="Arial" panose="020B0604020202020204" pitchFamily="34" charset="0"/>
                <a:cs typeface="Arial" panose="020B0604020202020204" pitchFamily="34" charset="0"/>
              </a:rPr>
              <a:t>integration</a:t>
            </a:r>
            <a:r>
              <a:rPr lang="fr-FR" dirty="0">
                <a:latin typeface="Arial" panose="020B0604020202020204" pitchFamily="34" charset="0"/>
                <a:cs typeface="Arial" panose="020B0604020202020204" pitchFamily="34" charset="0"/>
              </a:rPr>
              <a:t> </a:t>
            </a:r>
            <a:r>
              <a:rPr lang="fr-FR" dirty="0" err="1">
                <a:latin typeface="Arial" panose="020B0604020202020204" pitchFamily="34" charset="0"/>
                <a:cs typeface="Arial" panose="020B0604020202020204" pitchFamily="34" charset="0"/>
              </a:rPr>
              <a:t>with</a:t>
            </a:r>
            <a:r>
              <a:rPr lang="fr-FR" dirty="0">
                <a:latin typeface="Arial" panose="020B0604020202020204" pitchFamily="34" charset="0"/>
                <a:cs typeface="Arial" panose="020B0604020202020204" pitchFamily="34" charset="0"/>
              </a:rPr>
              <a:t> an </a:t>
            </a:r>
            <a:r>
              <a:rPr lang="fr-FR" dirty="0" err="1">
                <a:latin typeface="Arial" panose="020B0604020202020204" pitchFamily="34" charset="0"/>
                <a:cs typeface="Arial" panose="020B0604020202020204" pitchFamily="34" charset="0"/>
              </a:rPr>
              <a:t>industry-level</a:t>
            </a:r>
            <a:r>
              <a:rPr lang="fr-FR" dirty="0">
                <a:latin typeface="Arial" panose="020B0604020202020204" pitchFamily="34" charset="0"/>
                <a:cs typeface="Arial" panose="020B0604020202020204" pitchFamily="34" charset="0"/>
              </a:rPr>
              <a:t> compiler       ✅</a:t>
            </a:r>
          </a:p>
          <a:p>
            <a:pPr>
              <a:lnSpc>
                <a:spcPct val="100000"/>
              </a:lnSpc>
              <a:spcAft>
                <a:spcPts val="300"/>
              </a:spcAft>
            </a:pPr>
            <a:endParaRPr lang="en-FR" dirty="0"/>
          </a:p>
        </p:txBody>
      </p:sp>
      <p:sp>
        <p:nvSpPr>
          <p:cNvPr id="4" name="Text Placeholder 3">
            <a:extLst>
              <a:ext uri="{FF2B5EF4-FFF2-40B4-BE49-F238E27FC236}">
                <a16:creationId xmlns:a16="http://schemas.microsoft.com/office/drawing/2014/main" id="{690C337A-3992-F944-96F1-433B301A169E}"/>
              </a:ext>
            </a:extLst>
          </p:cNvPr>
          <p:cNvSpPr>
            <a:spLocks noGrp="1"/>
          </p:cNvSpPr>
          <p:nvPr>
            <p:ph type="body" sz="quarter" idx="20"/>
          </p:nvPr>
        </p:nvSpPr>
        <p:spPr/>
        <p:txBody>
          <a:bodyPr/>
          <a:lstStyle/>
          <a:p>
            <a:r>
              <a:rPr lang="en-FR" dirty="0"/>
              <a:t>Contribution</a:t>
            </a:r>
          </a:p>
        </p:txBody>
      </p:sp>
    </p:spTree>
    <p:extLst>
      <p:ext uri="{BB962C8B-B14F-4D97-AF65-F5344CB8AC3E}">
        <p14:creationId xmlns:p14="http://schemas.microsoft.com/office/powerpoint/2010/main" val="3670704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4F777C12-AECA-104C-972E-8573714FE624}"/>
              </a:ext>
            </a:extLst>
          </p:cNvPr>
          <p:cNvSpPr>
            <a:spLocks noGrp="1"/>
          </p:cNvSpPr>
          <p:nvPr>
            <p:ph type="body" sz="quarter" idx="20"/>
          </p:nvPr>
        </p:nvSpPr>
        <p:spPr/>
        <p:txBody>
          <a:bodyPr/>
          <a:lstStyle/>
          <a:p>
            <a:r>
              <a:rPr lang="fr-FR" dirty="0"/>
              <a:t>Compilation flow</a:t>
            </a:r>
          </a:p>
        </p:txBody>
      </p:sp>
      <p:sp>
        <p:nvSpPr>
          <p:cNvPr id="6" name="Rectangle à coins arrondis 5">
            <a:extLst>
              <a:ext uri="{FF2B5EF4-FFF2-40B4-BE49-F238E27FC236}">
                <a16:creationId xmlns:a16="http://schemas.microsoft.com/office/drawing/2014/main" id="{9BA45FE7-56BB-0A49-995C-CD4BCB046D9C}"/>
              </a:ext>
            </a:extLst>
          </p:cNvPr>
          <p:cNvSpPr/>
          <p:nvPr/>
        </p:nvSpPr>
        <p:spPr>
          <a:xfrm>
            <a:off x="4836115" y="3693555"/>
            <a:ext cx="1896380" cy="83209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LLVM IR</a:t>
            </a:r>
          </a:p>
          <a:p>
            <a:pPr algn="ctr"/>
            <a:r>
              <a:rPr lang="fr-FR" dirty="0">
                <a:solidFill>
                  <a:schemeClr val="tx1"/>
                </a:solidFill>
              </a:rPr>
              <a:t>(</a:t>
            </a:r>
            <a:r>
              <a:rPr lang="fr-FR" dirty="0" err="1">
                <a:solidFill>
                  <a:schemeClr val="tx1"/>
                </a:solidFill>
              </a:rPr>
              <a:t>Optimizations</a:t>
            </a:r>
            <a:r>
              <a:rPr lang="fr-FR" dirty="0">
                <a:solidFill>
                  <a:schemeClr val="tx1"/>
                </a:solidFill>
              </a:rPr>
              <a:t>)</a:t>
            </a:r>
          </a:p>
        </p:txBody>
      </p:sp>
      <p:sp>
        <p:nvSpPr>
          <p:cNvPr id="7" name="Ellipse 6">
            <a:extLst>
              <a:ext uri="{FF2B5EF4-FFF2-40B4-BE49-F238E27FC236}">
                <a16:creationId xmlns:a16="http://schemas.microsoft.com/office/drawing/2014/main" id="{66CB7F3B-73B3-0C4C-9988-B74DB8AD1C04}"/>
              </a:ext>
            </a:extLst>
          </p:cNvPr>
          <p:cNvSpPr/>
          <p:nvPr/>
        </p:nvSpPr>
        <p:spPr>
          <a:xfrm>
            <a:off x="4223791" y="1368680"/>
            <a:ext cx="3312369" cy="86409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solidFill>
                  <a:srgbClr val="006102"/>
                </a:solidFill>
                <a:latin typeface="Consolas" panose="020B0609020204030204" pitchFamily="49" charset="0"/>
                <a:cs typeface="Consolas" panose="020B0609020204030204" pitchFamily="49" charset="0"/>
              </a:rPr>
              <a:t>vpfloat</a:t>
            </a:r>
            <a:r>
              <a:rPr lang="fr-FR" dirty="0">
                <a:solidFill>
                  <a:schemeClr val="tx1"/>
                </a:solidFill>
                <a:latin typeface="Consolas" panose="020B0609020204030204" pitchFamily="49" charset="0"/>
                <a:cs typeface="Consolas" panose="020B0609020204030204" pitchFamily="49" charset="0"/>
              </a:rPr>
              <a:t>&lt;</a:t>
            </a:r>
            <a:r>
              <a:rPr lang="fr-FR" dirty="0" err="1">
                <a:solidFill>
                  <a:srgbClr val="002060"/>
                </a:solidFill>
                <a:latin typeface="Consolas" panose="020B0609020204030204" pitchFamily="49" charset="0"/>
                <a:cs typeface="Consolas" panose="020B0609020204030204" pitchFamily="49" charset="0"/>
              </a:rPr>
              <a:t>mpfr</a:t>
            </a:r>
            <a:r>
              <a:rPr lang="fr-FR" dirty="0">
                <a:solidFill>
                  <a:schemeClr val="tx1"/>
                </a:solidFill>
                <a:latin typeface="Consolas" panose="020B0609020204030204" pitchFamily="49" charset="0"/>
                <a:cs typeface="Consolas" panose="020B0609020204030204" pitchFamily="49" charset="0"/>
              </a:rPr>
              <a:t>,...&gt;</a:t>
            </a:r>
            <a:endParaRPr lang="fr-FR" dirty="0">
              <a:solidFill>
                <a:schemeClr val="tx1"/>
              </a:solidFill>
            </a:endParaRPr>
          </a:p>
          <a:p>
            <a:pPr algn="ctr"/>
            <a:r>
              <a:rPr lang="fr-FR" dirty="0" err="1">
                <a:solidFill>
                  <a:srgbClr val="006102"/>
                </a:solidFill>
                <a:latin typeface="Consolas" panose="020B0609020204030204" pitchFamily="49" charset="0"/>
                <a:cs typeface="Consolas" panose="020B0609020204030204" pitchFamily="49" charset="0"/>
              </a:rPr>
              <a:t>vpfloat</a:t>
            </a:r>
            <a:r>
              <a:rPr lang="fr-FR" dirty="0">
                <a:solidFill>
                  <a:schemeClr val="tx1"/>
                </a:solidFill>
                <a:latin typeface="Consolas" panose="020B0609020204030204" pitchFamily="49" charset="0"/>
                <a:cs typeface="Consolas" panose="020B0609020204030204" pitchFamily="49" charset="0"/>
              </a:rPr>
              <a:t>&lt;</a:t>
            </a:r>
            <a:r>
              <a:rPr lang="fr-FR" dirty="0">
                <a:solidFill>
                  <a:srgbClr val="002060"/>
                </a:solidFill>
                <a:latin typeface="Consolas" panose="020B0609020204030204" pitchFamily="49" charset="0"/>
                <a:cs typeface="Consolas" panose="020B0609020204030204" pitchFamily="49" charset="0"/>
              </a:rPr>
              <a:t>unum</a:t>
            </a:r>
            <a:r>
              <a:rPr lang="fr-FR" dirty="0">
                <a:solidFill>
                  <a:schemeClr val="tx1"/>
                </a:solidFill>
                <a:latin typeface="Consolas" panose="020B0609020204030204" pitchFamily="49" charset="0"/>
                <a:cs typeface="Consolas" panose="020B0609020204030204" pitchFamily="49" charset="0"/>
              </a:rPr>
              <a:t>,...&gt;</a:t>
            </a:r>
            <a:endParaRPr lang="fr-FR" dirty="0">
              <a:solidFill>
                <a:schemeClr val="tx1"/>
              </a:solidFill>
            </a:endParaRPr>
          </a:p>
        </p:txBody>
      </p:sp>
      <p:cxnSp>
        <p:nvCxnSpPr>
          <p:cNvPr id="9" name="Connecteur droit avec flèche 8">
            <a:extLst>
              <a:ext uri="{FF2B5EF4-FFF2-40B4-BE49-F238E27FC236}">
                <a16:creationId xmlns:a16="http://schemas.microsoft.com/office/drawing/2014/main" id="{B6D150AF-FBD8-8C42-9F98-FD6BD410D9E7}"/>
              </a:ext>
            </a:extLst>
          </p:cNvPr>
          <p:cNvCxnSpPr>
            <a:cxnSpLocks/>
            <a:stCxn id="7" idx="4"/>
            <a:endCxn id="44" idx="0"/>
          </p:cNvCxnSpPr>
          <p:nvPr/>
        </p:nvCxnSpPr>
        <p:spPr>
          <a:xfrm flipH="1">
            <a:off x="5879975" y="2232776"/>
            <a:ext cx="1" cy="3917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à coins arrondis 10">
            <a:extLst>
              <a:ext uri="{FF2B5EF4-FFF2-40B4-BE49-F238E27FC236}">
                <a16:creationId xmlns:a16="http://schemas.microsoft.com/office/drawing/2014/main" id="{8A51905E-2CA4-C741-8A2B-148CFFCB817B}"/>
              </a:ext>
            </a:extLst>
          </p:cNvPr>
          <p:cNvSpPr/>
          <p:nvPr/>
        </p:nvSpPr>
        <p:spPr>
          <a:xfrm>
            <a:off x="2567608" y="5231389"/>
            <a:ext cx="2808312" cy="76875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MPFR Library</a:t>
            </a:r>
          </a:p>
        </p:txBody>
      </p:sp>
      <p:sp>
        <p:nvSpPr>
          <p:cNvPr id="12" name="Rectangle à coins arrondis 11">
            <a:extLst>
              <a:ext uri="{FF2B5EF4-FFF2-40B4-BE49-F238E27FC236}">
                <a16:creationId xmlns:a16="http://schemas.microsoft.com/office/drawing/2014/main" id="{F2A0EC4C-FC09-5F4D-90A8-EBC05AFB9330}"/>
              </a:ext>
            </a:extLst>
          </p:cNvPr>
          <p:cNvSpPr/>
          <p:nvPr/>
        </p:nvSpPr>
        <p:spPr>
          <a:xfrm>
            <a:off x="6402448" y="5227553"/>
            <a:ext cx="2808312" cy="77258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RISC-V ISA Extension for the UNUM Format</a:t>
            </a:r>
          </a:p>
          <a:p>
            <a:pPr algn="ctr"/>
            <a:r>
              <a:rPr lang="fr-FR" sz="1600" dirty="0">
                <a:solidFill>
                  <a:schemeClr val="tx1"/>
                </a:solidFill>
              </a:rPr>
              <a:t>[</a:t>
            </a:r>
            <a:r>
              <a:rPr lang="fr-FR" sz="1600" dirty="0" err="1">
                <a:solidFill>
                  <a:schemeClr val="tx1"/>
                </a:solidFill>
              </a:rPr>
              <a:t>Bocco</a:t>
            </a:r>
            <a:r>
              <a:rPr lang="fr-FR" sz="1600" dirty="0">
                <a:solidFill>
                  <a:schemeClr val="tx1"/>
                </a:solidFill>
              </a:rPr>
              <a:t> et al. 2019]</a:t>
            </a:r>
          </a:p>
        </p:txBody>
      </p:sp>
      <p:sp>
        <p:nvSpPr>
          <p:cNvPr id="13" name="Espace réservé du pied de page 1">
            <a:extLst>
              <a:ext uri="{FF2B5EF4-FFF2-40B4-BE49-F238E27FC236}">
                <a16:creationId xmlns:a16="http://schemas.microsoft.com/office/drawing/2014/main" id="{B76EE44B-CFAD-8740-B91C-3C03849B4DC1}"/>
              </a:ext>
            </a:extLst>
          </p:cNvPr>
          <p:cNvSpPr txBox="1">
            <a:spLocks/>
          </p:cNvSpPr>
          <p:nvPr/>
        </p:nvSpPr>
        <p:spPr>
          <a:xfrm>
            <a:off x="359466" y="6189907"/>
            <a:ext cx="11471070" cy="484748"/>
          </a:xfrm>
          <a:prstGeom prst="rect">
            <a:avLst/>
          </a:prstGeom>
        </p:spPr>
        <p:txBody>
          <a:bodyPr wrap="square" lIns="0" tIns="0" rIns="0" bIns="0" anchor="ctr" anchorCtr="0">
            <a:spAutoFit/>
          </a:bodyPr>
          <a:lstStyle>
            <a:defPPr>
              <a:defRPr lang="fr-FR"/>
            </a:defPPr>
            <a:lvl1pPr marL="0" algn="r" defTabSz="914400" rtl="0" eaLnBrk="1" latinLnBrk="0" hangingPunct="1">
              <a:defRPr sz="105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dirty="0" err="1"/>
              <a:t>Bocco</a:t>
            </a:r>
            <a:r>
              <a:rPr lang="fr-FR" dirty="0"/>
              <a:t>, et al.. 2019. SMURF: </a:t>
            </a:r>
            <a:r>
              <a:rPr lang="fr-FR" dirty="0" err="1"/>
              <a:t>Scalar</a:t>
            </a:r>
            <a:r>
              <a:rPr lang="fr-FR" dirty="0"/>
              <a:t> Multiple-</a:t>
            </a:r>
            <a:r>
              <a:rPr lang="fr-FR" dirty="0" err="1"/>
              <a:t>precision</a:t>
            </a:r>
            <a:r>
              <a:rPr lang="fr-FR" dirty="0"/>
              <a:t> Unum Risc-V </a:t>
            </a:r>
            <a:r>
              <a:rPr lang="fr-FR" dirty="0" err="1"/>
              <a:t>Floating</a:t>
            </a:r>
            <a:r>
              <a:rPr lang="fr-FR" dirty="0"/>
              <a:t>-point Accelerator for Scientific </a:t>
            </a:r>
            <a:r>
              <a:rPr lang="fr-FR" dirty="0" err="1"/>
              <a:t>Computing</a:t>
            </a:r>
            <a:r>
              <a:rPr lang="fr-FR" dirty="0"/>
              <a:t>. In </a:t>
            </a:r>
            <a:r>
              <a:rPr lang="fr-FR" dirty="0" err="1"/>
              <a:t>Proceedings</a:t>
            </a:r>
            <a:r>
              <a:rPr lang="fr-FR" dirty="0"/>
              <a:t> of the </a:t>
            </a:r>
            <a:r>
              <a:rPr lang="fr-FR" dirty="0" err="1"/>
              <a:t>Conference</a:t>
            </a:r>
            <a:r>
              <a:rPr lang="fr-FR" dirty="0"/>
              <a:t> for </a:t>
            </a:r>
            <a:r>
              <a:rPr lang="fr-FR" dirty="0" err="1"/>
              <a:t>Next</a:t>
            </a:r>
            <a:r>
              <a:rPr lang="fr-FR" dirty="0"/>
              <a:t> </a:t>
            </a:r>
            <a:r>
              <a:rPr lang="fr-FR" dirty="0" err="1"/>
              <a:t>Generation</a:t>
            </a:r>
            <a:r>
              <a:rPr lang="fr-FR" dirty="0"/>
              <a:t> </a:t>
            </a:r>
            <a:r>
              <a:rPr lang="fr-FR" dirty="0" err="1"/>
              <a:t>Arithmetic</a:t>
            </a:r>
            <a:r>
              <a:rPr lang="fr-FR" dirty="0"/>
              <a:t>. 1–8.</a:t>
            </a:r>
          </a:p>
          <a:p>
            <a:pPr algn="l"/>
            <a:r>
              <a:rPr lang="fr-FR" dirty="0" err="1"/>
              <a:t>Fousse</a:t>
            </a:r>
            <a:r>
              <a:rPr lang="fr-FR" dirty="0"/>
              <a:t>, et al. MPFR: A Multiple-</a:t>
            </a:r>
            <a:r>
              <a:rPr lang="fr-FR" dirty="0" err="1"/>
              <a:t>precision</a:t>
            </a:r>
            <a:r>
              <a:rPr lang="fr-FR" dirty="0"/>
              <a:t> </a:t>
            </a:r>
            <a:r>
              <a:rPr lang="fr-FR" dirty="0" err="1"/>
              <a:t>Binary</a:t>
            </a:r>
            <a:r>
              <a:rPr lang="fr-FR" dirty="0"/>
              <a:t> </a:t>
            </a:r>
            <a:r>
              <a:rPr lang="fr-FR" dirty="0" err="1"/>
              <a:t>Floating</a:t>
            </a:r>
            <a:r>
              <a:rPr lang="fr-FR" dirty="0"/>
              <a:t>-point Library </a:t>
            </a:r>
            <a:r>
              <a:rPr lang="fr-FR" dirty="0" err="1"/>
              <a:t>with</a:t>
            </a:r>
            <a:r>
              <a:rPr lang="fr-FR" dirty="0"/>
              <a:t> Correct </a:t>
            </a:r>
            <a:r>
              <a:rPr lang="fr-FR" dirty="0" err="1"/>
              <a:t>Rounding</a:t>
            </a:r>
            <a:r>
              <a:rPr lang="fr-FR" dirty="0"/>
              <a:t>. ACM Trans. Math. </a:t>
            </a:r>
            <a:r>
              <a:rPr lang="fr-FR" dirty="0" err="1"/>
              <a:t>Softw</a:t>
            </a:r>
            <a:r>
              <a:rPr lang="fr-FR" dirty="0"/>
              <a:t>. 33, 2, Article 13 (</a:t>
            </a:r>
            <a:r>
              <a:rPr lang="fr-FR" dirty="0" err="1"/>
              <a:t>June</a:t>
            </a:r>
            <a:r>
              <a:rPr lang="fr-FR" dirty="0"/>
              <a:t> 2007)</a:t>
            </a:r>
          </a:p>
          <a:p>
            <a:pPr algn="l"/>
            <a:r>
              <a:rPr lang="fr-FR" dirty="0"/>
              <a:t>John L. </a:t>
            </a:r>
            <a:r>
              <a:rPr lang="fr-FR" dirty="0" err="1"/>
              <a:t>Gustafson</a:t>
            </a:r>
            <a:r>
              <a:rPr lang="fr-FR" dirty="0"/>
              <a:t>. 2017. The end of </a:t>
            </a:r>
            <a:r>
              <a:rPr lang="fr-FR" dirty="0" err="1"/>
              <a:t>error</a:t>
            </a:r>
            <a:r>
              <a:rPr lang="fr-FR" dirty="0"/>
              <a:t>: UNUM </a:t>
            </a:r>
            <a:r>
              <a:rPr lang="fr-FR" dirty="0" err="1"/>
              <a:t>computing</a:t>
            </a:r>
            <a:r>
              <a:rPr lang="fr-FR" dirty="0"/>
              <a:t>. 416 pages.</a:t>
            </a:r>
          </a:p>
        </p:txBody>
      </p:sp>
      <p:cxnSp>
        <p:nvCxnSpPr>
          <p:cNvPr id="14" name="Connecteur droit avec flèche 13">
            <a:extLst>
              <a:ext uri="{FF2B5EF4-FFF2-40B4-BE49-F238E27FC236}">
                <a16:creationId xmlns:a16="http://schemas.microsoft.com/office/drawing/2014/main" id="{FD3C320D-42CC-824F-9AE5-BB617F8CEB33}"/>
              </a:ext>
            </a:extLst>
          </p:cNvPr>
          <p:cNvCxnSpPr>
            <a:cxnSpLocks/>
            <a:endCxn id="11" idx="0"/>
          </p:cNvCxnSpPr>
          <p:nvPr/>
        </p:nvCxnSpPr>
        <p:spPr>
          <a:xfrm flipH="1">
            <a:off x="3971764" y="4535768"/>
            <a:ext cx="1114783" cy="6956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3" name="Connecteur droit avec flèche 22">
            <a:extLst>
              <a:ext uri="{FF2B5EF4-FFF2-40B4-BE49-F238E27FC236}">
                <a16:creationId xmlns:a16="http://schemas.microsoft.com/office/drawing/2014/main" id="{C0EE79CA-72F0-8944-A47B-C22AAE93CDBB}"/>
              </a:ext>
            </a:extLst>
          </p:cNvPr>
          <p:cNvCxnSpPr>
            <a:cxnSpLocks/>
            <a:endCxn id="12" idx="0"/>
          </p:cNvCxnSpPr>
          <p:nvPr/>
        </p:nvCxnSpPr>
        <p:spPr>
          <a:xfrm>
            <a:off x="6667091" y="4509120"/>
            <a:ext cx="1139513" cy="71843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D85F777-B904-3947-8E2F-A1116A0C3965}"/>
              </a:ext>
            </a:extLst>
          </p:cNvPr>
          <p:cNvSpPr/>
          <p:nvPr/>
        </p:nvSpPr>
        <p:spPr>
          <a:xfrm>
            <a:off x="2135560" y="1196751"/>
            <a:ext cx="7488832" cy="4910327"/>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8" name="Connecteur droit 27">
            <a:extLst>
              <a:ext uri="{FF2B5EF4-FFF2-40B4-BE49-F238E27FC236}">
                <a16:creationId xmlns:a16="http://schemas.microsoft.com/office/drawing/2014/main" id="{5F49B1BB-0E40-8E43-9E87-418F5043CB1E}"/>
              </a:ext>
            </a:extLst>
          </p:cNvPr>
          <p:cNvCxnSpPr>
            <a:cxnSpLocks/>
          </p:cNvCxnSpPr>
          <p:nvPr/>
        </p:nvCxnSpPr>
        <p:spPr>
          <a:xfrm>
            <a:off x="2328330" y="2348880"/>
            <a:ext cx="7056784" cy="0"/>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1" name="Connecteur droit 30">
            <a:extLst>
              <a:ext uri="{FF2B5EF4-FFF2-40B4-BE49-F238E27FC236}">
                <a16:creationId xmlns:a16="http://schemas.microsoft.com/office/drawing/2014/main" id="{81B71499-7B40-D548-BFC0-F0DA34C802C3}"/>
              </a:ext>
            </a:extLst>
          </p:cNvPr>
          <p:cNvCxnSpPr>
            <a:cxnSpLocks/>
          </p:cNvCxnSpPr>
          <p:nvPr/>
        </p:nvCxnSpPr>
        <p:spPr>
          <a:xfrm>
            <a:off x="2207568" y="4869160"/>
            <a:ext cx="7344816" cy="0"/>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32" name="ZoneTexte 31">
            <a:extLst>
              <a:ext uri="{FF2B5EF4-FFF2-40B4-BE49-F238E27FC236}">
                <a16:creationId xmlns:a16="http://schemas.microsoft.com/office/drawing/2014/main" id="{B166C812-9228-574E-9677-5FD3D795A52E}"/>
              </a:ext>
            </a:extLst>
          </p:cNvPr>
          <p:cNvSpPr txBox="1"/>
          <p:nvPr/>
        </p:nvSpPr>
        <p:spPr>
          <a:xfrm>
            <a:off x="2384999" y="1259467"/>
            <a:ext cx="1107996" cy="369332"/>
          </a:xfrm>
          <a:prstGeom prst="rect">
            <a:avLst/>
          </a:prstGeom>
          <a:noFill/>
        </p:spPr>
        <p:txBody>
          <a:bodyPr wrap="none" rtlCol="0">
            <a:spAutoFit/>
          </a:bodyPr>
          <a:lstStyle/>
          <a:p>
            <a:r>
              <a:rPr lang="fr-FR" dirty="0" err="1"/>
              <a:t>Frontend</a:t>
            </a:r>
            <a:endParaRPr lang="fr-FR" dirty="0"/>
          </a:p>
        </p:txBody>
      </p:sp>
      <p:sp>
        <p:nvSpPr>
          <p:cNvPr id="33" name="ZoneTexte 32">
            <a:extLst>
              <a:ext uri="{FF2B5EF4-FFF2-40B4-BE49-F238E27FC236}">
                <a16:creationId xmlns:a16="http://schemas.microsoft.com/office/drawing/2014/main" id="{13DB8CD0-4D26-CB4F-A235-3B033B52C812}"/>
              </a:ext>
            </a:extLst>
          </p:cNvPr>
          <p:cNvSpPr txBox="1"/>
          <p:nvPr/>
        </p:nvSpPr>
        <p:spPr>
          <a:xfrm>
            <a:off x="2384999" y="2559264"/>
            <a:ext cx="1326004" cy="369332"/>
          </a:xfrm>
          <a:prstGeom prst="rect">
            <a:avLst/>
          </a:prstGeom>
          <a:noFill/>
        </p:spPr>
        <p:txBody>
          <a:bodyPr wrap="none" rtlCol="0">
            <a:spAutoFit/>
          </a:bodyPr>
          <a:lstStyle/>
          <a:p>
            <a:r>
              <a:rPr lang="fr-FR" dirty="0"/>
              <a:t>Middle-end</a:t>
            </a:r>
          </a:p>
        </p:txBody>
      </p:sp>
      <p:sp>
        <p:nvSpPr>
          <p:cNvPr id="34" name="ZoneTexte 33">
            <a:extLst>
              <a:ext uri="{FF2B5EF4-FFF2-40B4-BE49-F238E27FC236}">
                <a16:creationId xmlns:a16="http://schemas.microsoft.com/office/drawing/2014/main" id="{CB2CE978-FF54-4845-93BE-EFE9666E43B3}"/>
              </a:ext>
            </a:extLst>
          </p:cNvPr>
          <p:cNvSpPr txBox="1"/>
          <p:nvPr/>
        </p:nvSpPr>
        <p:spPr>
          <a:xfrm>
            <a:off x="2326731" y="4842693"/>
            <a:ext cx="1082348" cy="369332"/>
          </a:xfrm>
          <a:prstGeom prst="rect">
            <a:avLst/>
          </a:prstGeom>
          <a:noFill/>
        </p:spPr>
        <p:txBody>
          <a:bodyPr wrap="none" rtlCol="0">
            <a:spAutoFit/>
          </a:bodyPr>
          <a:lstStyle/>
          <a:p>
            <a:r>
              <a:rPr lang="fr-FR" dirty="0" err="1"/>
              <a:t>Backend</a:t>
            </a:r>
            <a:endParaRPr lang="fr-FR" dirty="0"/>
          </a:p>
        </p:txBody>
      </p:sp>
      <p:sp>
        <p:nvSpPr>
          <p:cNvPr id="37" name="Rectangle 36">
            <a:extLst>
              <a:ext uri="{FF2B5EF4-FFF2-40B4-BE49-F238E27FC236}">
                <a16:creationId xmlns:a16="http://schemas.microsoft.com/office/drawing/2014/main" id="{C21DBEB9-67D2-F446-9DE6-AEC069DF1BEB}"/>
              </a:ext>
            </a:extLst>
          </p:cNvPr>
          <p:cNvSpPr/>
          <p:nvPr/>
        </p:nvSpPr>
        <p:spPr>
          <a:xfrm>
            <a:off x="4272061" y="4940139"/>
            <a:ext cx="1628972" cy="276999"/>
          </a:xfrm>
          <a:prstGeom prst="rect">
            <a:avLst/>
          </a:prstGeom>
        </p:spPr>
        <p:txBody>
          <a:bodyPr wrap="square">
            <a:spAutoFit/>
          </a:bodyPr>
          <a:lstStyle/>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latin typeface="Consolas" panose="020B0609020204030204" pitchFamily="49" charset="0"/>
                <a:cs typeface="Consolas" panose="020B0609020204030204" pitchFamily="49" charset="0"/>
              </a:rPr>
              <a:t>&lt;</a:t>
            </a:r>
            <a:r>
              <a:rPr lang="fr-FR" sz="1200" dirty="0" err="1">
                <a:solidFill>
                  <a:srgbClr val="002060"/>
                </a:solidFill>
                <a:latin typeface="Consolas" panose="020B0609020204030204" pitchFamily="49" charset="0"/>
                <a:cs typeface="Consolas" panose="020B0609020204030204" pitchFamily="49" charset="0"/>
              </a:rPr>
              <a:t>mpfr</a:t>
            </a:r>
            <a:r>
              <a:rPr lang="fr-FR" sz="1200" dirty="0">
                <a:latin typeface="Consolas" panose="020B0609020204030204" pitchFamily="49" charset="0"/>
                <a:cs typeface="Consolas" panose="020B0609020204030204" pitchFamily="49" charset="0"/>
              </a:rPr>
              <a:t>,...&gt;</a:t>
            </a:r>
            <a:endParaRPr lang="fr-FR" sz="1200" dirty="0"/>
          </a:p>
        </p:txBody>
      </p:sp>
      <p:sp>
        <p:nvSpPr>
          <p:cNvPr id="38" name="Rectangle 37">
            <a:extLst>
              <a:ext uri="{FF2B5EF4-FFF2-40B4-BE49-F238E27FC236}">
                <a16:creationId xmlns:a16="http://schemas.microsoft.com/office/drawing/2014/main" id="{0174E63C-1B31-D24F-AA38-5B36860FEA40}"/>
              </a:ext>
            </a:extLst>
          </p:cNvPr>
          <p:cNvSpPr/>
          <p:nvPr/>
        </p:nvSpPr>
        <p:spPr>
          <a:xfrm>
            <a:off x="5868700" y="4930020"/>
            <a:ext cx="1628972" cy="276999"/>
          </a:xfrm>
          <a:prstGeom prst="rect">
            <a:avLst/>
          </a:prstGeom>
        </p:spPr>
        <p:txBody>
          <a:bodyPr wrap="none">
            <a:spAutoFit/>
          </a:bodyPr>
          <a:lstStyle/>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latin typeface="Consolas" panose="020B0609020204030204" pitchFamily="49" charset="0"/>
                <a:cs typeface="Consolas" panose="020B0609020204030204" pitchFamily="49" charset="0"/>
              </a:rPr>
              <a:t>&lt;</a:t>
            </a:r>
            <a:r>
              <a:rPr lang="fr-FR" sz="1200" dirty="0">
                <a:solidFill>
                  <a:srgbClr val="002060"/>
                </a:solidFill>
                <a:latin typeface="Consolas" panose="020B0609020204030204" pitchFamily="49" charset="0"/>
                <a:cs typeface="Consolas" panose="020B0609020204030204" pitchFamily="49" charset="0"/>
              </a:rPr>
              <a:t>unum</a:t>
            </a:r>
            <a:r>
              <a:rPr lang="fr-FR" sz="1200" dirty="0">
                <a:latin typeface="Consolas" panose="020B0609020204030204" pitchFamily="49" charset="0"/>
                <a:cs typeface="Consolas" panose="020B0609020204030204" pitchFamily="49" charset="0"/>
              </a:rPr>
              <a:t>,...&gt;</a:t>
            </a:r>
            <a:endParaRPr lang="fr-FR" sz="1200" dirty="0"/>
          </a:p>
        </p:txBody>
      </p:sp>
      <p:sp>
        <p:nvSpPr>
          <p:cNvPr id="39" name="ZoneTexte 38">
            <a:extLst>
              <a:ext uri="{FF2B5EF4-FFF2-40B4-BE49-F238E27FC236}">
                <a16:creationId xmlns:a16="http://schemas.microsoft.com/office/drawing/2014/main" id="{91B3E685-E5A3-764B-8EAB-67C2583A7D4A}"/>
              </a:ext>
            </a:extLst>
          </p:cNvPr>
          <p:cNvSpPr txBox="1"/>
          <p:nvPr/>
        </p:nvSpPr>
        <p:spPr>
          <a:xfrm>
            <a:off x="8151911" y="750921"/>
            <a:ext cx="1097352" cy="523220"/>
          </a:xfrm>
          <a:prstGeom prst="rect">
            <a:avLst/>
          </a:prstGeom>
          <a:noFill/>
        </p:spPr>
        <p:txBody>
          <a:bodyPr wrap="none" rtlCol="0">
            <a:spAutoFit/>
          </a:bodyPr>
          <a:lstStyle/>
          <a:p>
            <a:r>
              <a:rPr lang="fr-FR" sz="2800" dirty="0"/>
              <a:t>LLVM</a:t>
            </a:r>
          </a:p>
        </p:txBody>
      </p:sp>
      <p:cxnSp>
        <p:nvCxnSpPr>
          <p:cNvPr id="42" name="Connecteur droit 41">
            <a:extLst>
              <a:ext uri="{FF2B5EF4-FFF2-40B4-BE49-F238E27FC236}">
                <a16:creationId xmlns:a16="http://schemas.microsoft.com/office/drawing/2014/main" id="{A6DAC976-E176-FC4A-9841-8EE6F8BEA20D}"/>
              </a:ext>
            </a:extLst>
          </p:cNvPr>
          <p:cNvCxnSpPr>
            <a:cxnSpLocks/>
            <a:endCxn id="26" idx="2"/>
          </p:cNvCxnSpPr>
          <p:nvPr/>
        </p:nvCxnSpPr>
        <p:spPr>
          <a:xfrm>
            <a:off x="5868701" y="4869160"/>
            <a:ext cx="11275" cy="1237918"/>
          </a:xfrm>
          <a:prstGeom prst="line">
            <a:avLst/>
          </a:prstGeom>
          <a:ln w="57150"/>
        </p:spPr>
        <p:style>
          <a:lnRef idx="1">
            <a:schemeClr val="dk1"/>
          </a:lnRef>
          <a:fillRef idx="0">
            <a:schemeClr val="dk1"/>
          </a:fillRef>
          <a:effectRef idx="0">
            <a:schemeClr val="dk1"/>
          </a:effectRef>
          <a:fontRef idx="minor">
            <a:schemeClr val="tx1"/>
          </a:fontRef>
        </p:style>
      </p:cxnSp>
      <p:sp>
        <p:nvSpPr>
          <p:cNvPr id="43" name="ZoneTexte 42">
            <a:extLst>
              <a:ext uri="{FF2B5EF4-FFF2-40B4-BE49-F238E27FC236}">
                <a16:creationId xmlns:a16="http://schemas.microsoft.com/office/drawing/2014/main" id="{AAF7B3D9-A96D-4049-BF74-DE8A8C48DA65}"/>
              </a:ext>
            </a:extLst>
          </p:cNvPr>
          <p:cNvSpPr txBox="1"/>
          <p:nvPr/>
        </p:nvSpPr>
        <p:spPr>
          <a:xfrm>
            <a:off x="8486202" y="4847806"/>
            <a:ext cx="1082348" cy="369332"/>
          </a:xfrm>
          <a:prstGeom prst="rect">
            <a:avLst/>
          </a:prstGeom>
          <a:noFill/>
        </p:spPr>
        <p:txBody>
          <a:bodyPr wrap="none" rtlCol="0">
            <a:spAutoFit/>
          </a:bodyPr>
          <a:lstStyle/>
          <a:p>
            <a:r>
              <a:rPr lang="fr-FR" dirty="0" err="1"/>
              <a:t>Backend</a:t>
            </a:r>
            <a:endParaRPr lang="fr-FR" dirty="0"/>
          </a:p>
        </p:txBody>
      </p:sp>
      <p:sp>
        <p:nvSpPr>
          <p:cNvPr id="35" name="Ellipse 34">
            <a:extLst>
              <a:ext uri="{FF2B5EF4-FFF2-40B4-BE49-F238E27FC236}">
                <a16:creationId xmlns:a16="http://schemas.microsoft.com/office/drawing/2014/main" id="{78023028-6674-9241-94EE-8DB1C0F0BFBD}"/>
              </a:ext>
            </a:extLst>
          </p:cNvPr>
          <p:cNvSpPr/>
          <p:nvPr/>
        </p:nvSpPr>
        <p:spPr>
          <a:xfrm>
            <a:off x="4673328" y="2564904"/>
            <a:ext cx="2348959" cy="92877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00" dirty="0">
              <a:solidFill>
                <a:srgbClr val="006102"/>
              </a:solidFill>
              <a:latin typeface="Consolas" panose="020B0609020204030204" pitchFamily="49" charset="0"/>
              <a:cs typeface="Consolas" panose="020B0609020204030204" pitchFamily="49" charset="0"/>
            </a:endParaRPr>
          </a:p>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solidFill>
                  <a:schemeClr val="tx1"/>
                </a:solidFill>
                <a:latin typeface="Consolas" panose="020B0609020204030204" pitchFamily="49" charset="0"/>
                <a:cs typeface="Consolas" panose="020B0609020204030204" pitchFamily="49" charset="0"/>
              </a:rPr>
              <a:t>&lt;</a:t>
            </a:r>
            <a:r>
              <a:rPr lang="fr-FR" sz="1200" dirty="0" err="1">
                <a:solidFill>
                  <a:srgbClr val="002060"/>
                </a:solidFill>
                <a:latin typeface="Consolas" panose="020B0609020204030204" pitchFamily="49" charset="0"/>
                <a:cs typeface="Consolas" panose="020B0609020204030204" pitchFamily="49" charset="0"/>
              </a:rPr>
              <a:t>mpfr</a:t>
            </a:r>
            <a:r>
              <a:rPr lang="fr-FR" sz="1200" dirty="0">
                <a:solidFill>
                  <a:srgbClr val="002060"/>
                </a:solidFill>
                <a:latin typeface="Consolas" panose="020B0609020204030204" pitchFamily="49" charset="0"/>
                <a:cs typeface="Consolas" panose="020B0609020204030204" pitchFamily="49" charset="0"/>
              </a:rPr>
              <a:t>,…&gt;</a:t>
            </a:r>
            <a:endParaRPr lang="fr-FR" sz="1200" dirty="0">
              <a:solidFill>
                <a:schemeClr val="tx1"/>
              </a:solidFill>
            </a:endParaRPr>
          </a:p>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solidFill>
                  <a:schemeClr val="tx1"/>
                </a:solidFill>
                <a:latin typeface="Consolas" panose="020B0609020204030204" pitchFamily="49" charset="0"/>
                <a:cs typeface="Consolas" panose="020B0609020204030204" pitchFamily="49" charset="0"/>
              </a:rPr>
              <a:t>&lt;</a:t>
            </a:r>
            <a:r>
              <a:rPr lang="fr-FR" sz="1200" dirty="0">
                <a:solidFill>
                  <a:srgbClr val="002060"/>
                </a:solidFill>
                <a:latin typeface="Consolas" panose="020B0609020204030204" pitchFamily="49" charset="0"/>
                <a:cs typeface="Consolas" panose="020B0609020204030204" pitchFamily="49" charset="0"/>
              </a:rPr>
              <a:t>unum,…&gt;</a:t>
            </a:r>
            <a:endParaRPr lang="fr-FR" sz="1200" dirty="0">
              <a:solidFill>
                <a:schemeClr val="tx1"/>
              </a:solidFill>
            </a:endParaRPr>
          </a:p>
        </p:txBody>
      </p:sp>
      <p:sp>
        <p:nvSpPr>
          <p:cNvPr id="41" name="Flèche vers la droite 40">
            <a:extLst>
              <a:ext uri="{FF2B5EF4-FFF2-40B4-BE49-F238E27FC236}">
                <a16:creationId xmlns:a16="http://schemas.microsoft.com/office/drawing/2014/main" id="{2DB4D75E-8DFA-D941-9DF9-CDD882C13591}"/>
              </a:ext>
            </a:extLst>
          </p:cNvPr>
          <p:cNvSpPr/>
          <p:nvPr/>
        </p:nvSpPr>
        <p:spPr>
          <a:xfrm rot="5400000">
            <a:off x="5658059" y="3459474"/>
            <a:ext cx="387067" cy="260121"/>
          </a:xfrm>
          <a:prstGeom prst="right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a:extLst>
              <a:ext uri="{FF2B5EF4-FFF2-40B4-BE49-F238E27FC236}">
                <a16:creationId xmlns:a16="http://schemas.microsoft.com/office/drawing/2014/main" id="{46732493-BD57-9949-816B-31FFA64B002E}"/>
              </a:ext>
            </a:extLst>
          </p:cNvPr>
          <p:cNvSpPr/>
          <p:nvPr/>
        </p:nvSpPr>
        <p:spPr>
          <a:xfrm>
            <a:off x="5194595" y="2624574"/>
            <a:ext cx="1370760" cy="338554"/>
          </a:xfrm>
          <a:prstGeom prst="rect">
            <a:avLst/>
          </a:prstGeom>
        </p:spPr>
        <p:txBody>
          <a:bodyPr wrap="none">
            <a:spAutoFit/>
          </a:bodyPr>
          <a:lstStyle/>
          <a:p>
            <a:pPr algn="ctr"/>
            <a:r>
              <a:rPr lang="fr-FR" sz="1600" dirty="0"/>
              <a:t>Type System</a:t>
            </a:r>
          </a:p>
        </p:txBody>
      </p:sp>
    </p:spTree>
    <p:extLst>
      <p:ext uri="{BB962C8B-B14F-4D97-AF65-F5344CB8AC3E}">
        <p14:creationId xmlns:p14="http://schemas.microsoft.com/office/powerpoint/2010/main" val="25946887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4F777C12-AECA-104C-972E-8573714FE624}"/>
              </a:ext>
            </a:extLst>
          </p:cNvPr>
          <p:cNvSpPr>
            <a:spLocks noGrp="1"/>
          </p:cNvSpPr>
          <p:nvPr>
            <p:ph type="body" sz="quarter" idx="20"/>
          </p:nvPr>
        </p:nvSpPr>
        <p:spPr/>
        <p:txBody>
          <a:bodyPr/>
          <a:lstStyle/>
          <a:p>
            <a:r>
              <a:rPr lang="fr-FR" dirty="0"/>
              <a:t>Compilation flow</a:t>
            </a:r>
          </a:p>
        </p:txBody>
      </p:sp>
      <p:sp>
        <p:nvSpPr>
          <p:cNvPr id="6" name="Rectangle à coins arrondis 5">
            <a:extLst>
              <a:ext uri="{FF2B5EF4-FFF2-40B4-BE49-F238E27FC236}">
                <a16:creationId xmlns:a16="http://schemas.microsoft.com/office/drawing/2014/main" id="{9BA45FE7-56BB-0A49-995C-CD4BCB046D9C}"/>
              </a:ext>
            </a:extLst>
          </p:cNvPr>
          <p:cNvSpPr/>
          <p:nvPr/>
        </p:nvSpPr>
        <p:spPr>
          <a:xfrm>
            <a:off x="4836115" y="3693555"/>
            <a:ext cx="1896380" cy="83209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LLVM IR</a:t>
            </a:r>
          </a:p>
          <a:p>
            <a:pPr algn="ctr"/>
            <a:r>
              <a:rPr lang="fr-FR" dirty="0">
                <a:solidFill>
                  <a:schemeClr val="tx1"/>
                </a:solidFill>
              </a:rPr>
              <a:t>(</a:t>
            </a:r>
            <a:r>
              <a:rPr lang="fr-FR" dirty="0" err="1">
                <a:solidFill>
                  <a:schemeClr val="tx1"/>
                </a:solidFill>
              </a:rPr>
              <a:t>Optimizations</a:t>
            </a:r>
            <a:r>
              <a:rPr lang="fr-FR" dirty="0">
                <a:solidFill>
                  <a:schemeClr val="tx1"/>
                </a:solidFill>
              </a:rPr>
              <a:t>)</a:t>
            </a:r>
          </a:p>
        </p:txBody>
      </p:sp>
      <p:sp>
        <p:nvSpPr>
          <p:cNvPr id="7" name="Ellipse 6">
            <a:extLst>
              <a:ext uri="{FF2B5EF4-FFF2-40B4-BE49-F238E27FC236}">
                <a16:creationId xmlns:a16="http://schemas.microsoft.com/office/drawing/2014/main" id="{66CB7F3B-73B3-0C4C-9988-B74DB8AD1C04}"/>
              </a:ext>
            </a:extLst>
          </p:cNvPr>
          <p:cNvSpPr/>
          <p:nvPr/>
        </p:nvSpPr>
        <p:spPr>
          <a:xfrm>
            <a:off x="4223791" y="1368680"/>
            <a:ext cx="3312369" cy="86409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solidFill>
                  <a:srgbClr val="006102"/>
                </a:solidFill>
                <a:latin typeface="Consolas" panose="020B0609020204030204" pitchFamily="49" charset="0"/>
                <a:cs typeface="Consolas" panose="020B0609020204030204" pitchFamily="49" charset="0"/>
              </a:rPr>
              <a:t>vpfloat</a:t>
            </a:r>
            <a:r>
              <a:rPr lang="fr-FR" dirty="0">
                <a:solidFill>
                  <a:schemeClr val="tx1"/>
                </a:solidFill>
                <a:latin typeface="Consolas" panose="020B0609020204030204" pitchFamily="49" charset="0"/>
                <a:cs typeface="Consolas" panose="020B0609020204030204" pitchFamily="49" charset="0"/>
              </a:rPr>
              <a:t>&lt;</a:t>
            </a:r>
            <a:r>
              <a:rPr lang="fr-FR" dirty="0" err="1">
                <a:solidFill>
                  <a:srgbClr val="002060"/>
                </a:solidFill>
                <a:latin typeface="Consolas" panose="020B0609020204030204" pitchFamily="49" charset="0"/>
                <a:cs typeface="Consolas" panose="020B0609020204030204" pitchFamily="49" charset="0"/>
              </a:rPr>
              <a:t>mpfr</a:t>
            </a:r>
            <a:r>
              <a:rPr lang="fr-FR" dirty="0">
                <a:solidFill>
                  <a:schemeClr val="tx1"/>
                </a:solidFill>
                <a:latin typeface="Consolas" panose="020B0609020204030204" pitchFamily="49" charset="0"/>
                <a:cs typeface="Consolas" panose="020B0609020204030204" pitchFamily="49" charset="0"/>
              </a:rPr>
              <a:t>,...&gt;</a:t>
            </a:r>
            <a:endParaRPr lang="fr-FR" dirty="0">
              <a:solidFill>
                <a:schemeClr val="tx1"/>
              </a:solidFill>
            </a:endParaRPr>
          </a:p>
          <a:p>
            <a:pPr algn="ctr"/>
            <a:r>
              <a:rPr lang="fr-FR" dirty="0" err="1">
                <a:solidFill>
                  <a:srgbClr val="006102"/>
                </a:solidFill>
                <a:latin typeface="Consolas" panose="020B0609020204030204" pitchFamily="49" charset="0"/>
                <a:cs typeface="Consolas" panose="020B0609020204030204" pitchFamily="49" charset="0"/>
              </a:rPr>
              <a:t>vpfloat</a:t>
            </a:r>
            <a:r>
              <a:rPr lang="fr-FR" dirty="0">
                <a:solidFill>
                  <a:schemeClr val="tx1"/>
                </a:solidFill>
                <a:latin typeface="Consolas" panose="020B0609020204030204" pitchFamily="49" charset="0"/>
                <a:cs typeface="Consolas" panose="020B0609020204030204" pitchFamily="49" charset="0"/>
              </a:rPr>
              <a:t>&lt;</a:t>
            </a:r>
            <a:r>
              <a:rPr lang="fr-FR" dirty="0">
                <a:solidFill>
                  <a:srgbClr val="002060"/>
                </a:solidFill>
                <a:latin typeface="Consolas" panose="020B0609020204030204" pitchFamily="49" charset="0"/>
                <a:cs typeface="Consolas" panose="020B0609020204030204" pitchFamily="49" charset="0"/>
              </a:rPr>
              <a:t>unum</a:t>
            </a:r>
            <a:r>
              <a:rPr lang="fr-FR" dirty="0">
                <a:solidFill>
                  <a:schemeClr val="tx1"/>
                </a:solidFill>
                <a:latin typeface="Consolas" panose="020B0609020204030204" pitchFamily="49" charset="0"/>
                <a:cs typeface="Consolas" panose="020B0609020204030204" pitchFamily="49" charset="0"/>
              </a:rPr>
              <a:t>,...&gt;</a:t>
            </a:r>
            <a:endParaRPr lang="fr-FR" dirty="0">
              <a:solidFill>
                <a:schemeClr val="tx1"/>
              </a:solidFill>
            </a:endParaRPr>
          </a:p>
        </p:txBody>
      </p:sp>
      <p:cxnSp>
        <p:nvCxnSpPr>
          <p:cNvPr id="9" name="Connecteur droit avec flèche 8">
            <a:extLst>
              <a:ext uri="{FF2B5EF4-FFF2-40B4-BE49-F238E27FC236}">
                <a16:creationId xmlns:a16="http://schemas.microsoft.com/office/drawing/2014/main" id="{B6D150AF-FBD8-8C42-9F98-FD6BD410D9E7}"/>
              </a:ext>
            </a:extLst>
          </p:cNvPr>
          <p:cNvCxnSpPr>
            <a:cxnSpLocks/>
            <a:stCxn id="7" idx="4"/>
            <a:endCxn id="44" idx="0"/>
          </p:cNvCxnSpPr>
          <p:nvPr/>
        </p:nvCxnSpPr>
        <p:spPr>
          <a:xfrm flipH="1">
            <a:off x="5879975" y="2232776"/>
            <a:ext cx="1" cy="3917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à coins arrondis 10">
            <a:extLst>
              <a:ext uri="{FF2B5EF4-FFF2-40B4-BE49-F238E27FC236}">
                <a16:creationId xmlns:a16="http://schemas.microsoft.com/office/drawing/2014/main" id="{8A51905E-2CA4-C741-8A2B-148CFFCB817B}"/>
              </a:ext>
            </a:extLst>
          </p:cNvPr>
          <p:cNvSpPr/>
          <p:nvPr/>
        </p:nvSpPr>
        <p:spPr>
          <a:xfrm>
            <a:off x="2567608" y="5231389"/>
            <a:ext cx="2808312" cy="76875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MPFR Library</a:t>
            </a:r>
          </a:p>
        </p:txBody>
      </p:sp>
      <p:sp>
        <p:nvSpPr>
          <p:cNvPr id="12" name="Rectangle à coins arrondis 11">
            <a:extLst>
              <a:ext uri="{FF2B5EF4-FFF2-40B4-BE49-F238E27FC236}">
                <a16:creationId xmlns:a16="http://schemas.microsoft.com/office/drawing/2014/main" id="{F2A0EC4C-FC09-5F4D-90A8-EBC05AFB9330}"/>
              </a:ext>
            </a:extLst>
          </p:cNvPr>
          <p:cNvSpPr/>
          <p:nvPr/>
        </p:nvSpPr>
        <p:spPr>
          <a:xfrm>
            <a:off x="6402448" y="5227553"/>
            <a:ext cx="2808312" cy="77258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RISC-V ISA Extension for the UNUM Format</a:t>
            </a:r>
          </a:p>
          <a:p>
            <a:pPr algn="ctr"/>
            <a:r>
              <a:rPr lang="fr-FR" sz="1600" dirty="0">
                <a:solidFill>
                  <a:schemeClr val="tx1"/>
                </a:solidFill>
              </a:rPr>
              <a:t>[</a:t>
            </a:r>
            <a:r>
              <a:rPr lang="fr-FR" sz="1600" dirty="0" err="1">
                <a:solidFill>
                  <a:schemeClr val="tx1"/>
                </a:solidFill>
              </a:rPr>
              <a:t>Bocco</a:t>
            </a:r>
            <a:r>
              <a:rPr lang="fr-FR" sz="1600" dirty="0">
                <a:solidFill>
                  <a:schemeClr val="tx1"/>
                </a:solidFill>
              </a:rPr>
              <a:t> et al. 2019]</a:t>
            </a:r>
          </a:p>
        </p:txBody>
      </p:sp>
      <p:cxnSp>
        <p:nvCxnSpPr>
          <p:cNvPr id="14" name="Connecteur droit avec flèche 13">
            <a:extLst>
              <a:ext uri="{FF2B5EF4-FFF2-40B4-BE49-F238E27FC236}">
                <a16:creationId xmlns:a16="http://schemas.microsoft.com/office/drawing/2014/main" id="{FD3C320D-42CC-824F-9AE5-BB617F8CEB33}"/>
              </a:ext>
            </a:extLst>
          </p:cNvPr>
          <p:cNvCxnSpPr>
            <a:cxnSpLocks/>
            <a:endCxn id="11" idx="0"/>
          </p:cNvCxnSpPr>
          <p:nvPr/>
        </p:nvCxnSpPr>
        <p:spPr>
          <a:xfrm flipH="1">
            <a:off x="3971764" y="4535768"/>
            <a:ext cx="1114783" cy="6956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3" name="Connecteur droit avec flèche 22">
            <a:extLst>
              <a:ext uri="{FF2B5EF4-FFF2-40B4-BE49-F238E27FC236}">
                <a16:creationId xmlns:a16="http://schemas.microsoft.com/office/drawing/2014/main" id="{C0EE79CA-72F0-8944-A47B-C22AAE93CDBB}"/>
              </a:ext>
            </a:extLst>
          </p:cNvPr>
          <p:cNvCxnSpPr>
            <a:cxnSpLocks/>
            <a:endCxn id="12" idx="0"/>
          </p:cNvCxnSpPr>
          <p:nvPr/>
        </p:nvCxnSpPr>
        <p:spPr>
          <a:xfrm>
            <a:off x="6667091" y="4509120"/>
            <a:ext cx="1139513" cy="71843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D85F777-B904-3947-8E2F-A1116A0C3965}"/>
              </a:ext>
            </a:extLst>
          </p:cNvPr>
          <p:cNvSpPr/>
          <p:nvPr/>
        </p:nvSpPr>
        <p:spPr>
          <a:xfrm>
            <a:off x="2135560" y="1196751"/>
            <a:ext cx="7488832" cy="4910327"/>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8" name="Connecteur droit 27">
            <a:extLst>
              <a:ext uri="{FF2B5EF4-FFF2-40B4-BE49-F238E27FC236}">
                <a16:creationId xmlns:a16="http://schemas.microsoft.com/office/drawing/2014/main" id="{5F49B1BB-0E40-8E43-9E87-418F5043CB1E}"/>
              </a:ext>
            </a:extLst>
          </p:cNvPr>
          <p:cNvCxnSpPr>
            <a:cxnSpLocks/>
          </p:cNvCxnSpPr>
          <p:nvPr/>
        </p:nvCxnSpPr>
        <p:spPr>
          <a:xfrm>
            <a:off x="2328330" y="2348880"/>
            <a:ext cx="7056784" cy="0"/>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1" name="Connecteur droit 30">
            <a:extLst>
              <a:ext uri="{FF2B5EF4-FFF2-40B4-BE49-F238E27FC236}">
                <a16:creationId xmlns:a16="http://schemas.microsoft.com/office/drawing/2014/main" id="{81B71499-7B40-D548-BFC0-F0DA34C802C3}"/>
              </a:ext>
            </a:extLst>
          </p:cNvPr>
          <p:cNvCxnSpPr>
            <a:cxnSpLocks/>
          </p:cNvCxnSpPr>
          <p:nvPr/>
        </p:nvCxnSpPr>
        <p:spPr>
          <a:xfrm>
            <a:off x="2207568" y="4869160"/>
            <a:ext cx="7344816" cy="0"/>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32" name="ZoneTexte 31">
            <a:extLst>
              <a:ext uri="{FF2B5EF4-FFF2-40B4-BE49-F238E27FC236}">
                <a16:creationId xmlns:a16="http://schemas.microsoft.com/office/drawing/2014/main" id="{B166C812-9228-574E-9677-5FD3D795A52E}"/>
              </a:ext>
            </a:extLst>
          </p:cNvPr>
          <p:cNvSpPr txBox="1"/>
          <p:nvPr/>
        </p:nvSpPr>
        <p:spPr>
          <a:xfrm>
            <a:off x="2384999" y="1259467"/>
            <a:ext cx="1107996" cy="369332"/>
          </a:xfrm>
          <a:prstGeom prst="rect">
            <a:avLst/>
          </a:prstGeom>
          <a:noFill/>
        </p:spPr>
        <p:txBody>
          <a:bodyPr wrap="none" rtlCol="0">
            <a:spAutoFit/>
          </a:bodyPr>
          <a:lstStyle/>
          <a:p>
            <a:r>
              <a:rPr lang="fr-FR" dirty="0" err="1"/>
              <a:t>Frontend</a:t>
            </a:r>
            <a:endParaRPr lang="fr-FR" dirty="0"/>
          </a:p>
        </p:txBody>
      </p:sp>
      <p:sp>
        <p:nvSpPr>
          <p:cNvPr id="33" name="ZoneTexte 32">
            <a:extLst>
              <a:ext uri="{FF2B5EF4-FFF2-40B4-BE49-F238E27FC236}">
                <a16:creationId xmlns:a16="http://schemas.microsoft.com/office/drawing/2014/main" id="{13DB8CD0-4D26-CB4F-A235-3B033B52C812}"/>
              </a:ext>
            </a:extLst>
          </p:cNvPr>
          <p:cNvSpPr txBox="1"/>
          <p:nvPr/>
        </p:nvSpPr>
        <p:spPr>
          <a:xfrm>
            <a:off x="2384999" y="2559264"/>
            <a:ext cx="1326004" cy="369332"/>
          </a:xfrm>
          <a:prstGeom prst="rect">
            <a:avLst/>
          </a:prstGeom>
          <a:noFill/>
        </p:spPr>
        <p:txBody>
          <a:bodyPr wrap="none" rtlCol="0">
            <a:spAutoFit/>
          </a:bodyPr>
          <a:lstStyle/>
          <a:p>
            <a:r>
              <a:rPr lang="fr-FR" dirty="0"/>
              <a:t>Middle-end</a:t>
            </a:r>
          </a:p>
        </p:txBody>
      </p:sp>
      <p:sp>
        <p:nvSpPr>
          <p:cNvPr id="34" name="ZoneTexte 33">
            <a:extLst>
              <a:ext uri="{FF2B5EF4-FFF2-40B4-BE49-F238E27FC236}">
                <a16:creationId xmlns:a16="http://schemas.microsoft.com/office/drawing/2014/main" id="{CB2CE978-FF54-4845-93BE-EFE9666E43B3}"/>
              </a:ext>
            </a:extLst>
          </p:cNvPr>
          <p:cNvSpPr txBox="1"/>
          <p:nvPr/>
        </p:nvSpPr>
        <p:spPr>
          <a:xfrm>
            <a:off x="2326731" y="4842693"/>
            <a:ext cx="1082348" cy="369332"/>
          </a:xfrm>
          <a:prstGeom prst="rect">
            <a:avLst/>
          </a:prstGeom>
          <a:noFill/>
        </p:spPr>
        <p:txBody>
          <a:bodyPr wrap="none" rtlCol="0">
            <a:spAutoFit/>
          </a:bodyPr>
          <a:lstStyle/>
          <a:p>
            <a:r>
              <a:rPr lang="fr-FR" dirty="0" err="1"/>
              <a:t>Backend</a:t>
            </a:r>
            <a:endParaRPr lang="fr-FR" dirty="0"/>
          </a:p>
        </p:txBody>
      </p:sp>
      <p:sp>
        <p:nvSpPr>
          <p:cNvPr id="37" name="Rectangle 36">
            <a:extLst>
              <a:ext uri="{FF2B5EF4-FFF2-40B4-BE49-F238E27FC236}">
                <a16:creationId xmlns:a16="http://schemas.microsoft.com/office/drawing/2014/main" id="{C21DBEB9-67D2-F446-9DE6-AEC069DF1BEB}"/>
              </a:ext>
            </a:extLst>
          </p:cNvPr>
          <p:cNvSpPr/>
          <p:nvPr/>
        </p:nvSpPr>
        <p:spPr>
          <a:xfrm>
            <a:off x="4272061" y="4940139"/>
            <a:ext cx="1628972" cy="276999"/>
          </a:xfrm>
          <a:prstGeom prst="rect">
            <a:avLst/>
          </a:prstGeom>
        </p:spPr>
        <p:txBody>
          <a:bodyPr wrap="square">
            <a:spAutoFit/>
          </a:bodyPr>
          <a:lstStyle/>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latin typeface="Consolas" panose="020B0609020204030204" pitchFamily="49" charset="0"/>
                <a:cs typeface="Consolas" panose="020B0609020204030204" pitchFamily="49" charset="0"/>
              </a:rPr>
              <a:t>&lt;</a:t>
            </a:r>
            <a:r>
              <a:rPr lang="fr-FR" sz="1200" dirty="0" err="1">
                <a:solidFill>
                  <a:srgbClr val="002060"/>
                </a:solidFill>
                <a:latin typeface="Consolas" panose="020B0609020204030204" pitchFamily="49" charset="0"/>
                <a:cs typeface="Consolas" panose="020B0609020204030204" pitchFamily="49" charset="0"/>
              </a:rPr>
              <a:t>mpfr</a:t>
            </a:r>
            <a:r>
              <a:rPr lang="fr-FR" sz="1200" dirty="0">
                <a:latin typeface="Consolas" panose="020B0609020204030204" pitchFamily="49" charset="0"/>
                <a:cs typeface="Consolas" panose="020B0609020204030204" pitchFamily="49" charset="0"/>
              </a:rPr>
              <a:t>,...&gt;</a:t>
            </a:r>
            <a:endParaRPr lang="fr-FR" sz="1200" dirty="0"/>
          </a:p>
        </p:txBody>
      </p:sp>
      <p:sp>
        <p:nvSpPr>
          <p:cNvPr id="38" name="Rectangle 37">
            <a:extLst>
              <a:ext uri="{FF2B5EF4-FFF2-40B4-BE49-F238E27FC236}">
                <a16:creationId xmlns:a16="http://schemas.microsoft.com/office/drawing/2014/main" id="{0174E63C-1B31-D24F-AA38-5B36860FEA40}"/>
              </a:ext>
            </a:extLst>
          </p:cNvPr>
          <p:cNvSpPr/>
          <p:nvPr/>
        </p:nvSpPr>
        <p:spPr>
          <a:xfrm>
            <a:off x="5868700" y="4930020"/>
            <a:ext cx="1628972" cy="276999"/>
          </a:xfrm>
          <a:prstGeom prst="rect">
            <a:avLst/>
          </a:prstGeom>
        </p:spPr>
        <p:txBody>
          <a:bodyPr wrap="none">
            <a:spAutoFit/>
          </a:bodyPr>
          <a:lstStyle/>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latin typeface="Consolas" panose="020B0609020204030204" pitchFamily="49" charset="0"/>
                <a:cs typeface="Consolas" panose="020B0609020204030204" pitchFamily="49" charset="0"/>
              </a:rPr>
              <a:t>&lt;</a:t>
            </a:r>
            <a:r>
              <a:rPr lang="fr-FR" sz="1200" dirty="0">
                <a:solidFill>
                  <a:srgbClr val="002060"/>
                </a:solidFill>
                <a:latin typeface="Consolas" panose="020B0609020204030204" pitchFamily="49" charset="0"/>
                <a:cs typeface="Consolas" panose="020B0609020204030204" pitchFamily="49" charset="0"/>
              </a:rPr>
              <a:t>unum</a:t>
            </a:r>
            <a:r>
              <a:rPr lang="fr-FR" sz="1200" dirty="0">
                <a:latin typeface="Consolas" panose="020B0609020204030204" pitchFamily="49" charset="0"/>
                <a:cs typeface="Consolas" panose="020B0609020204030204" pitchFamily="49" charset="0"/>
              </a:rPr>
              <a:t>,...&gt;</a:t>
            </a:r>
            <a:endParaRPr lang="fr-FR" sz="1200" dirty="0"/>
          </a:p>
        </p:txBody>
      </p:sp>
      <p:sp>
        <p:nvSpPr>
          <p:cNvPr id="39" name="ZoneTexte 38">
            <a:extLst>
              <a:ext uri="{FF2B5EF4-FFF2-40B4-BE49-F238E27FC236}">
                <a16:creationId xmlns:a16="http://schemas.microsoft.com/office/drawing/2014/main" id="{91B3E685-E5A3-764B-8EAB-67C2583A7D4A}"/>
              </a:ext>
            </a:extLst>
          </p:cNvPr>
          <p:cNvSpPr txBox="1"/>
          <p:nvPr/>
        </p:nvSpPr>
        <p:spPr>
          <a:xfrm>
            <a:off x="8151911" y="750921"/>
            <a:ext cx="1097352" cy="523220"/>
          </a:xfrm>
          <a:prstGeom prst="rect">
            <a:avLst/>
          </a:prstGeom>
          <a:noFill/>
        </p:spPr>
        <p:txBody>
          <a:bodyPr wrap="none" rtlCol="0">
            <a:spAutoFit/>
          </a:bodyPr>
          <a:lstStyle/>
          <a:p>
            <a:r>
              <a:rPr lang="fr-FR" sz="2800" dirty="0"/>
              <a:t>LLVM</a:t>
            </a:r>
          </a:p>
        </p:txBody>
      </p:sp>
      <p:cxnSp>
        <p:nvCxnSpPr>
          <p:cNvPr id="42" name="Connecteur droit 41">
            <a:extLst>
              <a:ext uri="{FF2B5EF4-FFF2-40B4-BE49-F238E27FC236}">
                <a16:creationId xmlns:a16="http://schemas.microsoft.com/office/drawing/2014/main" id="{A6DAC976-E176-FC4A-9841-8EE6F8BEA20D}"/>
              </a:ext>
            </a:extLst>
          </p:cNvPr>
          <p:cNvCxnSpPr>
            <a:cxnSpLocks/>
            <a:endCxn id="26" idx="2"/>
          </p:cNvCxnSpPr>
          <p:nvPr/>
        </p:nvCxnSpPr>
        <p:spPr>
          <a:xfrm>
            <a:off x="5868701" y="4869160"/>
            <a:ext cx="11275" cy="1237918"/>
          </a:xfrm>
          <a:prstGeom prst="line">
            <a:avLst/>
          </a:prstGeom>
          <a:ln w="57150"/>
        </p:spPr>
        <p:style>
          <a:lnRef idx="1">
            <a:schemeClr val="dk1"/>
          </a:lnRef>
          <a:fillRef idx="0">
            <a:schemeClr val="dk1"/>
          </a:fillRef>
          <a:effectRef idx="0">
            <a:schemeClr val="dk1"/>
          </a:effectRef>
          <a:fontRef idx="minor">
            <a:schemeClr val="tx1"/>
          </a:fontRef>
        </p:style>
      </p:cxnSp>
      <p:sp>
        <p:nvSpPr>
          <p:cNvPr id="43" name="ZoneTexte 42">
            <a:extLst>
              <a:ext uri="{FF2B5EF4-FFF2-40B4-BE49-F238E27FC236}">
                <a16:creationId xmlns:a16="http://schemas.microsoft.com/office/drawing/2014/main" id="{AAF7B3D9-A96D-4049-BF74-DE8A8C48DA65}"/>
              </a:ext>
            </a:extLst>
          </p:cNvPr>
          <p:cNvSpPr txBox="1"/>
          <p:nvPr/>
        </p:nvSpPr>
        <p:spPr>
          <a:xfrm>
            <a:off x="8486202" y="4847806"/>
            <a:ext cx="1082348" cy="369332"/>
          </a:xfrm>
          <a:prstGeom prst="rect">
            <a:avLst/>
          </a:prstGeom>
          <a:noFill/>
        </p:spPr>
        <p:txBody>
          <a:bodyPr wrap="none" rtlCol="0">
            <a:spAutoFit/>
          </a:bodyPr>
          <a:lstStyle/>
          <a:p>
            <a:r>
              <a:rPr lang="fr-FR" dirty="0" err="1"/>
              <a:t>Backend</a:t>
            </a:r>
            <a:endParaRPr lang="fr-FR" dirty="0"/>
          </a:p>
        </p:txBody>
      </p:sp>
      <p:sp>
        <p:nvSpPr>
          <p:cNvPr id="35" name="Ellipse 34">
            <a:extLst>
              <a:ext uri="{FF2B5EF4-FFF2-40B4-BE49-F238E27FC236}">
                <a16:creationId xmlns:a16="http://schemas.microsoft.com/office/drawing/2014/main" id="{78023028-6674-9241-94EE-8DB1C0F0BFBD}"/>
              </a:ext>
            </a:extLst>
          </p:cNvPr>
          <p:cNvSpPr/>
          <p:nvPr/>
        </p:nvSpPr>
        <p:spPr>
          <a:xfrm>
            <a:off x="4673328" y="2564904"/>
            <a:ext cx="2348959" cy="92877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00" dirty="0">
              <a:solidFill>
                <a:srgbClr val="006102"/>
              </a:solidFill>
              <a:latin typeface="Consolas" panose="020B0609020204030204" pitchFamily="49" charset="0"/>
              <a:cs typeface="Consolas" panose="020B0609020204030204" pitchFamily="49" charset="0"/>
            </a:endParaRPr>
          </a:p>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solidFill>
                  <a:schemeClr val="tx1"/>
                </a:solidFill>
                <a:latin typeface="Consolas" panose="020B0609020204030204" pitchFamily="49" charset="0"/>
                <a:cs typeface="Consolas" panose="020B0609020204030204" pitchFamily="49" charset="0"/>
              </a:rPr>
              <a:t>&lt;</a:t>
            </a:r>
            <a:r>
              <a:rPr lang="fr-FR" sz="1200" dirty="0" err="1">
                <a:solidFill>
                  <a:srgbClr val="002060"/>
                </a:solidFill>
                <a:latin typeface="Consolas" panose="020B0609020204030204" pitchFamily="49" charset="0"/>
                <a:cs typeface="Consolas" panose="020B0609020204030204" pitchFamily="49" charset="0"/>
              </a:rPr>
              <a:t>mpfr</a:t>
            </a:r>
            <a:r>
              <a:rPr lang="fr-FR" sz="1200" dirty="0">
                <a:solidFill>
                  <a:srgbClr val="002060"/>
                </a:solidFill>
                <a:latin typeface="Consolas" panose="020B0609020204030204" pitchFamily="49" charset="0"/>
                <a:cs typeface="Consolas" panose="020B0609020204030204" pitchFamily="49" charset="0"/>
              </a:rPr>
              <a:t>,…&gt;</a:t>
            </a:r>
            <a:endParaRPr lang="fr-FR" sz="1200" dirty="0">
              <a:solidFill>
                <a:schemeClr val="tx1"/>
              </a:solidFill>
            </a:endParaRPr>
          </a:p>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solidFill>
                  <a:schemeClr val="tx1"/>
                </a:solidFill>
                <a:latin typeface="Consolas" panose="020B0609020204030204" pitchFamily="49" charset="0"/>
                <a:cs typeface="Consolas" panose="020B0609020204030204" pitchFamily="49" charset="0"/>
              </a:rPr>
              <a:t>&lt;</a:t>
            </a:r>
            <a:r>
              <a:rPr lang="fr-FR" sz="1200" dirty="0">
                <a:solidFill>
                  <a:srgbClr val="002060"/>
                </a:solidFill>
                <a:latin typeface="Consolas" panose="020B0609020204030204" pitchFamily="49" charset="0"/>
                <a:cs typeface="Consolas" panose="020B0609020204030204" pitchFamily="49" charset="0"/>
              </a:rPr>
              <a:t>unum,…&gt;</a:t>
            </a:r>
            <a:endParaRPr lang="fr-FR" sz="1200" dirty="0">
              <a:solidFill>
                <a:schemeClr val="tx1"/>
              </a:solidFill>
            </a:endParaRPr>
          </a:p>
        </p:txBody>
      </p:sp>
      <p:sp>
        <p:nvSpPr>
          <p:cNvPr id="41" name="Flèche vers la droite 40">
            <a:extLst>
              <a:ext uri="{FF2B5EF4-FFF2-40B4-BE49-F238E27FC236}">
                <a16:creationId xmlns:a16="http://schemas.microsoft.com/office/drawing/2014/main" id="{2DB4D75E-8DFA-D941-9DF9-CDD882C13591}"/>
              </a:ext>
            </a:extLst>
          </p:cNvPr>
          <p:cNvSpPr/>
          <p:nvPr/>
        </p:nvSpPr>
        <p:spPr>
          <a:xfrm rot="5400000">
            <a:off x="5658059" y="3459474"/>
            <a:ext cx="387067" cy="260121"/>
          </a:xfrm>
          <a:prstGeom prst="right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a:extLst>
              <a:ext uri="{FF2B5EF4-FFF2-40B4-BE49-F238E27FC236}">
                <a16:creationId xmlns:a16="http://schemas.microsoft.com/office/drawing/2014/main" id="{46732493-BD57-9949-816B-31FFA64B002E}"/>
              </a:ext>
            </a:extLst>
          </p:cNvPr>
          <p:cNvSpPr/>
          <p:nvPr/>
        </p:nvSpPr>
        <p:spPr>
          <a:xfrm>
            <a:off x="5194595" y="2624574"/>
            <a:ext cx="1370760" cy="338554"/>
          </a:xfrm>
          <a:prstGeom prst="rect">
            <a:avLst/>
          </a:prstGeom>
        </p:spPr>
        <p:txBody>
          <a:bodyPr wrap="none">
            <a:spAutoFit/>
          </a:bodyPr>
          <a:lstStyle/>
          <a:p>
            <a:pPr algn="ctr"/>
            <a:r>
              <a:rPr lang="fr-FR" sz="1600" dirty="0"/>
              <a:t>Type System</a:t>
            </a:r>
          </a:p>
        </p:txBody>
      </p:sp>
      <p:sp>
        <p:nvSpPr>
          <p:cNvPr id="3" name="Rectangle 2">
            <a:extLst>
              <a:ext uri="{FF2B5EF4-FFF2-40B4-BE49-F238E27FC236}">
                <a16:creationId xmlns:a16="http://schemas.microsoft.com/office/drawing/2014/main" id="{F8AF1FAD-65BE-CD43-8D6A-863790132D3F}"/>
              </a:ext>
            </a:extLst>
          </p:cNvPr>
          <p:cNvSpPr/>
          <p:nvPr/>
        </p:nvSpPr>
        <p:spPr>
          <a:xfrm>
            <a:off x="2109796" y="2348880"/>
            <a:ext cx="7534800" cy="3781384"/>
          </a:xfrm>
          <a:prstGeom prst="rect">
            <a:avLst/>
          </a:prstGeom>
          <a:solidFill>
            <a:schemeClr val="bg2">
              <a:lumMod val="65000"/>
              <a:alpha val="9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noFill/>
            </a:endParaRPr>
          </a:p>
        </p:txBody>
      </p:sp>
    </p:spTree>
    <p:extLst>
      <p:ext uri="{BB962C8B-B14F-4D97-AF65-F5344CB8AC3E}">
        <p14:creationId xmlns:p14="http://schemas.microsoft.com/office/powerpoint/2010/main" val="28441048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023283A4-83E6-7041-8FB2-629D36F57639}"/>
              </a:ext>
            </a:extLst>
          </p:cNvPr>
          <p:cNvSpPr>
            <a:spLocks noGrp="1"/>
          </p:cNvSpPr>
          <p:nvPr>
            <p:ph type="body" sz="quarter" idx="20"/>
          </p:nvPr>
        </p:nvSpPr>
        <p:spPr/>
        <p:txBody>
          <a:bodyPr/>
          <a:lstStyle/>
          <a:p>
            <a:r>
              <a:rPr lang="fr-FR" dirty="0" err="1"/>
              <a:t>Language</a:t>
            </a:r>
            <a:r>
              <a:rPr lang="fr-FR" dirty="0"/>
              <a:t> and </a:t>
            </a:r>
            <a:r>
              <a:rPr lang="fr-FR" dirty="0" err="1"/>
              <a:t>frontend</a:t>
            </a:r>
            <a:endParaRPr lang="fr-FR" dirty="0"/>
          </a:p>
        </p:txBody>
      </p:sp>
      <p:sp>
        <p:nvSpPr>
          <p:cNvPr id="7" name="Espace réservé du contenu 6">
            <a:extLst>
              <a:ext uri="{FF2B5EF4-FFF2-40B4-BE49-F238E27FC236}">
                <a16:creationId xmlns:a16="http://schemas.microsoft.com/office/drawing/2014/main" id="{A7D49982-556B-CC43-A0B4-C238EB0EB47C}"/>
              </a:ext>
            </a:extLst>
          </p:cNvPr>
          <p:cNvSpPr>
            <a:spLocks noGrp="1"/>
          </p:cNvSpPr>
          <p:nvPr>
            <p:ph sz="quarter" idx="18"/>
          </p:nvPr>
        </p:nvSpPr>
        <p:spPr>
          <a:noFill/>
          <a:ln>
            <a:noFill/>
          </a:ln>
        </p:spPr>
        <p:txBody>
          <a:bodyPr/>
          <a:lstStyle/>
          <a:p>
            <a:pPr>
              <a:lnSpc>
                <a:spcPct val="100000"/>
              </a:lnSpc>
              <a:spcAft>
                <a:spcPts val="300"/>
              </a:spcAft>
            </a:pPr>
            <a:r>
              <a:rPr lang="fr-FR" sz="2000" dirty="0"/>
              <a:t>Propose a C type extension to </a:t>
            </a:r>
            <a:r>
              <a:rPr lang="fr-FR" sz="2000" dirty="0" err="1"/>
              <a:t>represent</a:t>
            </a:r>
            <a:r>
              <a:rPr lang="fr-FR" sz="2000" dirty="0"/>
              <a:t> variable-</a:t>
            </a:r>
            <a:r>
              <a:rPr lang="fr-FR" sz="2000" dirty="0" err="1"/>
              <a:t>precision</a:t>
            </a:r>
            <a:r>
              <a:rPr lang="fr-FR" sz="2000" dirty="0"/>
              <a:t> FP </a:t>
            </a:r>
            <a:r>
              <a:rPr lang="fr-FR" sz="2000" dirty="0" err="1"/>
              <a:t>arithmetic</a:t>
            </a:r>
            <a:endParaRPr lang="fr-FR" sz="1800" dirty="0"/>
          </a:p>
          <a:p>
            <a:pPr lvl="1">
              <a:lnSpc>
                <a:spcPct val="100000"/>
              </a:lnSpc>
              <a:spcAft>
                <a:spcPts val="300"/>
              </a:spcAft>
            </a:pPr>
            <a:r>
              <a:rPr lang="fr-FR" sz="1900" dirty="0" err="1">
                <a:latin typeface="Consolas" panose="020B0609020204030204" pitchFamily="49" charset="0"/>
                <a:cs typeface="Consolas" panose="020B0609020204030204" pitchFamily="49" charset="0"/>
              </a:rPr>
              <a:t>vpfloat</a:t>
            </a:r>
            <a:r>
              <a:rPr lang="fr-FR" sz="1900" dirty="0">
                <a:latin typeface="Consolas" panose="020B0609020204030204" pitchFamily="49" charset="0"/>
                <a:cs typeface="Consolas" panose="020B0609020204030204" pitchFamily="49" charset="0"/>
              </a:rPr>
              <a:t>&lt;</a:t>
            </a:r>
            <a:r>
              <a:rPr lang="fr-FR" sz="1900" i="1" dirty="0">
                <a:latin typeface="Consolas" panose="020B0609020204030204" pitchFamily="49" charset="0"/>
                <a:cs typeface="Consolas" panose="020B0609020204030204" pitchFamily="49" charset="0"/>
              </a:rPr>
              <a:t>type</a:t>
            </a:r>
            <a:r>
              <a:rPr lang="fr-FR" sz="1900" dirty="0">
                <a:latin typeface="Consolas" panose="020B0609020204030204" pitchFamily="49" charset="0"/>
                <a:cs typeface="Consolas" panose="020B0609020204030204" pitchFamily="49" charset="0"/>
              </a:rPr>
              <a:t>, </a:t>
            </a:r>
            <a:r>
              <a:rPr lang="fr-FR" sz="1900" i="1" dirty="0">
                <a:latin typeface="Consolas" panose="020B0609020204030204" pitchFamily="49" charset="0"/>
                <a:cs typeface="Consolas" panose="020B0609020204030204" pitchFamily="49" charset="0"/>
              </a:rPr>
              <a:t>attribute1</a:t>
            </a:r>
            <a:r>
              <a:rPr lang="fr-FR" sz="1900" dirty="0">
                <a:latin typeface="Consolas" panose="020B0609020204030204" pitchFamily="49" charset="0"/>
                <a:cs typeface="Consolas" panose="020B0609020204030204" pitchFamily="49" charset="0"/>
              </a:rPr>
              <a:t>, </a:t>
            </a:r>
            <a:r>
              <a:rPr lang="fr-FR" sz="1900" i="1" dirty="0">
                <a:latin typeface="Consolas" panose="020B0609020204030204" pitchFamily="49" charset="0"/>
                <a:cs typeface="Consolas" panose="020B0609020204030204" pitchFamily="49" charset="0"/>
              </a:rPr>
              <a:t>attribute2</a:t>
            </a:r>
            <a:r>
              <a:rPr lang="fr-FR" sz="1900" dirty="0">
                <a:latin typeface="Consolas" panose="020B0609020204030204" pitchFamily="49" charset="0"/>
                <a:cs typeface="Consolas" panose="020B0609020204030204" pitchFamily="49" charset="0"/>
              </a:rPr>
              <a:t>, …&gt;</a:t>
            </a:r>
            <a:endParaRPr lang="fr-FR" sz="1900" dirty="0">
              <a:solidFill>
                <a:schemeClr val="tx1"/>
              </a:solidFill>
              <a:latin typeface="Consolas" panose="020B0609020204030204" pitchFamily="49" charset="0"/>
              <a:cs typeface="Consolas" panose="020B0609020204030204" pitchFamily="49" charset="0"/>
            </a:endParaRPr>
          </a:p>
          <a:p>
            <a:pPr lvl="2">
              <a:lnSpc>
                <a:spcPct val="100000"/>
              </a:lnSpc>
              <a:spcAft>
                <a:spcPts val="300"/>
              </a:spcAft>
            </a:pPr>
            <a:r>
              <a:rPr lang="fr-FR" sz="1800" dirty="0">
                <a:latin typeface="Arial" panose="020B0604020202020204" pitchFamily="34" charset="0"/>
                <a:cs typeface="Arial" panose="020B0604020202020204" pitchFamily="34" charset="0"/>
              </a:rPr>
              <a:t>UNUM [</a:t>
            </a:r>
            <a:r>
              <a:rPr lang="fr-FR" sz="1800" dirty="0" err="1">
                <a:latin typeface="Arial" panose="020B0604020202020204" pitchFamily="34" charset="0"/>
                <a:cs typeface="Arial" panose="020B0604020202020204" pitchFamily="34" charset="0"/>
              </a:rPr>
              <a:t>Gustafson</a:t>
            </a:r>
            <a:r>
              <a:rPr lang="fr-FR" sz="1800" dirty="0">
                <a:latin typeface="Arial" panose="020B0604020202020204" pitchFamily="34" charset="0"/>
                <a:cs typeface="Arial" panose="020B0604020202020204" pitchFamily="34" charset="0"/>
              </a:rPr>
              <a:t> 2017]:</a:t>
            </a:r>
            <a:r>
              <a:rPr lang="fr-FR" sz="1800" dirty="0">
                <a:latin typeface="Consolas" panose="020B0609020204030204" pitchFamily="49" charset="0"/>
                <a:cs typeface="Consolas" panose="020B0609020204030204" pitchFamily="49" charset="0"/>
              </a:rPr>
              <a:t> </a:t>
            </a:r>
            <a:r>
              <a:rPr lang="fr-FR" sz="1800" dirty="0" err="1">
                <a:solidFill>
                  <a:srgbClr val="006102"/>
                </a:solidFill>
                <a:latin typeface="Consolas" panose="020B0609020204030204" pitchFamily="49" charset="0"/>
                <a:cs typeface="Consolas" panose="020B0609020204030204" pitchFamily="49" charset="0"/>
              </a:rPr>
              <a:t>vpfloat</a:t>
            </a:r>
            <a:r>
              <a:rPr lang="fr-FR" sz="1800" dirty="0">
                <a:solidFill>
                  <a:schemeClr val="tx1"/>
                </a:solidFill>
                <a:latin typeface="Consolas" panose="020B0609020204030204" pitchFamily="49" charset="0"/>
                <a:cs typeface="Consolas" panose="020B0609020204030204" pitchFamily="49" charset="0"/>
              </a:rPr>
              <a:t>&lt;</a:t>
            </a:r>
            <a:r>
              <a:rPr lang="fr-FR" sz="1800" dirty="0">
                <a:solidFill>
                  <a:srgbClr val="002060"/>
                </a:solidFill>
                <a:latin typeface="Consolas" panose="020B0609020204030204" pitchFamily="49" charset="0"/>
                <a:cs typeface="Consolas" panose="020B0609020204030204" pitchFamily="49" charset="0"/>
              </a:rPr>
              <a:t>unum</a:t>
            </a:r>
            <a:r>
              <a:rPr lang="fr-FR" sz="1800" dirty="0">
                <a:solidFill>
                  <a:schemeClr val="tx1"/>
                </a:solidFill>
                <a:latin typeface="Consolas" panose="020B0609020204030204" pitchFamily="49" charset="0"/>
                <a:cs typeface="Consolas" panose="020B0609020204030204" pitchFamily="49" charset="0"/>
              </a:rPr>
              <a:t>, </a:t>
            </a:r>
            <a:r>
              <a:rPr lang="fr-FR" sz="1800" dirty="0" err="1">
                <a:solidFill>
                  <a:schemeClr val="tx1"/>
                </a:solidFill>
                <a:latin typeface="Consolas" panose="020B0609020204030204" pitchFamily="49" charset="0"/>
                <a:cs typeface="Consolas" panose="020B0609020204030204" pitchFamily="49" charset="0"/>
              </a:rPr>
              <a:t>ess</a:t>
            </a:r>
            <a:r>
              <a:rPr lang="fr-FR" sz="1800" dirty="0">
                <a:solidFill>
                  <a:schemeClr val="tx1"/>
                </a:solidFill>
                <a:latin typeface="Consolas" panose="020B0609020204030204" pitchFamily="49" charset="0"/>
                <a:cs typeface="Consolas" panose="020B0609020204030204" pitchFamily="49" charset="0"/>
              </a:rPr>
              <a:t>, </a:t>
            </a:r>
            <a:r>
              <a:rPr lang="fr-FR" sz="1800" dirty="0" err="1">
                <a:solidFill>
                  <a:schemeClr val="tx1"/>
                </a:solidFill>
                <a:latin typeface="Consolas" panose="020B0609020204030204" pitchFamily="49" charset="0"/>
                <a:cs typeface="Consolas" panose="020B0609020204030204" pitchFamily="49" charset="0"/>
              </a:rPr>
              <a:t>fss</a:t>
            </a:r>
            <a:r>
              <a:rPr lang="fr-FR" sz="1800" dirty="0">
                <a:solidFill>
                  <a:schemeClr val="tx1"/>
                </a:solidFill>
                <a:latin typeface="Consolas" panose="020B0609020204030204" pitchFamily="49" charset="0"/>
                <a:cs typeface="Consolas" panose="020B0609020204030204" pitchFamily="49" charset="0"/>
              </a:rPr>
              <a:t>, size&gt;</a:t>
            </a:r>
            <a:endParaRPr lang="fr-FR" sz="1800" dirty="0">
              <a:latin typeface="Consolas" panose="020B0609020204030204" pitchFamily="49" charset="0"/>
              <a:cs typeface="Consolas" panose="020B0609020204030204" pitchFamily="49" charset="0"/>
            </a:endParaRPr>
          </a:p>
          <a:p>
            <a:pPr lvl="2">
              <a:lnSpc>
                <a:spcPct val="100000"/>
              </a:lnSpc>
              <a:spcAft>
                <a:spcPts val="300"/>
              </a:spcAft>
            </a:pPr>
            <a:r>
              <a:rPr lang="fr-FR" sz="1800" dirty="0">
                <a:latin typeface="Arial" panose="020B0604020202020204" pitchFamily="34" charset="0"/>
                <a:cs typeface="Arial" panose="020B0604020202020204" pitchFamily="34" charset="0"/>
              </a:rPr>
              <a:t>MPFR [</a:t>
            </a:r>
            <a:r>
              <a:rPr lang="fr-FR" sz="1800" dirty="0" err="1">
                <a:latin typeface="Arial" panose="020B0604020202020204" pitchFamily="34" charset="0"/>
                <a:cs typeface="Arial" panose="020B0604020202020204" pitchFamily="34" charset="0"/>
              </a:rPr>
              <a:t>Fousse</a:t>
            </a:r>
            <a:r>
              <a:rPr lang="fr-FR" sz="1800" dirty="0">
                <a:latin typeface="Arial" panose="020B0604020202020204" pitchFamily="34" charset="0"/>
                <a:cs typeface="Arial" panose="020B0604020202020204" pitchFamily="34" charset="0"/>
              </a:rPr>
              <a:t> 2007]:</a:t>
            </a:r>
            <a:r>
              <a:rPr lang="fr-FR" sz="1800" dirty="0">
                <a:latin typeface="Consolas" panose="020B0609020204030204" pitchFamily="49" charset="0"/>
                <a:cs typeface="Consolas" panose="020B0609020204030204" pitchFamily="49" charset="0"/>
              </a:rPr>
              <a:t> </a:t>
            </a:r>
            <a:r>
              <a:rPr lang="fr-FR" sz="1800" dirty="0">
                <a:solidFill>
                  <a:srgbClr val="006102"/>
                </a:solidFill>
                <a:latin typeface="Consolas" panose="020B0609020204030204" pitchFamily="49" charset="0"/>
                <a:cs typeface="Consolas" panose="020B0609020204030204" pitchFamily="49" charset="0"/>
              </a:rPr>
              <a:t>vpfloat</a:t>
            </a:r>
            <a:r>
              <a:rPr lang="fr-FR" sz="1800" dirty="0">
                <a:solidFill>
                  <a:schemeClr val="tx1"/>
                </a:solidFill>
                <a:latin typeface="Consolas" panose="020B0609020204030204" pitchFamily="49" charset="0"/>
                <a:cs typeface="Consolas" panose="020B0609020204030204" pitchFamily="49" charset="0"/>
              </a:rPr>
              <a:t>&lt;</a:t>
            </a:r>
            <a:r>
              <a:rPr lang="fr-FR" sz="1800" dirty="0" err="1">
                <a:solidFill>
                  <a:srgbClr val="002060"/>
                </a:solidFill>
                <a:latin typeface="Consolas" panose="020B0609020204030204" pitchFamily="49" charset="0"/>
                <a:cs typeface="Consolas" panose="020B0609020204030204" pitchFamily="49" charset="0"/>
              </a:rPr>
              <a:t>mpfr</a:t>
            </a:r>
            <a:r>
              <a:rPr lang="fr-FR" sz="1800" dirty="0">
                <a:solidFill>
                  <a:schemeClr val="tx1"/>
                </a:solidFill>
                <a:latin typeface="Consolas" panose="020B0609020204030204" pitchFamily="49" charset="0"/>
                <a:cs typeface="Consolas" panose="020B0609020204030204" pitchFamily="49" charset="0"/>
              </a:rPr>
              <a:t>, </a:t>
            </a:r>
            <a:r>
              <a:rPr lang="fr-FR" sz="1800" dirty="0" err="1">
                <a:solidFill>
                  <a:schemeClr val="tx1"/>
                </a:solidFill>
                <a:latin typeface="Consolas" panose="020B0609020204030204" pitchFamily="49" charset="0"/>
                <a:cs typeface="Consolas" panose="020B0609020204030204" pitchFamily="49" charset="0"/>
              </a:rPr>
              <a:t>exponent</a:t>
            </a:r>
            <a:r>
              <a:rPr lang="fr-FR" sz="1800" dirty="0">
                <a:solidFill>
                  <a:schemeClr val="tx1"/>
                </a:solidFill>
                <a:latin typeface="Consolas" panose="020B0609020204030204" pitchFamily="49" charset="0"/>
                <a:cs typeface="Consolas" panose="020B0609020204030204" pitchFamily="49" charset="0"/>
              </a:rPr>
              <a:t>, </a:t>
            </a:r>
            <a:r>
              <a:rPr lang="fr-FR" sz="1800" dirty="0" err="1">
                <a:solidFill>
                  <a:schemeClr val="tx1"/>
                </a:solidFill>
                <a:latin typeface="Consolas" panose="020B0609020204030204" pitchFamily="49" charset="0"/>
                <a:cs typeface="Consolas" panose="020B0609020204030204" pitchFamily="49" charset="0"/>
              </a:rPr>
              <a:t>mantissa</a:t>
            </a:r>
            <a:r>
              <a:rPr lang="fr-FR" sz="1800" dirty="0">
                <a:solidFill>
                  <a:schemeClr val="tx1"/>
                </a:solidFill>
                <a:latin typeface="Consolas" panose="020B0609020204030204" pitchFamily="49" charset="0"/>
                <a:cs typeface="Consolas" panose="020B0609020204030204" pitchFamily="49" charset="0"/>
              </a:rPr>
              <a:t>&gt;</a:t>
            </a:r>
          </a:p>
          <a:p>
            <a:pPr marL="441325" lvl="1" indent="0">
              <a:lnSpc>
                <a:spcPct val="100000"/>
              </a:lnSpc>
              <a:spcAft>
                <a:spcPts val="300"/>
              </a:spcAft>
              <a:buNone/>
            </a:pPr>
            <a:endParaRPr lang="fr-FR" sz="900" dirty="0">
              <a:latin typeface="Consolas" panose="020B0609020204030204" pitchFamily="49" charset="0"/>
              <a:cs typeface="Consolas" panose="020B0609020204030204" pitchFamily="49" charset="0"/>
            </a:endParaRPr>
          </a:p>
          <a:p>
            <a:pPr lvl="2">
              <a:lnSpc>
                <a:spcPct val="100000"/>
              </a:lnSpc>
              <a:spcAft>
                <a:spcPts val="300"/>
              </a:spcAft>
            </a:pPr>
            <a:endParaRPr lang="fr-FR" sz="1400" dirty="0">
              <a:latin typeface="Arial" panose="020B0604020202020204" pitchFamily="34" charset="0"/>
              <a:cs typeface="Arial" panose="020B0604020202020204" pitchFamily="34" charset="0"/>
            </a:endParaRPr>
          </a:p>
          <a:p>
            <a:pPr lvl="2">
              <a:lnSpc>
                <a:spcPct val="100000"/>
              </a:lnSpc>
              <a:spcAft>
                <a:spcPts val="300"/>
              </a:spcAft>
            </a:pPr>
            <a:endParaRPr lang="fr-FR" sz="1400" dirty="0">
              <a:latin typeface="Arial" panose="020B0604020202020204" pitchFamily="34" charset="0"/>
              <a:cs typeface="Arial" panose="020B0604020202020204" pitchFamily="34" charset="0"/>
            </a:endParaRPr>
          </a:p>
        </p:txBody>
      </p:sp>
      <p:sp>
        <p:nvSpPr>
          <p:cNvPr id="15" name="Espace réservé du pied de page 1">
            <a:extLst>
              <a:ext uri="{FF2B5EF4-FFF2-40B4-BE49-F238E27FC236}">
                <a16:creationId xmlns:a16="http://schemas.microsoft.com/office/drawing/2014/main" id="{FA246F95-EEFF-8449-906C-D35C23E43CF5}"/>
              </a:ext>
            </a:extLst>
          </p:cNvPr>
          <p:cNvSpPr txBox="1">
            <a:spLocks/>
          </p:cNvSpPr>
          <p:nvPr/>
        </p:nvSpPr>
        <p:spPr>
          <a:xfrm>
            <a:off x="359466" y="6327066"/>
            <a:ext cx="11471070" cy="323165"/>
          </a:xfrm>
          <a:prstGeom prst="rect">
            <a:avLst/>
          </a:prstGeom>
        </p:spPr>
        <p:txBody>
          <a:bodyPr wrap="square" lIns="0" tIns="0" rIns="0" bIns="0" anchor="ctr" anchorCtr="0">
            <a:spAutoFit/>
          </a:bodyPr>
          <a:lstStyle>
            <a:defPPr>
              <a:defRPr lang="fr-FR"/>
            </a:defPPr>
            <a:lvl1pPr marL="0" algn="r" defTabSz="914400" rtl="0" eaLnBrk="1" latinLnBrk="0" hangingPunct="1">
              <a:defRPr sz="105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dirty="0" err="1"/>
              <a:t>Fousse</a:t>
            </a:r>
            <a:r>
              <a:rPr lang="fr-FR" dirty="0"/>
              <a:t>, et al. MPFR: A Multiple-</a:t>
            </a:r>
            <a:r>
              <a:rPr lang="fr-FR" dirty="0" err="1"/>
              <a:t>precision</a:t>
            </a:r>
            <a:r>
              <a:rPr lang="fr-FR" dirty="0"/>
              <a:t> </a:t>
            </a:r>
            <a:r>
              <a:rPr lang="fr-FR" dirty="0" err="1"/>
              <a:t>Binary</a:t>
            </a:r>
            <a:r>
              <a:rPr lang="fr-FR" dirty="0"/>
              <a:t> </a:t>
            </a:r>
            <a:r>
              <a:rPr lang="fr-FR" dirty="0" err="1"/>
              <a:t>Floating</a:t>
            </a:r>
            <a:r>
              <a:rPr lang="fr-FR" dirty="0"/>
              <a:t>-point Library </a:t>
            </a:r>
            <a:r>
              <a:rPr lang="fr-FR" dirty="0" err="1"/>
              <a:t>with</a:t>
            </a:r>
            <a:r>
              <a:rPr lang="fr-FR" dirty="0"/>
              <a:t> Correct </a:t>
            </a:r>
            <a:r>
              <a:rPr lang="fr-FR" dirty="0" err="1"/>
              <a:t>Rounding</a:t>
            </a:r>
            <a:r>
              <a:rPr lang="fr-FR" dirty="0"/>
              <a:t>. ACM Trans. Math. </a:t>
            </a:r>
            <a:r>
              <a:rPr lang="fr-FR" dirty="0" err="1"/>
              <a:t>Softw</a:t>
            </a:r>
            <a:r>
              <a:rPr lang="fr-FR" dirty="0"/>
              <a:t>. 33, 2, Article 13 (</a:t>
            </a:r>
            <a:r>
              <a:rPr lang="fr-FR" dirty="0" err="1"/>
              <a:t>June</a:t>
            </a:r>
            <a:r>
              <a:rPr lang="fr-FR" dirty="0"/>
              <a:t> 2007)</a:t>
            </a:r>
          </a:p>
          <a:p>
            <a:pPr algn="l"/>
            <a:r>
              <a:rPr lang="fr-FR" dirty="0"/>
              <a:t>John L. </a:t>
            </a:r>
            <a:r>
              <a:rPr lang="fr-FR" dirty="0" err="1"/>
              <a:t>Gustafson</a:t>
            </a:r>
            <a:r>
              <a:rPr lang="fr-FR" dirty="0"/>
              <a:t>. 2017. The end of </a:t>
            </a:r>
            <a:r>
              <a:rPr lang="fr-FR" dirty="0" err="1"/>
              <a:t>error</a:t>
            </a:r>
            <a:r>
              <a:rPr lang="fr-FR" dirty="0"/>
              <a:t>: UNUM </a:t>
            </a:r>
            <a:r>
              <a:rPr lang="fr-FR" dirty="0" err="1"/>
              <a:t>computing</a:t>
            </a:r>
            <a:r>
              <a:rPr lang="fr-FR" dirty="0"/>
              <a:t>. 416 pages.</a:t>
            </a:r>
          </a:p>
        </p:txBody>
      </p:sp>
      <p:pic>
        <p:nvPicPr>
          <p:cNvPr id="3" name="Image 2">
            <a:extLst>
              <a:ext uri="{FF2B5EF4-FFF2-40B4-BE49-F238E27FC236}">
                <a16:creationId xmlns:a16="http://schemas.microsoft.com/office/drawing/2014/main" id="{89043BA8-B52B-8E46-899C-DD456EB134B5}"/>
              </a:ext>
            </a:extLst>
          </p:cNvPr>
          <p:cNvPicPr>
            <a:picLocks noChangeAspect="1"/>
          </p:cNvPicPr>
          <p:nvPr/>
        </p:nvPicPr>
        <p:blipFill>
          <a:blip r:embed="rId2"/>
          <a:stretch>
            <a:fillRect/>
          </a:stretch>
        </p:blipFill>
        <p:spPr>
          <a:xfrm>
            <a:off x="3141233" y="2672916"/>
            <a:ext cx="5472608" cy="3456384"/>
          </a:xfrm>
          <a:prstGeom prst="rect">
            <a:avLst/>
          </a:prstGeom>
        </p:spPr>
      </p:pic>
      <p:cxnSp>
        <p:nvCxnSpPr>
          <p:cNvPr id="8" name="Connecteur droit 7">
            <a:extLst>
              <a:ext uri="{FF2B5EF4-FFF2-40B4-BE49-F238E27FC236}">
                <a16:creationId xmlns:a16="http://schemas.microsoft.com/office/drawing/2014/main" id="{6EF9FABC-79BE-8842-9969-5913BF40B25B}"/>
              </a:ext>
            </a:extLst>
          </p:cNvPr>
          <p:cNvCxnSpPr/>
          <p:nvPr/>
        </p:nvCxnSpPr>
        <p:spPr>
          <a:xfrm>
            <a:off x="3575720" y="3068960"/>
            <a:ext cx="72008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Connecteur droit 20">
            <a:extLst>
              <a:ext uri="{FF2B5EF4-FFF2-40B4-BE49-F238E27FC236}">
                <a16:creationId xmlns:a16="http://schemas.microsoft.com/office/drawing/2014/main" id="{B33F5B38-5D6A-624D-9810-577090866679}"/>
              </a:ext>
            </a:extLst>
          </p:cNvPr>
          <p:cNvCxnSpPr>
            <a:cxnSpLocks/>
          </p:cNvCxnSpPr>
          <p:nvPr/>
        </p:nvCxnSpPr>
        <p:spPr>
          <a:xfrm>
            <a:off x="4869553" y="3068960"/>
            <a:ext cx="1876829"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Connecteur droit avec flèche 12">
            <a:extLst>
              <a:ext uri="{FF2B5EF4-FFF2-40B4-BE49-F238E27FC236}">
                <a16:creationId xmlns:a16="http://schemas.microsoft.com/office/drawing/2014/main" id="{456B363F-2402-064B-9766-CBC0D7A4D932}"/>
              </a:ext>
            </a:extLst>
          </p:cNvPr>
          <p:cNvCxnSpPr>
            <a:cxnSpLocks/>
          </p:cNvCxnSpPr>
          <p:nvPr/>
        </p:nvCxnSpPr>
        <p:spPr>
          <a:xfrm flipH="1">
            <a:off x="4655840" y="3068960"/>
            <a:ext cx="648072" cy="21602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5" name="Connecteur droit 24">
            <a:extLst>
              <a:ext uri="{FF2B5EF4-FFF2-40B4-BE49-F238E27FC236}">
                <a16:creationId xmlns:a16="http://schemas.microsoft.com/office/drawing/2014/main" id="{55DC2C7B-A85F-704A-ABC4-938407149344}"/>
              </a:ext>
            </a:extLst>
          </p:cNvPr>
          <p:cNvCxnSpPr>
            <a:cxnSpLocks/>
          </p:cNvCxnSpPr>
          <p:nvPr/>
        </p:nvCxnSpPr>
        <p:spPr>
          <a:xfrm>
            <a:off x="3575720" y="3717032"/>
            <a:ext cx="36004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 name="Connecteur droit 27">
            <a:extLst>
              <a:ext uri="{FF2B5EF4-FFF2-40B4-BE49-F238E27FC236}">
                <a16:creationId xmlns:a16="http://schemas.microsoft.com/office/drawing/2014/main" id="{0E79424C-775B-AD40-B169-98A5A11E78DE}"/>
              </a:ext>
            </a:extLst>
          </p:cNvPr>
          <p:cNvCxnSpPr>
            <a:cxnSpLocks/>
          </p:cNvCxnSpPr>
          <p:nvPr/>
        </p:nvCxnSpPr>
        <p:spPr>
          <a:xfrm>
            <a:off x="4509513" y="3717032"/>
            <a:ext cx="794399"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Connecteur droit 29">
            <a:extLst>
              <a:ext uri="{FF2B5EF4-FFF2-40B4-BE49-F238E27FC236}">
                <a16:creationId xmlns:a16="http://schemas.microsoft.com/office/drawing/2014/main" id="{E06A22F3-E5C7-0044-AD07-566742ADC5D6}"/>
              </a:ext>
            </a:extLst>
          </p:cNvPr>
          <p:cNvCxnSpPr>
            <a:cxnSpLocks/>
          </p:cNvCxnSpPr>
          <p:nvPr/>
        </p:nvCxnSpPr>
        <p:spPr>
          <a:xfrm>
            <a:off x="5951983" y="3717032"/>
            <a:ext cx="794399"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Connecteur droit 30">
            <a:extLst>
              <a:ext uri="{FF2B5EF4-FFF2-40B4-BE49-F238E27FC236}">
                <a16:creationId xmlns:a16="http://schemas.microsoft.com/office/drawing/2014/main" id="{FBD2FF89-5DDA-3142-8EB6-DC5BBBF74B6E}"/>
              </a:ext>
            </a:extLst>
          </p:cNvPr>
          <p:cNvCxnSpPr>
            <a:cxnSpLocks/>
          </p:cNvCxnSpPr>
          <p:nvPr/>
        </p:nvCxnSpPr>
        <p:spPr>
          <a:xfrm>
            <a:off x="7392144" y="3717032"/>
            <a:ext cx="1008112"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E177114B-E07F-D542-BB05-2C2A23986683}"/>
              </a:ext>
            </a:extLst>
          </p:cNvPr>
          <p:cNvSpPr/>
          <p:nvPr/>
        </p:nvSpPr>
        <p:spPr>
          <a:xfrm>
            <a:off x="3287689" y="4401108"/>
            <a:ext cx="3528392" cy="1800200"/>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5" name="Connecteur droit avec flèche 34">
            <a:extLst>
              <a:ext uri="{FF2B5EF4-FFF2-40B4-BE49-F238E27FC236}">
                <a16:creationId xmlns:a16="http://schemas.microsoft.com/office/drawing/2014/main" id="{EB22A8C5-6191-9E4E-9ECC-95BB328DE43D}"/>
              </a:ext>
            </a:extLst>
          </p:cNvPr>
          <p:cNvCxnSpPr>
            <a:cxnSpLocks/>
          </p:cNvCxnSpPr>
          <p:nvPr/>
        </p:nvCxnSpPr>
        <p:spPr>
          <a:xfrm flipH="1">
            <a:off x="2135560" y="4833157"/>
            <a:ext cx="1368156" cy="32403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6" name="Connecteur droit avec flèche 35">
            <a:extLst>
              <a:ext uri="{FF2B5EF4-FFF2-40B4-BE49-F238E27FC236}">
                <a16:creationId xmlns:a16="http://schemas.microsoft.com/office/drawing/2014/main" id="{82FB964A-7521-5A4E-A655-28AE3FF55A2E}"/>
              </a:ext>
            </a:extLst>
          </p:cNvPr>
          <p:cNvCxnSpPr>
            <a:cxnSpLocks/>
          </p:cNvCxnSpPr>
          <p:nvPr/>
        </p:nvCxnSpPr>
        <p:spPr>
          <a:xfrm flipH="1" flipV="1">
            <a:off x="2135561" y="5157192"/>
            <a:ext cx="1368154" cy="23778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8" name="Connecteur droit avec flèche 37">
            <a:extLst>
              <a:ext uri="{FF2B5EF4-FFF2-40B4-BE49-F238E27FC236}">
                <a16:creationId xmlns:a16="http://schemas.microsoft.com/office/drawing/2014/main" id="{63FB441A-8241-2E49-B5C3-69C814BDF123}"/>
              </a:ext>
            </a:extLst>
          </p:cNvPr>
          <p:cNvCxnSpPr>
            <a:cxnSpLocks/>
          </p:cNvCxnSpPr>
          <p:nvPr/>
        </p:nvCxnSpPr>
        <p:spPr>
          <a:xfrm flipH="1" flipV="1">
            <a:off x="2135560" y="5157192"/>
            <a:ext cx="1368155" cy="80981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45" name="ZoneTexte 44">
            <a:extLst>
              <a:ext uri="{FF2B5EF4-FFF2-40B4-BE49-F238E27FC236}">
                <a16:creationId xmlns:a16="http://schemas.microsoft.com/office/drawing/2014/main" id="{CBEF0986-FDC5-DA4B-A150-641A1E0771F1}"/>
              </a:ext>
            </a:extLst>
          </p:cNvPr>
          <p:cNvSpPr txBox="1"/>
          <p:nvPr/>
        </p:nvSpPr>
        <p:spPr>
          <a:xfrm>
            <a:off x="983432" y="4995174"/>
            <a:ext cx="1223412" cy="369332"/>
          </a:xfrm>
          <a:prstGeom prst="rect">
            <a:avLst/>
          </a:prstGeom>
          <a:noFill/>
        </p:spPr>
        <p:txBody>
          <a:bodyPr wrap="none" rtlCol="0">
            <a:spAutoFit/>
          </a:bodyPr>
          <a:lstStyle/>
          <a:p>
            <a:r>
              <a:rPr lang="fr-FR" dirty="0"/>
              <a:t>Constants</a:t>
            </a:r>
          </a:p>
        </p:txBody>
      </p:sp>
      <p:cxnSp>
        <p:nvCxnSpPr>
          <p:cNvPr id="46" name="Connecteur droit avec flèche 45">
            <a:extLst>
              <a:ext uri="{FF2B5EF4-FFF2-40B4-BE49-F238E27FC236}">
                <a16:creationId xmlns:a16="http://schemas.microsoft.com/office/drawing/2014/main" id="{170BE9D1-3368-F848-AB13-560EE65BB7FA}"/>
              </a:ext>
            </a:extLst>
          </p:cNvPr>
          <p:cNvCxnSpPr>
            <a:cxnSpLocks/>
          </p:cNvCxnSpPr>
          <p:nvPr/>
        </p:nvCxnSpPr>
        <p:spPr>
          <a:xfrm>
            <a:off x="6672064" y="4833157"/>
            <a:ext cx="1296144" cy="32403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7" name="Connecteur droit avec flèche 46">
            <a:extLst>
              <a:ext uri="{FF2B5EF4-FFF2-40B4-BE49-F238E27FC236}">
                <a16:creationId xmlns:a16="http://schemas.microsoft.com/office/drawing/2014/main" id="{AA637ABF-3266-854A-A030-C952C341F76F}"/>
              </a:ext>
            </a:extLst>
          </p:cNvPr>
          <p:cNvCxnSpPr>
            <a:cxnSpLocks/>
          </p:cNvCxnSpPr>
          <p:nvPr/>
        </p:nvCxnSpPr>
        <p:spPr>
          <a:xfrm flipV="1">
            <a:off x="6672064" y="5157192"/>
            <a:ext cx="1296144" cy="23778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8" name="Connecteur droit avec flèche 47">
            <a:extLst>
              <a:ext uri="{FF2B5EF4-FFF2-40B4-BE49-F238E27FC236}">
                <a16:creationId xmlns:a16="http://schemas.microsoft.com/office/drawing/2014/main" id="{FC9FB88B-0FC3-BB45-8BBC-AF463BB4A598}"/>
              </a:ext>
            </a:extLst>
          </p:cNvPr>
          <p:cNvCxnSpPr>
            <a:cxnSpLocks/>
          </p:cNvCxnSpPr>
          <p:nvPr/>
        </p:nvCxnSpPr>
        <p:spPr>
          <a:xfrm flipV="1">
            <a:off x="6600056" y="5157192"/>
            <a:ext cx="1368152" cy="809818"/>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67" name="ZoneTexte 66">
            <a:extLst>
              <a:ext uri="{FF2B5EF4-FFF2-40B4-BE49-F238E27FC236}">
                <a16:creationId xmlns:a16="http://schemas.microsoft.com/office/drawing/2014/main" id="{8888FB11-F743-964B-9835-863FB4419185}"/>
              </a:ext>
            </a:extLst>
          </p:cNvPr>
          <p:cNvSpPr txBox="1"/>
          <p:nvPr/>
        </p:nvSpPr>
        <p:spPr>
          <a:xfrm>
            <a:off x="8004574" y="4995174"/>
            <a:ext cx="1129348" cy="369332"/>
          </a:xfrm>
          <a:prstGeom prst="rect">
            <a:avLst/>
          </a:prstGeom>
          <a:noFill/>
        </p:spPr>
        <p:txBody>
          <a:bodyPr wrap="none" rtlCol="0">
            <a:spAutoFit/>
          </a:bodyPr>
          <a:lstStyle/>
          <a:p>
            <a:r>
              <a:rPr lang="fr-FR" dirty="0"/>
              <a:t>Variables</a:t>
            </a:r>
          </a:p>
        </p:txBody>
      </p:sp>
      <p:cxnSp>
        <p:nvCxnSpPr>
          <p:cNvPr id="68" name="Connecteur droit 67">
            <a:extLst>
              <a:ext uri="{FF2B5EF4-FFF2-40B4-BE49-F238E27FC236}">
                <a16:creationId xmlns:a16="http://schemas.microsoft.com/office/drawing/2014/main" id="{CA989C65-43C7-7E4F-97FC-02EED87FB90B}"/>
              </a:ext>
            </a:extLst>
          </p:cNvPr>
          <p:cNvCxnSpPr>
            <a:cxnSpLocks/>
          </p:cNvCxnSpPr>
          <p:nvPr/>
        </p:nvCxnSpPr>
        <p:spPr>
          <a:xfrm>
            <a:off x="3575720" y="4293096"/>
            <a:ext cx="432048"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0" name="Connecteur droit 69">
            <a:extLst>
              <a:ext uri="{FF2B5EF4-FFF2-40B4-BE49-F238E27FC236}">
                <a16:creationId xmlns:a16="http://schemas.microsoft.com/office/drawing/2014/main" id="{656266C6-7D30-DB43-9D73-572EA651F54A}"/>
              </a:ext>
            </a:extLst>
          </p:cNvPr>
          <p:cNvCxnSpPr>
            <a:cxnSpLocks/>
          </p:cNvCxnSpPr>
          <p:nvPr/>
        </p:nvCxnSpPr>
        <p:spPr>
          <a:xfrm>
            <a:off x="4295800" y="4293096"/>
            <a:ext cx="432048"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73" name="Rectangle 72">
            <a:extLst>
              <a:ext uri="{FF2B5EF4-FFF2-40B4-BE49-F238E27FC236}">
                <a16:creationId xmlns:a16="http://schemas.microsoft.com/office/drawing/2014/main" id="{6A451A3C-0FC2-CA47-9C64-9450D37DA7B3}"/>
              </a:ext>
            </a:extLst>
          </p:cNvPr>
          <p:cNvSpPr/>
          <p:nvPr/>
        </p:nvSpPr>
        <p:spPr>
          <a:xfrm>
            <a:off x="819550" y="5394980"/>
            <a:ext cx="1479892" cy="369332"/>
          </a:xfrm>
          <a:prstGeom prst="rect">
            <a:avLst/>
          </a:prstGeom>
        </p:spPr>
        <p:txBody>
          <a:bodyPr wrap="none">
            <a:spAutoFit/>
          </a:bodyPr>
          <a:lstStyle/>
          <a:p>
            <a:r>
              <a:rPr lang="fr-FR" b="1" dirty="0" err="1"/>
              <a:t>Static</a:t>
            </a:r>
            <a:r>
              <a:rPr lang="fr-FR" b="1" dirty="0"/>
              <a:t> types</a:t>
            </a:r>
          </a:p>
        </p:txBody>
      </p:sp>
      <p:sp>
        <p:nvSpPr>
          <p:cNvPr id="74" name="Rectangle 73">
            <a:extLst>
              <a:ext uri="{FF2B5EF4-FFF2-40B4-BE49-F238E27FC236}">
                <a16:creationId xmlns:a16="http://schemas.microsoft.com/office/drawing/2014/main" id="{ADB6BD2B-3C7D-DB43-B518-6BD0A8DFBF84}"/>
              </a:ext>
            </a:extLst>
          </p:cNvPr>
          <p:cNvSpPr/>
          <p:nvPr/>
        </p:nvSpPr>
        <p:spPr>
          <a:xfrm>
            <a:off x="7780393" y="5363397"/>
            <a:ext cx="2708095" cy="646331"/>
          </a:xfrm>
          <a:prstGeom prst="rect">
            <a:avLst/>
          </a:prstGeom>
        </p:spPr>
        <p:txBody>
          <a:bodyPr wrap="square">
            <a:spAutoFit/>
          </a:bodyPr>
          <a:lstStyle/>
          <a:p>
            <a:pPr algn="ctr"/>
            <a:r>
              <a:rPr lang="fr-FR" b="1" dirty="0"/>
              <a:t>Types </a:t>
            </a:r>
            <a:r>
              <a:rPr lang="fr-FR" b="1" dirty="0" err="1"/>
              <a:t>with</a:t>
            </a:r>
            <a:r>
              <a:rPr lang="fr-FR" b="1" dirty="0"/>
              <a:t> </a:t>
            </a:r>
            <a:r>
              <a:rPr lang="fr-FR" b="1" dirty="0" err="1"/>
              <a:t>attributes</a:t>
            </a:r>
            <a:r>
              <a:rPr lang="fr-FR" b="1" dirty="0"/>
              <a:t> </a:t>
            </a:r>
            <a:r>
              <a:rPr lang="fr-FR" b="1" dirty="0" err="1"/>
              <a:t>only</a:t>
            </a:r>
            <a:r>
              <a:rPr lang="fr-FR" b="1" dirty="0"/>
              <a:t> </a:t>
            </a:r>
            <a:r>
              <a:rPr lang="fr-FR" b="1" dirty="0" err="1"/>
              <a:t>known</a:t>
            </a:r>
            <a:r>
              <a:rPr lang="fr-FR" b="1" dirty="0"/>
              <a:t> at </a:t>
            </a:r>
            <a:r>
              <a:rPr lang="fr-FR" b="1" dirty="0" err="1"/>
              <a:t>runtime</a:t>
            </a:r>
            <a:endParaRPr lang="fr-FR" b="1" dirty="0"/>
          </a:p>
        </p:txBody>
      </p:sp>
    </p:spTree>
    <p:extLst>
      <p:ext uri="{BB962C8B-B14F-4D97-AF65-F5344CB8AC3E}">
        <p14:creationId xmlns:p14="http://schemas.microsoft.com/office/powerpoint/2010/main" val="1927481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8"/>
                                        </p:tgtEl>
                                        <p:attrNameLst>
                                          <p:attrName>style.visibility</p:attrName>
                                        </p:attrNameLst>
                                      </p:cBhvr>
                                      <p:to>
                                        <p:strVal val="hidden"/>
                                      </p:to>
                                    </p:set>
                                  </p:childTnLst>
                                </p:cTn>
                              </p:par>
                              <p:par>
                                <p:cTn id="19" presetID="1"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13"/>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21"/>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par>
                                <p:cTn id="33" presetID="1" presetClass="exit" presetSubtype="0" fill="hold" nodeType="withEffect">
                                  <p:stCondLst>
                                    <p:cond delay="0"/>
                                  </p:stCondLst>
                                  <p:childTnLst>
                                    <p:set>
                                      <p:cBhvr>
                                        <p:cTn id="34" dur="1" fill="hold">
                                          <p:stCondLst>
                                            <p:cond delay="0"/>
                                          </p:stCondLst>
                                        </p:cTn>
                                        <p:tgtEl>
                                          <p:spTgt spid="25"/>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0"/>
                                        </p:tgtEl>
                                        <p:attrNameLst>
                                          <p:attrName>style.visibility</p:attrName>
                                        </p:attrNameLst>
                                      </p:cBhvr>
                                      <p:to>
                                        <p:strVal val="visible"/>
                                      </p:to>
                                    </p:set>
                                  </p:childTnLst>
                                </p:cTn>
                              </p:par>
                              <p:par>
                                <p:cTn id="39" presetID="1" presetClass="exit" presetSubtype="0" fill="hold" nodeType="withEffect">
                                  <p:stCondLst>
                                    <p:cond delay="0"/>
                                  </p:stCondLst>
                                  <p:childTnLst>
                                    <p:set>
                                      <p:cBhvr>
                                        <p:cTn id="40" dur="1" fill="hold">
                                          <p:stCondLst>
                                            <p:cond delay="0"/>
                                          </p:stCondLst>
                                        </p:cTn>
                                        <p:tgtEl>
                                          <p:spTgt spid="28"/>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xit" presetSubtype="0" fill="hold" nodeType="withEffect">
                                  <p:stCondLst>
                                    <p:cond delay="0"/>
                                  </p:stCondLst>
                                  <p:childTnLst>
                                    <p:set>
                                      <p:cBhvr>
                                        <p:cTn id="46" dur="1" fill="hold">
                                          <p:stCondLst>
                                            <p:cond delay="0"/>
                                          </p:stCondLst>
                                        </p:cTn>
                                        <p:tgtEl>
                                          <p:spTgt spid="30"/>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nodeType="clickEffect">
                                  <p:stCondLst>
                                    <p:cond delay="0"/>
                                  </p:stCondLst>
                                  <p:childTnLst>
                                    <p:set>
                                      <p:cBhvr>
                                        <p:cTn id="50" dur="1" fill="hold">
                                          <p:stCondLst>
                                            <p:cond delay="0"/>
                                          </p:stCondLst>
                                        </p:cTn>
                                        <p:tgtEl>
                                          <p:spTgt spid="31"/>
                                        </p:tgtEl>
                                        <p:attrNameLst>
                                          <p:attrName>style.visibility</p:attrName>
                                        </p:attrNameLst>
                                      </p:cBhvr>
                                      <p:to>
                                        <p:strVal val="hidden"/>
                                      </p:to>
                                    </p:set>
                                  </p:childTnLst>
                                </p:cTn>
                              </p:par>
                              <p:par>
                                <p:cTn id="51" presetID="1" presetClass="entr" presetSubtype="0" fill="hold" nodeType="withEffect">
                                  <p:stCondLst>
                                    <p:cond delay="0"/>
                                  </p:stCondLst>
                                  <p:childTnLst>
                                    <p:set>
                                      <p:cBhvr>
                                        <p:cTn id="52" dur="1" fill="hold">
                                          <p:stCondLst>
                                            <p:cond delay="0"/>
                                          </p:stCondLst>
                                        </p:cTn>
                                        <p:tgtEl>
                                          <p:spTgt spid="7">
                                            <p:txEl>
                                              <p:pRg st="2" end="2"/>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7">
                                            <p:txEl>
                                              <p:pRg st="3" end="3"/>
                                            </p:txEl>
                                          </p:spTgt>
                                        </p:tgtEl>
                                        <p:attrNameLst>
                                          <p:attrName>style.visibility</p:attrName>
                                        </p:attrNameLst>
                                      </p:cBhvr>
                                      <p:to>
                                        <p:strVal val="visible"/>
                                      </p:to>
                                    </p:set>
                                  </p:childTnLst>
                                </p:cTn>
                              </p:par>
                              <p:par>
                                <p:cTn id="59" presetID="1" presetClass="exit" presetSubtype="0" fill="hold" nodeType="withEffect">
                                  <p:stCondLst>
                                    <p:cond delay="0"/>
                                  </p:stCondLst>
                                  <p:childTnLst>
                                    <p:set>
                                      <p:cBhvr>
                                        <p:cTn id="60" dur="1" fill="hold">
                                          <p:stCondLst>
                                            <p:cond delay="0"/>
                                          </p:stCondLst>
                                        </p:cTn>
                                        <p:tgtEl>
                                          <p:spTgt spid="68"/>
                                        </p:tgtEl>
                                        <p:attrNameLst>
                                          <p:attrName>style.visibility</p:attrName>
                                        </p:attrNameLst>
                                      </p:cBhvr>
                                      <p:to>
                                        <p:strVal val="hidden"/>
                                      </p:to>
                                    </p:set>
                                  </p:childTnLst>
                                </p:cTn>
                              </p:par>
                              <p:par>
                                <p:cTn id="61" presetID="1" presetClass="entr" presetSubtype="0" fill="hold" nodeType="withEffect">
                                  <p:stCondLst>
                                    <p:cond delay="0"/>
                                  </p:stCondLst>
                                  <p:childTnLst>
                                    <p:set>
                                      <p:cBhvr>
                                        <p:cTn id="62" dur="1" fill="hold">
                                          <p:stCondLst>
                                            <p:cond delay="0"/>
                                          </p:stCondLst>
                                        </p:cTn>
                                        <p:tgtEl>
                                          <p:spTgt spid="70"/>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nodeType="clickEffect">
                                  <p:stCondLst>
                                    <p:cond delay="0"/>
                                  </p:stCondLst>
                                  <p:childTnLst>
                                    <p:set>
                                      <p:cBhvr>
                                        <p:cTn id="66" dur="1" fill="hold">
                                          <p:stCondLst>
                                            <p:cond delay="0"/>
                                          </p:stCondLst>
                                        </p:cTn>
                                        <p:tgtEl>
                                          <p:spTgt spid="70"/>
                                        </p:tgtEl>
                                        <p:attrNameLst>
                                          <p:attrName>style.visibility</p:attrName>
                                        </p:attrNameLst>
                                      </p:cBhvr>
                                      <p:to>
                                        <p:strVal val="hidden"/>
                                      </p:to>
                                    </p:set>
                                  </p:childTnLst>
                                </p:cTn>
                              </p:par>
                              <p:par>
                                <p:cTn id="67" presetID="1" presetClass="entr" presetSubtype="0" fill="hold" grpId="0" nodeType="withEffect">
                                  <p:stCondLst>
                                    <p:cond delay="0"/>
                                  </p:stCondLst>
                                  <p:childTnLst>
                                    <p:set>
                                      <p:cBhvr>
                                        <p:cTn id="68" dur="1" fill="hold">
                                          <p:stCondLst>
                                            <p:cond delay="0"/>
                                          </p:stCondLst>
                                        </p:cTn>
                                        <p:tgtEl>
                                          <p:spTgt spid="33"/>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35"/>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36"/>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38"/>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5"/>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73"/>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46"/>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47"/>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48"/>
                                        </p:tgtEl>
                                        <p:attrNameLst>
                                          <p:attrName>style.visibility</p:attrName>
                                        </p:attrNameLst>
                                      </p:cBhvr>
                                      <p:to>
                                        <p:strVal val="visible"/>
                                      </p:to>
                                    </p:set>
                                  </p:childTnLst>
                                </p:cTn>
                              </p:par>
                              <p:par>
                                <p:cTn id="89" presetID="1" presetClass="entr" presetSubtype="0" fill="hold" grpId="0" nodeType="withEffect">
                                  <p:stCondLst>
                                    <p:cond delay="0"/>
                                  </p:stCondLst>
                                  <p:childTnLst>
                                    <p:set>
                                      <p:cBhvr>
                                        <p:cTn id="90" dur="1" fill="hold">
                                          <p:stCondLst>
                                            <p:cond delay="0"/>
                                          </p:stCondLst>
                                        </p:cTn>
                                        <p:tgtEl>
                                          <p:spTgt spid="67"/>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45" grpId="0"/>
      <p:bldP spid="67" grpId="0"/>
      <p:bldP spid="73" grpId="0"/>
      <p:bldP spid="7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023283A4-83E6-7041-8FB2-629D36F57639}"/>
              </a:ext>
            </a:extLst>
          </p:cNvPr>
          <p:cNvSpPr>
            <a:spLocks noGrp="1"/>
          </p:cNvSpPr>
          <p:nvPr>
            <p:ph type="body" sz="quarter" idx="20"/>
          </p:nvPr>
        </p:nvSpPr>
        <p:spPr/>
        <p:txBody>
          <a:bodyPr/>
          <a:lstStyle/>
          <a:p>
            <a:r>
              <a:rPr lang="fr-FR" dirty="0"/>
              <a:t>MPFR TYPES</a:t>
            </a:r>
          </a:p>
        </p:txBody>
      </p:sp>
      <p:sp>
        <p:nvSpPr>
          <p:cNvPr id="7" name="Espace réservé du contenu 6">
            <a:extLst>
              <a:ext uri="{FF2B5EF4-FFF2-40B4-BE49-F238E27FC236}">
                <a16:creationId xmlns:a16="http://schemas.microsoft.com/office/drawing/2014/main" id="{A7D49982-556B-CC43-A0B4-C238EB0EB47C}"/>
              </a:ext>
            </a:extLst>
          </p:cNvPr>
          <p:cNvSpPr>
            <a:spLocks noGrp="1"/>
          </p:cNvSpPr>
          <p:nvPr>
            <p:ph sz="quarter" idx="18"/>
          </p:nvPr>
        </p:nvSpPr>
        <p:spPr>
          <a:noFill/>
          <a:ln>
            <a:noFill/>
          </a:ln>
        </p:spPr>
        <p:txBody>
          <a:bodyPr/>
          <a:lstStyle/>
          <a:p>
            <a:pPr marL="441325" lvl="1" indent="0">
              <a:lnSpc>
                <a:spcPct val="100000"/>
              </a:lnSpc>
              <a:spcAft>
                <a:spcPts val="300"/>
              </a:spcAft>
              <a:buNone/>
            </a:pPr>
            <a:endParaRPr lang="fr-FR" sz="900" dirty="0">
              <a:latin typeface="Consolas" panose="020B0609020204030204" pitchFamily="49" charset="0"/>
              <a:cs typeface="Consolas" panose="020B0609020204030204" pitchFamily="49" charset="0"/>
            </a:endParaRPr>
          </a:p>
          <a:p>
            <a:pPr marL="0" indent="0">
              <a:lnSpc>
                <a:spcPct val="100000"/>
              </a:lnSpc>
              <a:spcAft>
                <a:spcPts val="300"/>
              </a:spcAft>
              <a:buNone/>
            </a:pPr>
            <a:r>
              <a:rPr lang="fr-FR" sz="2400" dirty="0" err="1">
                <a:solidFill>
                  <a:srgbClr val="006102"/>
                </a:solidFill>
                <a:latin typeface="Consolas" panose="020B0609020204030204" pitchFamily="49" charset="0"/>
                <a:cs typeface="Consolas" panose="020B0609020204030204" pitchFamily="49" charset="0"/>
              </a:rPr>
              <a:t>vpfloat</a:t>
            </a:r>
            <a:r>
              <a:rPr lang="fr-FR" sz="2400" dirty="0">
                <a:solidFill>
                  <a:schemeClr val="tx1"/>
                </a:solidFill>
                <a:latin typeface="Consolas" panose="020B0609020204030204" pitchFamily="49" charset="0"/>
                <a:cs typeface="Consolas" panose="020B0609020204030204" pitchFamily="49" charset="0"/>
              </a:rPr>
              <a:t>&lt;</a:t>
            </a:r>
            <a:r>
              <a:rPr lang="fr-FR" sz="2400" dirty="0" err="1">
                <a:solidFill>
                  <a:srgbClr val="002060"/>
                </a:solidFill>
                <a:latin typeface="Consolas" panose="020B0609020204030204" pitchFamily="49" charset="0"/>
                <a:cs typeface="Consolas" panose="020B0609020204030204" pitchFamily="49" charset="0"/>
              </a:rPr>
              <a:t>mpfr</a:t>
            </a:r>
            <a:r>
              <a:rPr lang="fr-FR" sz="2400" dirty="0">
                <a:solidFill>
                  <a:schemeClr val="tx1"/>
                </a:solidFill>
                <a:latin typeface="Consolas" panose="020B0609020204030204" pitchFamily="49" charset="0"/>
                <a:cs typeface="Consolas" panose="020B0609020204030204" pitchFamily="49" charset="0"/>
              </a:rPr>
              <a:t>, </a:t>
            </a:r>
            <a:r>
              <a:rPr lang="fr-FR" sz="2400" dirty="0" err="1">
                <a:solidFill>
                  <a:schemeClr val="tx1"/>
                </a:solidFill>
                <a:latin typeface="Consolas" panose="020B0609020204030204" pitchFamily="49" charset="0"/>
                <a:cs typeface="Consolas" panose="020B0609020204030204" pitchFamily="49" charset="0"/>
              </a:rPr>
              <a:t>exponent</a:t>
            </a:r>
            <a:r>
              <a:rPr lang="fr-FR" sz="2400" dirty="0">
                <a:solidFill>
                  <a:schemeClr val="tx1"/>
                </a:solidFill>
                <a:latin typeface="Consolas" panose="020B0609020204030204" pitchFamily="49" charset="0"/>
                <a:cs typeface="Consolas" panose="020B0609020204030204" pitchFamily="49" charset="0"/>
              </a:rPr>
              <a:t>, </a:t>
            </a:r>
            <a:r>
              <a:rPr lang="fr-FR" sz="2400" dirty="0" err="1">
                <a:solidFill>
                  <a:schemeClr val="tx1"/>
                </a:solidFill>
                <a:latin typeface="Consolas" panose="020B0609020204030204" pitchFamily="49" charset="0"/>
                <a:cs typeface="Consolas" panose="020B0609020204030204" pitchFamily="49" charset="0"/>
              </a:rPr>
              <a:t>mantissa</a:t>
            </a:r>
            <a:r>
              <a:rPr lang="fr-FR" sz="2400" dirty="0">
                <a:solidFill>
                  <a:schemeClr val="tx1"/>
                </a:solidFill>
                <a:latin typeface="Consolas" panose="020B0609020204030204" pitchFamily="49" charset="0"/>
                <a:cs typeface="Consolas" panose="020B0609020204030204" pitchFamily="49" charset="0"/>
              </a:rPr>
              <a:t>&gt;</a:t>
            </a:r>
          </a:p>
          <a:p>
            <a:pPr marL="0" indent="0">
              <a:lnSpc>
                <a:spcPct val="100000"/>
              </a:lnSpc>
              <a:spcAft>
                <a:spcPts val="300"/>
              </a:spcAft>
              <a:buNone/>
            </a:pPr>
            <a:endParaRPr lang="fr-FR" sz="2400" dirty="0">
              <a:solidFill>
                <a:schemeClr val="tx1"/>
              </a:solidFill>
              <a:latin typeface="Consolas" panose="020B0609020204030204" pitchFamily="49" charset="0"/>
              <a:cs typeface="Consolas" panose="020B0609020204030204" pitchFamily="49" charset="0"/>
            </a:endParaRPr>
          </a:p>
          <a:p>
            <a:pPr marL="0" indent="0">
              <a:lnSpc>
                <a:spcPct val="100000"/>
              </a:lnSpc>
              <a:spcAft>
                <a:spcPts val="300"/>
              </a:spcAft>
              <a:buNone/>
            </a:pPr>
            <a:endParaRPr lang="fr-FR" sz="2400" dirty="0">
              <a:solidFill>
                <a:schemeClr val="tx1"/>
              </a:solidFill>
              <a:latin typeface="Consolas" panose="020B0609020204030204" pitchFamily="49" charset="0"/>
              <a:cs typeface="Consolas" panose="020B0609020204030204" pitchFamily="49" charset="0"/>
            </a:endParaRPr>
          </a:p>
          <a:p>
            <a:pPr marL="0" indent="0">
              <a:lnSpc>
                <a:spcPct val="100000"/>
              </a:lnSpc>
              <a:spcAft>
                <a:spcPts val="300"/>
              </a:spcAft>
              <a:buNone/>
            </a:pPr>
            <a:endParaRPr lang="fr-FR" sz="2400" dirty="0">
              <a:solidFill>
                <a:schemeClr val="tx1"/>
              </a:solidFill>
              <a:latin typeface="Consolas" panose="020B0609020204030204" pitchFamily="49" charset="0"/>
              <a:cs typeface="Consolas" panose="020B0609020204030204" pitchFamily="49" charset="0"/>
            </a:endParaRPr>
          </a:p>
          <a:p>
            <a:pPr marL="0" indent="0">
              <a:lnSpc>
                <a:spcPct val="100000"/>
              </a:lnSpc>
              <a:spcAft>
                <a:spcPts val="300"/>
              </a:spcAft>
              <a:buNone/>
            </a:pPr>
            <a:endParaRPr lang="fr-FR" sz="2400" dirty="0">
              <a:solidFill>
                <a:schemeClr val="tx1"/>
              </a:solidFill>
              <a:latin typeface="Consolas" panose="020B0609020204030204" pitchFamily="49" charset="0"/>
              <a:cs typeface="Consolas" panose="020B0609020204030204" pitchFamily="49" charset="0"/>
            </a:endParaRPr>
          </a:p>
          <a:p>
            <a:pPr lvl="1">
              <a:lnSpc>
                <a:spcPct val="100000"/>
              </a:lnSpc>
              <a:spcAft>
                <a:spcPts val="300"/>
              </a:spcAft>
            </a:pPr>
            <a:endParaRPr lang="fr-FR" sz="1800" dirty="0"/>
          </a:p>
          <a:p>
            <a:pPr lvl="1">
              <a:lnSpc>
                <a:spcPct val="100000"/>
              </a:lnSpc>
              <a:spcAft>
                <a:spcPts val="300"/>
              </a:spcAft>
            </a:pPr>
            <a:endParaRPr lang="fr-FR" sz="1000" dirty="0">
              <a:latin typeface="Arial" panose="020B0604020202020204" pitchFamily="34" charset="0"/>
              <a:cs typeface="Arial" panose="020B0604020202020204" pitchFamily="34" charset="0"/>
            </a:endParaRPr>
          </a:p>
          <a:p>
            <a:pPr lvl="1">
              <a:lnSpc>
                <a:spcPct val="100000"/>
              </a:lnSpc>
              <a:spcAft>
                <a:spcPts val="300"/>
              </a:spcAft>
            </a:pPr>
            <a:endParaRPr lang="fr-FR" sz="1000" dirty="0">
              <a:latin typeface="Arial" panose="020B0604020202020204" pitchFamily="34" charset="0"/>
              <a:cs typeface="Arial" panose="020B0604020202020204" pitchFamily="34" charset="0"/>
            </a:endParaRPr>
          </a:p>
          <a:p>
            <a:pPr lvl="1">
              <a:lnSpc>
                <a:spcPct val="100000"/>
              </a:lnSpc>
              <a:spcAft>
                <a:spcPts val="300"/>
              </a:spcAft>
            </a:pPr>
            <a:endParaRPr lang="fr-FR" sz="1000" dirty="0">
              <a:latin typeface="Arial" panose="020B0604020202020204" pitchFamily="34" charset="0"/>
              <a:cs typeface="Arial" panose="020B0604020202020204" pitchFamily="34" charset="0"/>
            </a:endParaRPr>
          </a:p>
          <a:p>
            <a:pPr lvl="1">
              <a:lnSpc>
                <a:spcPct val="100000"/>
              </a:lnSpc>
              <a:spcAft>
                <a:spcPts val="300"/>
              </a:spcAft>
            </a:pPr>
            <a:endParaRPr lang="fr-FR" sz="1000" dirty="0">
              <a:latin typeface="Arial" panose="020B0604020202020204" pitchFamily="34" charset="0"/>
              <a:cs typeface="Arial" panose="020B0604020202020204" pitchFamily="34" charset="0"/>
            </a:endParaRPr>
          </a:p>
          <a:p>
            <a:pPr marL="441325" lvl="1" indent="0">
              <a:lnSpc>
                <a:spcPct val="100000"/>
              </a:lnSpc>
              <a:spcAft>
                <a:spcPts val="300"/>
              </a:spcAft>
              <a:buNone/>
            </a:pPr>
            <a:endParaRPr lang="fr-FR" sz="1000" dirty="0">
              <a:latin typeface="Arial" panose="020B0604020202020204" pitchFamily="34" charset="0"/>
              <a:cs typeface="Arial" panose="020B0604020202020204" pitchFamily="34" charset="0"/>
            </a:endParaRPr>
          </a:p>
        </p:txBody>
      </p:sp>
      <p:pic>
        <p:nvPicPr>
          <p:cNvPr id="9" name="Image 8">
            <a:extLst>
              <a:ext uri="{FF2B5EF4-FFF2-40B4-BE49-F238E27FC236}">
                <a16:creationId xmlns:a16="http://schemas.microsoft.com/office/drawing/2014/main" id="{633F0DAC-2C19-3745-A9FB-97DD605E8D39}"/>
              </a:ext>
            </a:extLst>
          </p:cNvPr>
          <p:cNvPicPr>
            <a:picLocks noChangeAspect="1"/>
          </p:cNvPicPr>
          <p:nvPr/>
        </p:nvPicPr>
        <p:blipFill>
          <a:blip r:embed="rId2"/>
          <a:stretch>
            <a:fillRect/>
          </a:stretch>
        </p:blipFill>
        <p:spPr>
          <a:xfrm>
            <a:off x="2999656" y="2322004"/>
            <a:ext cx="6157874" cy="1427912"/>
          </a:xfrm>
          <a:prstGeom prst="rect">
            <a:avLst/>
          </a:prstGeom>
          <a:ln>
            <a:solidFill>
              <a:schemeClr val="tx1"/>
            </a:solidFill>
          </a:ln>
        </p:spPr>
      </p:pic>
      <p:sp>
        <p:nvSpPr>
          <p:cNvPr id="15" name="Espace réservé du pied de page 1">
            <a:extLst>
              <a:ext uri="{FF2B5EF4-FFF2-40B4-BE49-F238E27FC236}">
                <a16:creationId xmlns:a16="http://schemas.microsoft.com/office/drawing/2014/main" id="{FA246F95-EEFF-8449-906C-D35C23E43CF5}"/>
              </a:ext>
            </a:extLst>
          </p:cNvPr>
          <p:cNvSpPr txBox="1">
            <a:spLocks/>
          </p:cNvSpPr>
          <p:nvPr/>
        </p:nvSpPr>
        <p:spPr>
          <a:xfrm>
            <a:off x="359466" y="6407857"/>
            <a:ext cx="11471070" cy="161583"/>
          </a:xfrm>
          <a:prstGeom prst="rect">
            <a:avLst/>
          </a:prstGeom>
        </p:spPr>
        <p:txBody>
          <a:bodyPr wrap="square" lIns="0" tIns="0" rIns="0" bIns="0" anchor="ctr" anchorCtr="0">
            <a:spAutoFit/>
          </a:bodyPr>
          <a:lstStyle>
            <a:defPPr>
              <a:defRPr lang="fr-FR"/>
            </a:defPPr>
            <a:lvl1pPr marL="0" algn="r" defTabSz="914400" rtl="0" eaLnBrk="1" latinLnBrk="0" hangingPunct="1">
              <a:defRPr sz="105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dirty="0" err="1"/>
              <a:t>Fousse</a:t>
            </a:r>
            <a:r>
              <a:rPr lang="fr-FR" dirty="0"/>
              <a:t>, et al. MPFR: A Multiple-</a:t>
            </a:r>
            <a:r>
              <a:rPr lang="fr-FR" dirty="0" err="1"/>
              <a:t>precision</a:t>
            </a:r>
            <a:r>
              <a:rPr lang="fr-FR" dirty="0"/>
              <a:t> </a:t>
            </a:r>
            <a:r>
              <a:rPr lang="fr-FR" dirty="0" err="1"/>
              <a:t>Binary</a:t>
            </a:r>
            <a:r>
              <a:rPr lang="fr-FR" dirty="0"/>
              <a:t> </a:t>
            </a:r>
            <a:r>
              <a:rPr lang="fr-FR" dirty="0" err="1"/>
              <a:t>Floating</a:t>
            </a:r>
            <a:r>
              <a:rPr lang="fr-FR" dirty="0"/>
              <a:t>-point Library </a:t>
            </a:r>
            <a:r>
              <a:rPr lang="fr-FR" dirty="0" err="1"/>
              <a:t>with</a:t>
            </a:r>
            <a:r>
              <a:rPr lang="fr-FR" dirty="0"/>
              <a:t> Correct </a:t>
            </a:r>
            <a:r>
              <a:rPr lang="fr-FR" dirty="0" err="1"/>
              <a:t>Rounding</a:t>
            </a:r>
            <a:r>
              <a:rPr lang="fr-FR" dirty="0"/>
              <a:t>. ACM Trans. Math. </a:t>
            </a:r>
            <a:r>
              <a:rPr lang="fr-FR" dirty="0" err="1"/>
              <a:t>Softw</a:t>
            </a:r>
            <a:r>
              <a:rPr lang="fr-FR" dirty="0"/>
              <a:t>. 33, 2, Article 13 (</a:t>
            </a:r>
            <a:r>
              <a:rPr lang="fr-FR" dirty="0" err="1"/>
              <a:t>June</a:t>
            </a:r>
            <a:r>
              <a:rPr lang="fr-FR" dirty="0"/>
              <a:t> 2007)</a:t>
            </a:r>
          </a:p>
        </p:txBody>
      </p:sp>
      <p:pic>
        <p:nvPicPr>
          <p:cNvPr id="8" name="Image 7">
            <a:extLst>
              <a:ext uri="{FF2B5EF4-FFF2-40B4-BE49-F238E27FC236}">
                <a16:creationId xmlns:a16="http://schemas.microsoft.com/office/drawing/2014/main" id="{F5634AC0-30A7-0A4D-A25A-FB11BF6DD0D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30401" y="2852936"/>
            <a:ext cx="7676857" cy="2484994"/>
          </a:xfrm>
          <a:prstGeom prst="rect">
            <a:avLst/>
          </a:prstGeom>
          <a:ln>
            <a:solidFill>
              <a:schemeClr val="tx1"/>
            </a:solidFill>
          </a:ln>
        </p:spPr>
      </p:pic>
    </p:spTree>
    <p:extLst>
      <p:ext uri="{BB962C8B-B14F-4D97-AF65-F5344CB8AC3E}">
        <p14:creationId xmlns:p14="http://schemas.microsoft.com/office/powerpoint/2010/main" val="4061080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023283A4-83E6-7041-8FB2-629D36F57639}"/>
              </a:ext>
            </a:extLst>
          </p:cNvPr>
          <p:cNvSpPr>
            <a:spLocks noGrp="1"/>
          </p:cNvSpPr>
          <p:nvPr>
            <p:ph type="body" sz="quarter" idx="20"/>
          </p:nvPr>
        </p:nvSpPr>
        <p:spPr/>
        <p:txBody>
          <a:bodyPr/>
          <a:lstStyle/>
          <a:p>
            <a:r>
              <a:rPr lang="fr-FR" dirty="0"/>
              <a:t>UNUM TYPES</a:t>
            </a:r>
          </a:p>
        </p:txBody>
      </p:sp>
      <p:sp>
        <p:nvSpPr>
          <p:cNvPr id="15" name="Espace réservé du pied de page 1">
            <a:extLst>
              <a:ext uri="{FF2B5EF4-FFF2-40B4-BE49-F238E27FC236}">
                <a16:creationId xmlns:a16="http://schemas.microsoft.com/office/drawing/2014/main" id="{FA246F95-EEFF-8449-906C-D35C23E43CF5}"/>
              </a:ext>
            </a:extLst>
          </p:cNvPr>
          <p:cNvSpPr txBox="1">
            <a:spLocks/>
          </p:cNvSpPr>
          <p:nvPr/>
        </p:nvSpPr>
        <p:spPr>
          <a:xfrm>
            <a:off x="359466" y="6327066"/>
            <a:ext cx="11471070" cy="323165"/>
          </a:xfrm>
          <a:prstGeom prst="rect">
            <a:avLst/>
          </a:prstGeom>
        </p:spPr>
        <p:txBody>
          <a:bodyPr wrap="square" lIns="0" tIns="0" rIns="0" bIns="0" anchor="ctr" anchorCtr="0">
            <a:spAutoFit/>
          </a:bodyPr>
          <a:lstStyle>
            <a:defPPr>
              <a:defRPr lang="fr-FR"/>
            </a:defPPr>
            <a:lvl1pPr marL="0" algn="r" defTabSz="914400" rtl="0" eaLnBrk="1" latinLnBrk="0" hangingPunct="1">
              <a:defRPr sz="105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dirty="0"/>
              <a:t>A. </a:t>
            </a:r>
            <a:r>
              <a:rPr lang="fr-FR" dirty="0" err="1"/>
              <a:t>Bocco</a:t>
            </a:r>
            <a:r>
              <a:rPr lang="fr-FR" dirty="0"/>
              <a:t>, Y. Durand, and F. De </a:t>
            </a:r>
            <a:r>
              <a:rPr lang="fr-FR" dirty="0" err="1"/>
              <a:t>Dinechin</a:t>
            </a:r>
            <a:r>
              <a:rPr lang="fr-FR" dirty="0"/>
              <a:t>, ‘‘SMURF: </a:t>
            </a:r>
            <a:r>
              <a:rPr lang="fr-FR" dirty="0" err="1"/>
              <a:t>Scalar</a:t>
            </a:r>
            <a:r>
              <a:rPr lang="fr-FR" dirty="0"/>
              <a:t> </a:t>
            </a:r>
            <a:r>
              <a:rPr lang="fr-FR" dirty="0" err="1"/>
              <a:t>multipleprecision</a:t>
            </a:r>
            <a:r>
              <a:rPr lang="fr-FR" dirty="0"/>
              <a:t> unum </a:t>
            </a:r>
            <a:r>
              <a:rPr lang="fr-FR" dirty="0" err="1"/>
              <a:t>risc</a:t>
            </a:r>
            <a:r>
              <a:rPr lang="fr-FR" dirty="0"/>
              <a:t>-v </a:t>
            </a:r>
            <a:r>
              <a:rPr lang="fr-FR" dirty="0" err="1"/>
              <a:t>floating</a:t>
            </a:r>
            <a:r>
              <a:rPr lang="fr-FR" dirty="0"/>
              <a:t>-point </a:t>
            </a:r>
            <a:r>
              <a:rPr lang="fr-FR" dirty="0" err="1"/>
              <a:t>accelerator</a:t>
            </a:r>
            <a:r>
              <a:rPr lang="fr-FR" dirty="0"/>
              <a:t> for </a:t>
            </a:r>
            <a:r>
              <a:rPr lang="fr-FR" dirty="0" err="1"/>
              <a:t>scientific</a:t>
            </a:r>
            <a:r>
              <a:rPr lang="fr-FR" dirty="0"/>
              <a:t> </a:t>
            </a:r>
            <a:r>
              <a:rPr lang="fr-FR" dirty="0" err="1"/>
              <a:t>computing</a:t>
            </a:r>
            <a:r>
              <a:rPr lang="fr-FR" dirty="0"/>
              <a:t>,’’ in </a:t>
            </a:r>
            <a:r>
              <a:rPr lang="fr-FR" dirty="0" err="1"/>
              <a:t>Proceedings</a:t>
            </a:r>
            <a:r>
              <a:rPr lang="fr-FR" dirty="0"/>
              <a:t> of </a:t>
            </a:r>
            <a:r>
              <a:rPr lang="fr-FR" dirty="0" err="1"/>
              <a:t>CoNGA</a:t>
            </a:r>
            <a:r>
              <a:rPr lang="fr-FR" dirty="0"/>
              <a:t>, 2019, pp. 1--8.</a:t>
            </a:r>
          </a:p>
          <a:p>
            <a:pPr algn="l"/>
            <a:r>
              <a:rPr lang="fr-FR" dirty="0"/>
              <a:t>John L. </a:t>
            </a:r>
            <a:r>
              <a:rPr lang="fr-FR" dirty="0" err="1"/>
              <a:t>Gustafson</a:t>
            </a:r>
            <a:r>
              <a:rPr lang="fr-FR" dirty="0"/>
              <a:t>. 2017. The end of </a:t>
            </a:r>
            <a:r>
              <a:rPr lang="fr-FR" dirty="0" err="1"/>
              <a:t>error</a:t>
            </a:r>
            <a:r>
              <a:rPr lang="fr-FR" dirty="0"/>
              <a:t>: UNUM </a:t>
            </a:r>
            <a:r>
              <a:rPr lang="fr-FR" dirty="0" err="1"/>
              <a:t>computing</a:t>
            </a:r>
            <a:r>
              <a:rPr lang="fr-FR" dirty="0"/>
              <a:t>. 416 pages.</a:t>
            </a:r>
          </a:p>
        </p:txBody>
      </p:sp>
      <p:sp>
        <p:nvSpPr>
          <p:cNvPr id="10" name="Espace réservé du contenu 6">
            <a:extLst>
              <a:ext uri="{FF2B5EF4-FFF2-40B4-BE49-F238E27FC236}">
                <a16:creationId xmlns:a16="http://schemas.microsoft.com/office/drawing/2014/main" id="{D279D3CD-4B2F-104E-9598-E3A9B759CFA8}"/>
              </a:ext>
            </a:extLst>
          </p:cNvPr>
          <p:cNvSpPr txBox="1">
            <a:spLocks/>
          </p:cNvSpPr>
          <p:nvPr/>
        </p:nvSpPr>
        <p:spPr>
          <a:xfrm>
            <a:off x="631401" y="1409700"/>
            <a:ext cx="11232000" cy="5052020"/>
          </a:xfrm>
          <a:prstGeom prst="rect">
            <a:avLst/>
          </a:prstGeom>
          <a:noFill/>
          <a:ln>
            <a:noFill/>
          </a:ln>
        </p:spPr>
        <p:txBody>
          <a:bodyPr lIns="0" tIns="0" rIns="0" bIns="0"/>
          <a:lstStyle>
            <a:lvl1pPr marL="342900" indent="-342900" algn="l" defTabSz="914400" rtl="0" eaLnBrk="1" latinLnBrk="0" hangingPunct="1">
              <a:lnSpc>
                <a:spcPct val="150000"/>
              </a:lnSpc>
              <a:spcBef>
                <a:spcPts val="0"/>
              </a:spcBef>
              <a:spcAft>
                <a:spcPts val="600"/>
              </a:spcAft>
              <a:buClr>
                <a:schemeClr val="accent2"/>
              </a:buClr>
              <a:buSzPct val="125000"/>
              <a:buFont typeface="Wingdings" pitchFamily="2" charset="2"/>
              <a:buChar char="q"/>
              <a:defRPr sz="2800" b="1" kern="1200">
                <a:solidFill>
                  <a:schemeClr val="accent5"/>
                </a:solidFill>
                <a:latin typeface="+mn-lt"/>
                <a:ea typeface="+mn-ea"/>
                <a:cs typeface="+mn-cs"/>
              </a:defRPr>
            </a:lvl1pPr>
            <a:lvl2pPr marL="801688" indent="-360363" algn="l" defTabSz="914400" rtl="0" eaLnBrk="1" latinLnBrk="0" hangingPunct="1">
              <a:lnSpc>
                <a:spcPct val="150000"/>
              </a:lnSpc>
              <a:spcBef>
                <a:spcPts val="0"/>
              </a:spcBef>
              <a:spcAft>
                <a:spcPts val="600"/>
              </a:spcAft>
              <a:buClr>
                <a:schemeClr val="accent5"/>
              </a:buClr>
              <a:buSzPct val="125000"/>
              <a:buFont typeface="Wingdings" pitchFamily="2" charset="2"/>
              <a:buChar char="Ø"/>
              <a:defRPr sz="2400" kern="1200">
                <a:solidFill>
                  <a:schemeClr val="accent5"/>
                </a:solidFill>
                <a:latin typeface="+mn-lt"/>
                <a:ea typeface="+mn-ea"/>
                <a:cs typeface="+mn-cs"/>
              </a:defRPr>
            </a:lvl2pPr>
            <a:lvl3pPr marL="1171575" indent="-285750" algn="l" defTabSz="914400" rtl="0" eaLnBrk="1" latinLnBrk="0" hangingPunct="1">
              <a:lnSpc>
                <a:spcPct val="150000"/>
              </a:lnSpc>
              <a:spcBef>
                <a:spcPts val="0"/>
              </a:spcBef>
              <a:spcAft>
                <a:spcPts val="600"/>
              </a:spcAft>
              <a:buClr>
                <a:schemeClr val="accent2"/>
              </a:buClr>
              <a:buSzPct val="125000"/>
              <a:buFont typeface="Arial" panose="020B0604020202020204" pitchFamily="34" charset="0"/>
              <a:buChar char="•"/>
              <a:defRPr sz="2000" kern="1200">
                <a:solidFill>
                  <a:schemeClr val="accent5"/>
                </a:solidFill>
                <a:latin typeface="+mn-lt"/>
                <a:ea typeface="+mn-ea"/>
                <a:cs typeface="+mn-cs"/>
              </a:defRPr>
            </a:lvl3pPr>
            <a:lvl4pPr marL="1704975" indent="-287338" algn="l" defTabSz="914400" rtl="0" eaLnBrk="1" latinLnBrk="0" hangingPunct="1">
              <a:lnSpc>
                <a:spcPct val="150000"/>
              </a:lnSpc>
              <a:spcBef>
                <a:spcPts val="0"/>
              </a:spcBef>
              <a:spcAft>
                <a:spcPts val="600"/>
              </a:spcAft>
              <a:buClr>
                <a:schemeClr val="accent6"/>
              </a:buClr>
              <a:buSzPct val="125000"/>
              <a:buFont typeface="Arial" pitchFamily="34" charset="0"/>
              <a:buChar char="•"/>
              <a:defRPr sz="1400" kern="1200">
                <a:solidFill>
                  <a:schemeClr val="accent5"/>
                </a:solidFill>
                <a:latin typeface="+mn-lt"/>
                <a:ea typeface="+mn-ea"/>
                <a:cs typeface="+mn-cs"/>
              </a:defRPr>
            </a:lvl4pPr>
            <a:lvl5pPr marL="2152650" indent="-114300" algn="l" defTabSz="914400" rtl="0" eaLnBrk="1" latinLnBrk="0" hangingPunct="1">
              <a:lnSpc>
                <a:spcPct val="150000"/>
              </a:lnSpc>
              <a:spcBef>
                <a:spcPts val="0"/>
              </a:spcBef>
              <a:spcAft>
                <a:spcPts val="600"/>
              </a:spcAft>
              <a:buClr>
                <a:srgbClr val="666666"/>
              </a:buClr>
              <a:buSzPct val="125000"/>
              <a:buFont typeface="Arial" panose="020B0604020202020204" pitchFamily="34" charset="0"/>
              <a:buChar char="•"/>
              <a:defRPr sz="1200" kern="1200" baseline="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41325" lvl="1" indent="0">
              <a:lnSpc>
                <a:spcPct val="100000"/>
              </a:lnSpc>
              <a:spcAft>
                <a:spcPts val="300"/>
              </a:spcAft>
              <a:buFont typeface="Wingdings" pitchFamily="2" charset="2"/>
              <a:buNone/>
            </a:pPr>
            <a:endParaRPr lang="fr-FR" sz="900" dirty="0">
              <a:latin typeface="Consolas" panose="020B0609020204030204" pitchFamily="49" charset="0"/>
              <a:cs typeface="Consolas" panose="020B0609020204030204" pitchFamily="49" charset="0"/>
            </a:endParaRPr>
          </a:p>
          <a:p>
            <a:pPr marL="0" indent="0">
              <a:lnSpc>
                <a:spcPct val="100000"/>
              </a:lnSpc>
              <a:spcAft>
                <a:spcPts val="300"/>
              </a:spcAft>
              <a:buFont typeface="Wingdings" pitchFamily="2" charset="2"/>
              <a:buNone/>
            </a:pPr>
            <a:r>
              <a:rPr lang="fr-FR" sz="2400" dirty="0" err="1">
                <a:solidFill>
                  <a:srgbClr val="006102"/>
                </a:solidFill>
                <a:latin typeface="Consolas" panose="020B0609020204030204" pitchFamily="49" charset="0"/>
                <a:cs typeface="Consolas" panose="020B0609020204030204" pitchFamily="49" charset="0"/>
              </a:rPr>
              <a:t>vpfloat</a:t>
            </a:r>
            <a:r>
              <a:rPr lang="fr-FR" sz="2400" dirty="0">
                <a:solidFill>
                  <a:schemeClr val="tx1"/>
                </a:solidFill>
                <a:latin typeface="Consolas" panose="020B0609020204030204" pitchFamily="49" charset="0"/>
                <a:cs typeface="Consolas" panose="020B0609020204030204" pitchFamily="49" charset="0"/>
              </a:rPr>
              <a:t>&lt;</a:t>
            </a:r>
            <a:r>
              <a:rPr lang="fr-FR" sz="2400" dirty="0">
                <a:solidFill>
                  <a:srgbClr val="002060"/>
                </a:solidFill>
                <a:latin typeface="Consolas" panose="020B0609020204030204" pitchFamily="49" charset="0"/>
                <a:cs typeface="Consolas" panose="020B0609020204030204" pitchFamily="49" charset="0"/>
              </a:rPr>
              <a:t>unum</a:t>
            </a:r>
            <a:r>
              <a:rPr lang="fr-FR" sz="2400" dirty="0">
                <a:solidFill>
                  <a:schemeClr val="tx1"/>
                </a:solidFill>
                <a:latin typeface="Consolas" panose="020B0609020204030204" pitchFamily="49" charset="0"/>
                <a:cs typeface="Consolas" panose="020B0609020204030204" pitchFamily="49" charset="0"/>
              </a:rPr>
              <a:t>, </a:t>
            </a:r>
            <a:r>
              <a:rPr lang="fr-FR" sz="2400" dirty="0" err="1">
                <a:solidFill>
                  <a:schemeClr val="tx1"/>
                </a:solidFill>
                <a:latin typeface="Consolas" panose="020B0609020204030204" pitchFamily="49" charset="0"/>
                <a:cs typeface="Consolas" panose="020B0609020204030204" pitchFamily="49" charset="0"/>
              </a:rPr>
              <a:t>ess</a:t>
            </a:r>
            <a:r>
              <a:rPr lang="fr-FR" sz="2400" dirty="0">
                <a:solidFill>
                  <a:schemeClr val="tx1"/>
                </a:solidFill>
                <a:latin typeface="Consolas" panose="020B0609020204030204" pitchFamily="49" charset="0"/>
                <a:cs typeface="Consolas" panose="020B0609020204030204" pitchFamily="49" charset="0"/>
              </a:rPr>
              <a:t>, </a:t>
            </a:r>
            <a:r>
              <a:rPr lang="fr-FR" sz="2400" dirty="0" err="1">
                <a:solidFill>
                  <a:schemeClr val="tx1"/>
                </a:solidFill>
                <a:latin typeface="Consolas" panose="020B0609020204030204" pitchFamily="49" charset="0"/>
                <a:cs typeface="Consolas" panose="020B0609020204030204" pitchFamily="49" charset="0"/>
              </a:rPr>
              <a:t>fss</a:t>
            </a:r>
            <a:r>
              <a:rPr lang="fr-FR" sz="2400" dirty="0">
                <a:solidFill>
                  <a:schemeClr val="tx1"/>
                </a:solidFill>
                <a:latin typeface="Consolas" panose="020B0609020204030204" pitchFamily="49" charset="0"/>
                <a:cs typeface="Consolas" panose="020B0609020204030204" pitchFamily="49" charset="0"/>
              </a:rPr>
              <a:t>, size&gt;</a:t>
            </a:r>
          </a:p>
          <a:p>
            <a:pPr marL="0" indent="0">
              <a:lnSpc>
                <a:spcPct val="100000"/>
              </a:lnSpc>
              <a:spcAft>
                <a:spcPts val="300"/>
              </a:spcAft>
              <a:buFont typeface="Wingdings" pitchFamily="2" charset="2"/>
              <a:buNone/>
            </a:pPr>
            <a:endParaRPr lang="fr-FR" sz="2400" dirty="0">
              <a:solidFill>
                <a:schemeClr val="tx1"/>
              </a:solidFill>
              <a:latin typeface="Consolas" panose="020B0609020204030204" pitchFamily="49" charset="0"/>
              <a:cs typeface="Consolas" panose="020B0609020204030204" pitchFamily="49" charset="0"/>
            </a:endParaRPr>
          </a:p>
          <a:p>
            <a:pPr marL="0" indent="0">
              <a:lnSpc>
                <a:spcPct val="100000"/>
              </a:lnSpc>
              <a:spcAft>
                <a:spcPts val="300"/>
              </a:spcAft>
              <a:buFont typeface="Wingdings" pitchFamily="2" charset="2"/>
              <a:buNone/>
            </a:pPr>
            <a:endParaRPr lang="fr-FR" sz="2400" dirty="0">
              <a:solidFill>
                <a:schemeClr val="tx1"/>
              </a:solidFill>
              <a:latin typeface="Consolas" panose="020B0609020204030204" pitchFamily="49" charset="0"/>
              <a:cs typeface="Consolas" panose="020B0609020204030204" pitchFamily="49" charset="0"/>
            </a:endParaRPr>
          </a:p>
          <a:p>
            <a:pPr marL="0" indent="0">
              <a:lnSpc>
                <a:spcPct val="100000"/>
              </a:lnSpc>
              <a:spcAft>
                <a:spcPts val="300"/>
              </a:spcAft>
              <a:buFont typeface="Wingdings" pitchFamily="2" charset="2"/>
              <a:buNone/>
            </a:pPr>
            <a:endParaRPr lang="fr-FR" sz="2400" dirty="0">
              <a:solidFill>
                <a:schemeClr val="tx1"/>
              </a:solidFill>
              <a:latin typeface="Consolas" panose="020B0609020204030204" pitchFamily="49" charset="0"/>
              <a:cs typeface="Consolas" panose="020B0609020204030204" pitchFamily="49" charset="0"/>
            </a:endParaRPr>
          </a:p>
          <a:p>
            <a:pPr marL="0" indent="0">
              <a:lnSpc>
                <a:spcPct val="100000"/>
              </a:lnSpc>
              <a:spcAft>
                <a:spcPts val="300"/>
              </a:spcAft>
              <a:buFont typeface="Wingdings" pitchFamily="2" charset="2"/>
              <a:buNone/>
            </a:pPr>
            <a:endParaRPr lang="fr-FR" sz="2400" dirty="0">
              <a:solidFill>
                <a:schemeClr val="tx1"/>
              </a:solidFill>
              <a:latin typeface="Consolas" panose="020B0609020204030204" pitchFamily="49" charset="0"/>
              <a:cs typeface="Consolas" panose="020B0609020204030204" pitchFamily="49" charset="0"/>
            </a:endParaRPr>
          </a:p>
          <a:p>
            <a:pPr>
              <a:lnSpc>
                <a:spcPct val="100000"/>
              </a:lnSpc>
              <a:spcAft>
                <a:spcPts val="300"/>
              </a:spcAft>
            </a:pPr>
            <a:endParaRPr lang="fr-FR" sz="2200" dirty="0"/>
          </a:p>
          <a:p>
            <a:pPr>
              <a:lnSpc>
                <a:spcPct val="100000"/>
              </a:lnSpc>
              <a:spcAft>
                <a:spcPts val="300"/>
              </a:spcAft>
            </a:pPr>
            <a:r>
              <a:rPr lang="fr-FR" sz="2200" dirty="0"/>
              <a:t>UNUM Type 1</a:t>
            </a:r>
          </a:p>
          <a:p>
            <a:pPr>
              <a:lnSpc>
                <a:spcPct val="100000"/>
              </a:lnSpc>
              <a:spcAft>
                <a:spcPts val="300"/>
              </a:spcAft>
            </a:pPr>
            <a:endParaRPr lang="fr-FR" sz="2200" dirty="0"/>
          </a:p>
          <a:p>
            <a:pPr>
              <a:lnSpc>
                <a:spcPct val="100000"/>
              </a:lnSpc>
              <a:spcAft>
                <a:spcPts val="300"/>
              </a:spcAft>
            </a:pPr>
            <a:r>
              <a:rPr lang="fr-FR" sz="2200" dirty="0" err="1"/>
              <a:t>Simplified</a:t>
            </a:r>
            <a:r>
              <a:rPr lang="fr-FR" sz="2200" dirty="0"/>
              <a:t> ISA of </a:t>
            </a:r>
            <a:r>
              <a:rPr lang="fr-FR" sz="2200" dirty="0" err="1"/>
              <a:t>Bocco</a:t>
            </a:r>
            <a:r>
              <a:rPr lang="fr-FR" sz="2200" dirty="0"/>
              <a:t> et al.</a:t>
            </a:r>
            <a:endParaRPr lang="fr-FR" sz="1800" b="0" dirty="0"/>
          </a:p>
        </p:txBody>
      </p:sp>
      <p:pic>
        <p:nvPicPr>
          <p:cNvPr id="11" name="Image 10">
            <a:extLst>
              <a:ext uri="{FF2B5EF4-FFF2-40B4-BE49-F238E27FC236}">
                <a16:creationId xmlns:a16="http://schemas.microsoft.com/office/drawing/2014/main" id="{0363C3E5-5E78-074A-B7F2-FA69B2897A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9376" y="2368809"/>
            <a:ext cx="7416824" cy="1262438"/>
          </a:xfrm>
          <a:prstGeom prst="rect">
            <a:avLst/>
          </a:prstGeom>
        </p:spPr>
      </p:pic>
      <p:cxnSp>
        <p:nvCxnSpPr>
          <p:cNvPr id="13" name="Connecteur droit avec flèche 12">
            <a:extLst>
              <a:ext uri="{FF2B5EF4-FFF2-40B4-BE49-F238E27FC236}">
                <a16:creationId xmlns:a16="http://schemas.microsoft.com/office/drawing/2014/main" id="{58119267-144C-8D41-8F26-72DE66B72A9B}"/>
              </a:ext>
            </a:extLst>
          </p:cNvPr>
          <p:cNvCxnSpPr>
            <a:cxnSpLocks/>
          </p:cNvCxnSpPr>
          <p:nvPr/>
        </p:nvCxnSpPr>
        <p:spPr>
          <a:xfrm>
            <a:off x="3431704" y="1988840"/>
            <a:ext cx="2160240" cy="48768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Connecteur droit avec flèche 15">
            <a:extLst>
              <a:ext uri="{FF2B5EF4-FFF2-40B4-BE49-F238E27FC236}">
                <a16:creationId xmlns:a16="http://schemas.microsoft.com/office/drawing/2014/main" id="{BDD1F1D8-FC81-894F-B028-7845C9E2A4FA}"/>
              </a:ext>
            </a:extLst>
          </p:cNvPr>
          <p:cNvCxnSpPr>
            <a:cxnSpLocks/>
          </p:cNvCxnSpPr>
          <p:nvPr/>
        </p:nvCxnSpPr>
        <p:spPr>
          <a:xfrm>
            <a:off x="4295800" y="1916832"/>
            <a:ext cx="2592288" cy="55969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5" name="Image 4">
            <a:extLst>
              <a:ext uri="{FF2B5EF4-FFF2-40B4-BE49-F238E27FC236}">
                <a16:creationId xmlns:a16="http://schemas.microsoft.com/office/drawing/2014/main" id="{3A43D36F-9B82-9841-8DE8-2982B71AD4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94155" y="2262226"/>
            <a:ext cx="5699806" cy="3984048"/>
          </a:xfrm>
          <a:prstGeom prst="rect">
            <a:avLst/>
          </a:prstGeom>
          <a:ln>
            <a:solidFill>
              <a:schemeClr val="tx1"/>
            </a:solidFill>
          </a:ln>
        </p:spPr>
      </p:pic>
    </p:spTree>
    <p:extLst>
      <p:ext uri="{BB962C8B-B14F-4D97-AF65-F5344CB8AC3E}">
        <p14:creationId xmlns:p14="http://schemas.microsoft.com/office/powerpoint/2010/main" val="3635654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9" end="9"/>
                                            </p:txEl>
                                          </p:spTgt>
                                        </p:tgtEl>
                                        <p:attrNameLst>
                                          <p:attrName>style.visibility</p:attrName>
                                        </p:attrNameLst>
                                      </p:cBhvr>
                                      <p:to>
                                        <p:strVal val="visible"/>
                                      </p:to>
                                    </p:set>
                                  </p:childTnLst>
                                </p:cTn>
                              </p:par>
                              <p:par>
                                <p:cTn id="19" presetID="1" presetClass="exit" presetSubtype="0" fill="hold" nodeType="withEffect">
                                  <p:stCondLst>
                                    <p:cond delay="0"/>
                                  </p:stCondLst>
                                  <p:childTnLst>
                                    <p:set>
                                      <p:cBhvr>
                                        <p:cTn id="20" dur="1" fill="hold">
                                          <p:stCondLst>
                                            <p:cond delay="0"/>
                                          </p:stCondLst>
                                        </p:cTn>
                                        <p:tgtEl>
                                          <p:spTgt spid="16"/>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13"/>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11"/>
                                        </p:tgtEl>
                                        <p:attrNameLst>
                                          <p:attrName>style.visibility</p:attrName>
                                        </p:attrNameLst>
                                      </p:cBhvr>
                                      <p:to>
                                        <p:strVal val="hidden"/>
                                      </p:to>
                                    </p:set>
                                  </p:childTnLst>
                                </p:cTn>
                              </p:par>
                              <p:par>
                                <p:cTn id="25" presetID="1" presetClass="entr" presetSubtype="0" fill="hold"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4F777C12-AECA-104C-972E-8573714FE624}"/>
              </a:ext>
            </a:extLst>
          </p:cNvPr>
          <p:cNvSpPr>
            <a:spLocks noGrp="1"/>
          </p:cNvSpPr>
          <p:nvPr>
            <p:ph type="body" sz="quarter" idx="20"/>
          </p:nvPr>
        </p:nvSpPr>
        <p:spPr/>
        <p:txBody>
          <a:bodyPr/>
          <a:lstStyle/>
          <a:p>
            <a:r>
              <a:rPr lang="fr-FR" dirty="0"/>
              <a:t>Compilation flow</a:t>
            </a:r>
          </a:p>
        </p:txBody>
      </p:sp>
      <p:sp>
        <p:nvSpPr>
          <p:cNvPr id="6" name="Rectangle à coins arrondis 5">
            <a:extLst>
              <a:ext uri="{FF2B5EF4-FFF2-40B4-BE49-F238E27FC236}">
                <a16:creationId xmlns:a16="http://schemas.microsoft.com/office/drawing/2014/main" id="{9BA45FE7-56BB-0A49-995C-CD4BCB046D9C}"/>
              </a:ext>
            </a:extLst>
          </p:cNvPr>
          <p:cNvSpPr/>
          <p:nvPr/>
        </p:nvSpPr>
        <p:spPr>
          <a:xfrm>
            <a:off x="4836115" y="3693555"/>
            <a:ext cx="1896380" cy="832094"/>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LLVM IR</a:t>
            </a:r>
          </a:p>
          <a:p>
            <a:pPr algn="ctr"/>
            <a:r>
              <a:rPr lang="fr-FR" dirty="0">
                <a:solidFill>
                  <a:schemeClr val="tx1"/>
                </a:solidFill>
              </a:rPr>
              <a:t>(</a:t>
            </a:r>
            <a:r>
              <a:rPr lang="fr-FR" dirty="0" err="1">
                <a:solidFill>
                  <a:schemeClr val="tx1"/>
                </a:solidFill>
              </a:rPr>
              <a:t>Optimizations</a:t>
            </a:r>
            <a:r>
              <a:rPr lang="fr-FR" dirty="0">
                <a:solidFill>
                  <a:schemeClr val="tx1"/>
                </a:solidFill>
              </a:rPr>
              <a:t>)</a:t>
            </a:r>
          </a:p>
        </p:txBody>
      </p:sp>
      <p:sp>
        <p:nvSpPr>
          <p:cNvPr id="7" name="Ellipse 6">
            <a:extLst>
              <a:ext uri="{FF2B5EF4-FFF2-40B4-BE49-F238E27FC236}">
                <a16:creationId xmlns:a16="http://schemas.microsoft.com/office/drawing/2014/main" id="{66CB7F3B-73B3-0C4C-9988-B74DB8AD1C04}"/>
              </a:ext>
            </a:extLst>
          </p:cNvPr>
          <p:cNvSpPr/>
          <p:nvPr/>
        </p:nvSpPr>
        <p:spPr>
          <a:xfrm>
            <a:off x="4223791" y="1368680"/>
            <a:ext cx="3312369" cy="86409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err="1">
                <a:solidFill>
                  <a:srgbClr val="006102"/>
                </a:solidFill>
                <a:latin typeface="Consolas" panose="020B0609020204030204" pitchFamily="49" charset="0"/>
                <a:cs typeface="Consolas" panose="020B0609020204030204" pitchFamily="49" charset="0"/>
              </a:rPr>
              <a:t>vpfloat</a:t>
            </a:r>
            <a:r>
              <a:rPr lang="fr-FR" dirty="0">
                <a:solidFill>
                  <a:schemeClr val="tx1"/>
                </a:solidFill>
                <a:latin typeface="Consolas" panose="020B0609020204030204" pitchFamily="49" charset="0"/>
                <a:cs typeface="Consolas" panose="020B0609020204030204" pitchFamily="49" charset="0"/>
              </a:rPr>
              <a:t>&lt;</a:t>
            </a:r>
            <a:r>
              <a:rPr lang="fr-FR" dirty="0" err="1">
                <a:solidFill>
                  <a:srgbClr val="002060"/>
                </a:solidFill>
                <a:latin typeface="Consolas" panose="020B0609020204030204" pitchFamily="49" charset="0"/>
                <a:cs typeface="Consolas" panose="020B0609020204030204" pitchFamily="49" charset="0"/>
              </a:rPr>
              <a:t>mpfr</a:t>
            </a:r>
            <a:r>
              <a:rPr lang="fr-FR" dirty="0">
                <a:solidFill>
                  <a:schemeClr val="tx1"/>
                </a:solidFill>
                <a:latin typeface="Consolas" panose="020B0609020204030204" pitchFamily="49" charset="0"/>
                <a:cs typeface="Consolas" panose="020B0609020204030204" pitchFamily="49" charset="0"/>
              </a:rPr>
              <a:t>,...&gt;</a:t>
            </a:r>
            <a:endParaRPr lang="fr-FR" dirty="0">
              <a:solidFill>
                <a:schemeClr val="tx1"/>
              </a:solidFill>
            </a:endParaRPr>
          </a:p>
          <a:p>
            <a:pPr algn="ctr"/>
            <a:r>
              <a:rPr lang="fr-FR" dirty="0" err="1">
                <a:solidFill>
                  <a:srgbClr val="006102"/>
                </a:solidFill>
                <a:latin typeface="Consolas" panose="020B0609020204030204" pitchFamily="49" charset="0"/>
                <a:cs typeface="Consolas" panose="020B0609020204030204" pitchFamily="49" charset="0"/>
              </a:rPr>
              <a:t>vpfloat</a:t>
            </a:r>
            <a:r>
              <a:rPr lang="fr-FR" dirty="0">
                <a:solidFill>
                  <a:schemeClr val="tx1"/>
                </a:solidFill>
                <a:latin typeface="Consolas" panose="020B0609020204030204" pitchFamily="49" charset="0"/>
                <a:cs typeface="Consolas" panose="020B0609020204030204" pitchFamily="49" charset="0"/>
              </a:rPr>
              <a:t>&lt;</a:t>
            </a:r>
            <a:r>
              <a:rPr lang="fr-FR" dirty="0">
                <a:solidFill>
                  <a:srgbClr val="002060"/>
                </a:solidFill>
                <a:latin typeface="Consolas" panose="020B0609020204030204" pitchFamily="49" charset="0"/>
                <a:cs typeface="Consolas" panose="020B0609020204030204" pitchFamily="49" charset="0"/>
              </a:rPr>
              <a:t>unum</a:t>
            </a:r>
            <a:r>
              <a:rPr lang="fr-FR" dirty="0">
                <a:solidFill>
                  <a:schemeClr val="tx1"/>
                </a:solidFill>
                <a:latin typeface="Consolas" panose="020B0609020204030204" pitchFamily="49" charset="0"/>
                <a:cs typeface="Consolas" panose="020B0609020204030204" pitchFamily="49" charset="0"/>
              </a:rPr>
              <a:t>,...&gt;</a:t>
            </a:r>
            <a:endParaRPr lang="fr-FR" dirty="0">
              <a:solidFill>
                <a:schemeClr val="tx1"/>
              </a:solidFill>
            </a:endParaRPr>
          </a:p>
        </p:txBody>
      </p:sp>
      <p:cxnSp>
        <p:nvCxnSpPr>
          <p:cNvPr id="9" name="Connecteur droit avec flèche 8">
            <a:extLst>
              <a:ext uri="{FF2B5EF4-FFF2-40B4-BE49-F238E27FC236}">
                <a16:creationId xmlns:a16="http://schemas.microsoft.com/office/drawing/2014/main" id="{B6D150AF-FBD8-8C42-9F98-FD6BD410D9E7}"/>
              </a:ext>
            </a:extLst>
          </p:cNvPr>
          <p:cNvCxnSpPr>
            <a:cxnSpLocks/>
            <a:stCxn id="7" idx="4"/>
            <a:endCxn id="44" idx="0"/>
          </p:cNvCxnSpPr>
          <p:nvPr/>
        </p:nvCxnSpPr>
        <p:spPr>
          <a:xfrm flipH="1">
            <a:off x="5879975" y="2232776"/>
            <a:ext cx="1" cy="39179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Rectangle à coins arrondis 10">
            <a:extLst>
              <a:ext uri="{FF2B5EF4-FFF2-40B4-BE49-F238E27FC236}">
                <a16:creationId xmlns:a16="http://schemas.microsoft.com/office/drawing/2014/main" id="{8A51905E-2CA4-C741-8A2B-148CFFCB817B}"/>
              </a:ext>
            </a:extLst>
          </p:cNvPr>
          <p:cNvSpPr/>
          <p:nvPr/>
        </p:nvSpPr>
        <p:spPr>
          <a:xfrm>
            <a:off x="2567608" y="5231389"/>
            <a:ext cx="2808312" cy="768752"/>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MPFR Library</a:t>
            </a:r>
          </a:p>
        </p:txBody>
      </p:sp>
      <p:sp>
        <p:nvSpPr>
          <p:cNvPr id="12" name="Rectangle à coins arrondis 11">
            <a:extLst>
              <a:ext uri="{FF2B5EF4-FFF2-40B4-BE49-F238E27FC236}">
                <a16:creationId xmlns:a16="http://schemas.microsoft.com/office/drawing/2014/main" id="{F2A0EC4C-FC09-5F4D-90A8-EBC05AFB9330}"/>
              </a:ext>
            </a:extLst>
          </p:cNvPr>
          <p:cNvSpPr/>
          <p:nvPr/>
        </p:nvSpPr>
        <p:spPr>
          <a:xfrm>
            <a:off x="6402448" y="5227553"/>
            <a:ext cx="2808312" cy="772588"/>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RISC-V ISA Extension for the UNUM Format</a:t>
            </a:r>
          </a:p>
          <a:p>
            <a:pPr algn="ctr"/>
            <a:r>
              <a:rPr lang="fr-FR" sz="1600" dirty="0">
                <a:solidFill>
                  <a:schemeClr val="tx1"/>
                </a:solidFill>
              </a:rPr>
              <a:t>[</a:t>
            </a:r>
            <a:r>
              <a:rPr lang="fr-FR" sz="1600" dirty="0" err="1">
                <a:solidFill>
                  <a:schemeClr val="tx1"/>
                </a:solidFill>
              </a:rPr>
              <a:t>Bocco</a:t>
            </a:r>
            <a:r>
              <a:rPr lang="fr-FR" sz="1600" dirty="0">
                <a:solidFill>
                  <a:schemeClr val="tx1"/>
                </a:solidFill>
              </a:rPr>
              <a:t> et al. 2019]</a:t>
            </a:r>
          </a:p>
        </p:txBody>
      </p:sp>
      <p:sp>
        <p:nvSpPr>
          <p:cNvPr id="13" name="Espace réservé du pied de page 1">
            <a:extLst>
              <a:ext uri="{FF2B5EF4-FFF2-40B4-BE49-F238E27FC236}">
                <a16:creationId xmlns:a16="http://schemas.microsoft.com/office/drawing/2014/main" id="{B76EE44B-CFAD-8740-B91C-3C03849B4DC1}"/>
              </a:ext>
            </a:extLst>
          </p:cNvPr>
          <p:cNvSpPr txBox="1">
            <a:spLocks/>
          </p:cNvSpPr>
          <p:nvPr/>
        </p:nvSpPr>
        <p:spPr>
          <a:xfrm>
            <a:off x="359466" y="6189907"/>
            <a:ext cx="11471070" cy="484748"/>
          </a:xfrm>
          <a:prstGeom prst="rect">
            <a:avLst/>
          </a:prstGeom>
        </p:spPr>
        <p:txBody>
          <a:bodyPr wrap="square" lIns="0" tIns="0" rIns="0" bIns="0" anchor="ctr" anchorCtr="0">
            <a:spAutoFit/>
          </a:bodyPr>
          <a:lstStyle>
            <a:defPPr>
              <a:defRPr lang="fr-FR"/>
            </a:defPPr>
            <a:lvl1pPr marL="0" algn="r" defTabSz="914400" rtl="0" eaLnBrk="1" latinLnBrk="0" hangingPunct="1">
              <a:defRPr sz="105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dirty="0" err="1"/>
              <a:t>Bocco</a:t>
            </a:r>
            <a:r>
              <a:rPr lang="fr-FR" dirty="0"/>
              <a:t>, et al.. 2019. SMURF: </a:t>
            </a:r>
            <a:r>
              <a:rPr lang="fr-FR" dirty="0" err="1"/>
              <a:t>Scalar</a:t>
            </a:r>
            <a:r>
              <a:rPr lang="fr-FR" dirty="0"/>
              <a:t> Multiple-</a:t>
            </a:r>
            <a:r>
              <a:rPr lang="fr-FR" dirty="0" err="1"/>
              <a:t>precision</a:t>
            </a:r>
            <a:r>
              <a:rPr lang="fr-FR" dirty="0"/>
              <a:t> Unum Risc-V </a:t>
            </a:r>
            <a:r>
              <a:rPr lang="fr-FR" dirty="0" err="1"/>
              <a:t>Floating</a:t>
            </a:r>
            <a:r>
              <a:rPr lang="fr-FR" dirty="0"/>
              <a:t>-point Accelerator for Scientific </a:t>
            </a:r>
            <a:r>
              <a:rPr lang="fr-FR" dirty="0" err="1"/>
              <a:t>Computing</a:t>
            </a:r>
            <a:r>
              <a:rPr lang="fr-FR" dirty="0"/>
              <a:t>. In </a:t>
            </a:r>
            <a:r>
              <a:rPr lang="fr-FR" dirty="0" err="1"/>
              <a:t>Proceedings</a:t>
            </a:r>
            <a:r>
              <a:rPr lang="fr-FR" dirty="0"/>
              <a:t> of the </a:t>
            </a:r>
            <a:r>
              <a:rPr lang="fr-FR" dirty="0" err="1"/>
              <a:t>Conference</a:t>
            </a:r>
            <a:r>
              <a:rPr lang="fr-FR" dirty="0"/>
              <a:t> for </a:t>
            </a:r>
            <a:r>
              <a:rPr lang="fr-FR" dirty="0" err="1"/>
              <a:t>Next</a:t>
            </a:r>
            <a:r>
              <a:rPr lang="fr-FR" dirty="0"/>
              <a:t> </a:t>
            </a:r>
            <a:r>
              <a:rPr lang="fr-FR" dirty="0" err="1"/>
              <a:t>Generation</a:t>
            </a:r>
            <a:r>
              <a:rPr lang="fr-FR" dirty="0"/>
              <a:t> </a:t>
            </a:r>
            <a:r>
              <a:rPr lang="fr-FR" dirty="0" err="1"/>
              <a:t>Arithmetic</a:t>
            </a:r>
            <a:r>
              <a:rPr lang="fr-FR" dirty="0"/>
              <a:t>. 1–8.</a:t>
            </a:r>
          </a:p>
          <a:p>
            <a:pPr algn="l"/>
            <a:r>
              <a:rPr lang="fr-FR" dirty="0" err="1"/>
              <a:t>Fousse</a:t>
            </a:r>
            <a:r>
              <a:rPr lang="fr-FR" dirty="0"/>
              <a:t>, et al. MPFR: A Multiple-</a:t>
            </a:r>
            <a:r>
              <a:rPr lang="fr-FR" dirty="0" err="1"/>
              <a:t>precision</a:t>
            </a:r>
            <a:r>
              <a:rPr lang="fr-FR" dirty="0"/>
              <a:t> </a:t>
            </a:r>
            <a:r>
              <a:rPr lang="fr-FR" dirty="0" err="1"/>
              <a:t>Binary</a:t>
            </a:r>
            <a:r>
              <a:rPr lang="fr-FR" dirty="0"/>
              <a:t> </a:t>
            </a:r>
            <a:r>
              <a:rPr lang="fr-FR" dirty="0" err="1"/>
              <a:t>Floating</a:t>
            </a:r>
            <a:r>
              <a:rPr lang="fr-FR" dirty="0"/>
              <a:t>-point Library </a:t>
            </a:r>
            <a:r>
              <a:rPr lang="fr-FR" dirty="0" err="1"/>
              <a:t>with</a:t>
            </a:r>
            <a:r>
              <a:rPr lang="fr-FR" dirty="0"/>
              <a:t> Correct </a:t>
            </a:r>
            <a:r>
              <a:rPr lang="fr-FR" dirty="0" err="1"/>
              <a:t>Rounding</a:t>
            </a:r>
            <a:r>
              <a:rPr lang="fr-FR" dirty="0"/>
              <a:t>. ACM Trans. Math. </a:t>
            </a:r>
            <a:r>
              <a:rPr lang="fr-FR" dirty="0" err="1"/>
              <a:t>Softw</a:t>
            </a:r>
            <a:r>
              <a:rPr lang="fr-FR" dirty="0"/>
              <a:t>. 33, 2, Article 13 (</a:t>
            </a:r>
            <a:r>
              <a:rPr lang="fr-FR" dirty="0" err="1"/>
              <a:t>June</a:t>
            </a:r>
            <a:r>
              <a:rPr lang="fr-FR" dirty="0"/>
              <a:t> 2007)</a:t>
            </a:r>
          </a:p>
          <a:p>
            <a:pPr algn="l"/>
            <a:r>
              <a:rPr lang="fr-FR" dirty="0"/>
              <a:t>John L. </a:t>
            </a:r>
            <a:r>
              <a:rPr lang="fr-FR" dirty="0" err="1"/>
              <a:t>Gustafson</a:t>
            </a:r>
            <a:r>
              <a:rPr lang="fr-FR" dirty="0"/>
              <a:t>. 2017. The end of </a:t>
            </a:r>
            <a:r>
              <a:rPr lang="fr-FR" dirty="0" err="1"/>
              <a:t>error</a:t>
            </a:r>
            <a:r>
              <a:rPr lang="fr-FR" dirty="0"/>
              <a:t>: UNUM </a:t>
            </a:r>
            <a:r>
              <a:rPr lang="fr-FR" dirty="0" err="1"/>
              <a:t>computing</a:t>
            </a:r>
            <a:r>
              <a:rPr lang="fr-FR" dirty="0"/>
              <a:t>. 416 pages.</a:t>
            </a:r>
          </a:p>
        </p:txBody>
      </p:sp>
      <p:cxnSp>
        <p:nvCxnSpPr>
          <p:cNvPr id="14" name="Connecteur droit avec flèche 13">
            <a:extLst>
              <a:ext uri="{FF2B5EF4-FFF2-40B4-BE49-F238E27FC236}">
                <a16:creationId xmlns:a16="http://schemas.microsoft.com/office/drawing/2014/main" id="{FD3C320D-42CC-824F-9AE5-BB617F8CEB33}"/>
              </a:ext>
            </a:extLst>
          </p:cNvPr>
          <p:cNvCxnSpPr>
            <a:cxnSpLocks/>
            <a:endCxn id="11" idx="0"/>
          </p:cNvCxnSpPr>
          <p:nvPr/>
        </p:nvCxnSpPr>
        <p:spPr>
          <a:xfrm flipH="1">
            <a:off x="3971764" y="4535768"/>
            <a:ext cx="1114783" cy="69562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3" name="Connecteur droit avec flèche 22">
            <a:extLst>
              <a:ext uri="{FF2B5EF4-FFF2-40B4-BE49-F238E27FC236}">
                <a16:creationId xmlns:a16="http://schemas.microsoft.com/office/drawing/2014/main" id="{C0EE79CA-72F0-8944-A47B-C22AAE93CDBB}"/>
              </a:ext>
            </a:extLst>
          </p:cNvPr>
          <p:cNvCxnSpPr>
            <a:cxnSpLocks/>
            <a:endCxn id="12" idx="0"/>
          </p:cNvCxnSpPr>
          <p:nvPr/>
        </p:nvCxnSpPr>
        <p:spPr>
          <a:xfrm>
            <a:off x="6667091" y="4509120"/>
            <a:ext cx="1139513" cy="718433"/>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D85F777-B904-3947-8E2F-A1116A0C3965}"/>
              </a:ext>
            </a:extLst>
          </p:cNvPr>
          <p:cNvSpPr/>
          <p:nvPr/>
        </p:nvSpPr>
        <p:spPr>
          <a:xfrm>
            <a:off x="2135560" y="1196751"/>
            <a:ext cx="7488832" cy="4910327"/>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28" name="Connecteur droit 27">
            <a:extLst>
              <a:ext uri="{FF2B5EF4-FFF2-40B4-BE49-F238E27FC236}">
                <a16:creationId xmlns:a16="http://schemas.microsoft.com/office/drawing/2014/main" id="{5F49B1BB-0E40-8E43-9E87-418F5043CB1E}"/>
              </a:ext>
            </a:extLst>
          </p:cNvPr>
          <p:cNvCxnSpPr>
            <a:cxnSpLocks/>
          </p:cNvCxnSpPr>
          <p:nvPr/>
        </p:nvCxnSpPr>
        <p:spPr>
          <a:xfrm>
            <a:off x="2328330" y="2348880"/>
            <a:ext cx="7056784" cy="0"/>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cxnSp>
        <p:nvCxnSpPr>
          <p:cNvPr id="31" name="Connecteur droit 30">
            <a:extLst>
              <a:ext uri="{FF2B5EF4-FFF2-40B4-BE49-F238E27FC236}">
                <a16:creationId xmlns:a16="http://schemas.microsoft.com/office/drawing/2014/main" id="{81B71499-7B40-D548-BFC0-F0DA34C802C3}"/>
              </a:ext>
            </a:extLst>
          </p:cNvPr>
          <p:cNvCxnSpPr>
            <a:cxnSpLocks/>
          </p:cNvCxnSpPr>
          <p:nvPr/>
        </p:nvCxnSpPr>
        <p:spPr>
          <a:xfrm>
            <a:off x="2207568" y="4869160"/>
            <a:ext cx="7344816" cy="0"/>
          </a:xfrm>
          <a:prstGeom prst="line">
            <a:avLst/>
          </a:prstGeom>
          <a:ln w="38100">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32" name="ZoneTexte 31">
            <a:extLst>
              <a:ext uri="{FF2B5EF4-FFF2-40B4-BE49-F238E27FC236}">
                <a16:creationId xmlns:a16="http://schemas.microsoft.com/office/drawing/2014/main" id="{B166C812-9228-574E-9677-5FD3D795A52E}"/>
              </a:ext>
            </a:extLst>
          </p:cNvPr>
          <p:cNvSpPr txBox="1"/>
          <p:nvPr/>
        </p:nvSpPr>
        <p:spPr>
          <a:xfrm>
            <a:off x="2384999" y="1259467"/>
            <a:ext cx="1107996" cy="369332"/>
          </a:xfrm>
          <a:prstGeom prst="rect">
            <a:avLst/>
          </a:prstGeom>
          <a:noFill/>
        </p:spPr>
        <p:txBody>
          <a:bodyPr wrap="none" rtlCol="0">
            <a:spAutoFit/>
          </a:bodyPr>
          <a:lstStyle/>
          <a:p>
            <a:r>
              <a:rPr lang="fr-FR" dirty="0" err="1"/>
              <a:t>Frontend</a:t>
            </a:r>
            <a:endParaRPr lang="fr-FR" dirty="0"/>
          </a:p>
        </p:txBody>
      </p:sp>
      <p:sp>
        <p:nvSpPr>
          <p:cNvPr id="33" name="ZoneTexte 32">
            <a:extLst>
              <a:ext uri="{FF2B5EF4-FFF2-40B4-BE49-F238E27FC236}">
                <a16:creationId xmlns:a16="http://schemas.microsoft.com/office/drawing/2014/main" id="{13DB8CD0-4D26-CB4F-A235-3B033B52C812}"/>
              </a:ext>
            </a:extLst>
          </p:cNvPr>
          <p:cNvSpPr txBox="1"/>
          <p:nvPr/>
        </p:nvSpPr>
        <p:spPr>
          <a:xfrm>
            <a:off x="2384999" y="2559264"/>
            <a:ext cx="1326004" cy="369332"/>
          </a:xfrm>
          <a:prstGeom prst="rect">
            <a:avLst/>
          </a:prstGeom>
          <a:noFill/>
        </p:spPr>
        <p:txBody>
          <a:bodyPr wrap="none" rtlCol="0">
            <a:spAutoFit/>
          </a:bodyPr>
          <a:lstStyle/>
          <a:p>
            <a:r>
              <a:rPr lang="fr-FR" dirty="0"/>
              <a:t>Middle-end</a:t>
            </a:r>
          </a:p>
        </p:txBody>
      </p:sp>
      <p:sp>
        <p:nvSpPr>
          <p:cNvPr id="34" name="ZoneTexte 33">
            <a:extLst>
              <a:ext uri="{FF2B5EF4-FFF2-40B4-BE49-F238E27FC236}">
                <a16:creationId xmlns:a16="http://schemas.microsoft.com/office/drawing/2014/main" id="{CB2CE978-FF54-4845-93BE-EFE9666E43B3}"/>
              </a:ext>
            </a:extLst>
          </p:cNvPr>
          <p:cNvSpPr txBox="1"/>
          <p:nvPr/>
        </p:nvSpPr>
        <p:spPr>
          <a:xfrm>
            <a:off x="2326731" y="4842693"/>
            <a:ext cx="1082348" cy="369332"/>
          </a:xfrm>
          <a:prstGeom prst="rect">
            <a:avLst/>
          </a:prstGeom>
          <a:noFill/>
        </p:spPr>
        <p:txBody>
          <a:bodyPr wrap="none" rtlCol="0">
            <a:spAutoFit/>
          </a:bodyPr>
          <a:lstStyle/>
          <a:p>
            <a:r>
              <a:rPr lang="fr-FR" dirty="0" err="1"/>
              <a:t>Backend</a:t>
            </a:r>
            <a:endParaRPr lang="fr-FR" dirty="0"/>
          </a:p>
        </p:txBody>
      </p:sp>
      <p:sp>
        <p:nvSpPr>
          <p:cNvPr id="37" name="Rectangle 36">
            <a:extLst>
              <a:ext uri="{FF2B5EF4-FFF2-40B4-BE49-F238E27FC236}">
                <a16:creationId xmlns:a16="http://schemas.microsoft.com/office/drawing/2014/main" id="{C21DBEB9-67D2-F446-9DE6-AEC069DF1BEB}"/>
              </a:ext>
            </a:extLst>
          </p:cNvPr>
          <p:cNvSpPr/>
          <p:nvPr/>
        </p:nvSpPr>
        <p:spPr>
          <a:xfrm>
            <a:off x="4272061" y="4940139"/>
            <a:ext cx="1628972" cy="276999"/>
          </a:xfrm>
          <a:prstGeom prst="rect">
            <a:avLst/>
          </a:prstGeom>
        </p:spPr>
        <p:txBody>
          <a:bodyPr wrap="square">
            <a:spAutoFit/>
          </a:bodyPr>
          <a:lstStyle/>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latin typeface="Consolas" panose="020B0609020204030204" pitchFamily="49" charset="0"/>
                <a:cs typeface="Consolas" panose="020B0609020204030204" pitchFamily="49" charset="0"/>
              </a:rPr>
              <a:t>&lt;</a:t>
            </a:r>
            <a:r>
              <a:rPr lang="fr-FR" sz="1200" dirty="0" err="1">
                <a:solidFill>
                  <a:srgbClr val="002060"/>
                </a:solidFill>
                <a:latin typeface="Consolas" panose="020B0609020204030204" pitchFamily="49" charset="0"/>
                <a:cs typeface="Consolas" panose="020B0609020204030204" pitchFamily="49" charset="0"/>
              </a:rPr>
              <a:t>mpfr</a:t>
            </a:r>
            <a:r>
              <a:rPr lang="fr-FR" sz="1200" dirty="0">
                <a:latin typeface="Consolas" panose="020B0609020204030204" pitchFamily="49" charset="0"/>
                <a:cs typeface="Consolas" panose="020B0609020204030204" pitchFamily="49" charset="0"/>
              </a:rPr>
              <a:t>,...&gt;</a:t>
            </a:r>
            <a:endParaRPr lang="fr-FR" sz="1200" dirty="0"/>
          </a:p>
        </p:txBody>
      </p:sp>
      <p:sp>
        <p:nvSpPr>
          <p:cNvPr id="38" name="Rectangle 37">
            <a:extLst>
              <a:ext uri="{FF2B5EF4-FFF2-40B4-BE49-F238E27FC236}">
                <a16:creationId xmlns:a16="http://schemas.microsoft.com/office/drawing/2014/main" id="{0174E63C-1B31-D24F-AA38-5B36860FEA40}"/>
              </a:ext>
            </a:extLst>
          </p:cNvPr>
          <p:cNvSpPr/>
          <p:nvPr/>
        </p:nvSpPr>
        <p:spPr>
          <a:xfrm>
            <a:off x="5868700" y="4930020"/>
            <a:ext cx="1628972" cy="276999"/>
          </a:xfrm>
          <a:prstGeom prst="rect">
            <a:avLst/>
          </a:prstGeom>
        </p:spPr>
        <p:txBody>
          <a:bodyPr wrap="none">
            <a:spAutoFit/>
          </a:bodyPr>
          <a:lstStyle/>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latin typeface="Consolas" panose="020B0609020204030204" pitchFamily="49" charset="0"/>
                <a:cs typeface="Consolas" panose="020B0609020204030204" pitchFamily="49" charset="0"/>
              </a:rPr>
              <a:t>&lt;</a:t>
            </a:r>
            <a:r>
              <a:rPr lang="fr-FR" sz="1200" dirty="0">
                <a:solidFill>
                  <a:srgbClr val="002060"/>
                </a:solidFill>
                <a:latin typeface="Consolas" panose="020B0609020204030204" pitchFamily="49" charset="0"/>
                <a:cs typeface="Consolas" panose="020B0609020204030204" pitchFamily="49" charset="0"/>
              </a:rPr>
              <a:t>unum</a:t>
            </a:r>
            <a:r>
              <a:rPr lang="fr-FR" sz="1200" dirty="0">
                <a:latin typeface="Consolas" panose="020B0609020204030204" pitchFamily="49" charset="0"/>
                <a:cs typeface="Consolas" panose="020B0609020204030204" pitchFamily="49" charset="0"/>
              </a:rPr>
              <a:t>,...&gt;</a:t>
            </a:r>
            <a:endParaRPr lang="fr-FR" sz="1200" dirty="0"/>
          </a:p>
        </p:txBody>
      </p:sp>
      <p:sp>
        <p:nvSpPr>
          <p:cNvPr id="39" name="ZoneTexte 38">
            <a:extLst>
              <a:ext uri="{FF2B5EF4-FFF2-40B4-BE49-F238E27FC236}">
                <a16:creationId xmlns:a16="http://schemas.microsoft.com/office/drawing/2014/main" id="{91B3E685-E5A3-764B-8EAB-67C2583A7D4A}"/>
              </a:ext>
            </a:extLst>
          </p:cNvPr>
          <p:cNvSpPr txBox="1"/>
          <p:nvPr/>
        </p:nvSpPr>
        <p:spPr>
          <a:xfrm>
            <a:off x="8151911" y="750921"/>
            <a:ext cx="1097352" cy="523220"/>
          </a:xfrm>
          <a:prstGeom prst="rect">
            <a:avLst/>
          </a:prstGeom>
          <a:noFill/>
        </p:spPr>
        <p:txBody>
          <a:bodyPr wrap="none" rtlCol="0">
            <a:spAutoFit/>
          </a:bodyPr>
          <a:lstStyle/>
          <a:p>
            <a:r>
              <a:rPr lang="fr-FR" sz="2800" dirty="0"/>
              <a:t>LLVM</a:t>
            </a:r>
          </a:p>
        </p:txBody>
      </p:sp>
      <p:cxnSp>
        <p:nvCxnSpPr>
          <p:cNvPr id="42" name="Connecteur droit 41">
            <a:extLst>
              <a:ext uri="{FF2B5EF4-FFF2-40B4-BE49-F238E27FC236}">
                <a16:creationId xmlns:a16="http://schemas.microsoft.com/office/drawing/2014/main" id="{A6DAC976-E176-FC4A-9841-8EE6F8BEA20D}"/>
              </a:ext>
            </a:extLst>
          </p:cNvPr>
          <p:cNvCxnSpPr>
            <a:cxnSpLocks/>
            <a:endCxn id="26" idx="2"/>
          </p:cNvCxnSpPr>
          <p:nvPr/>
        </p:nvCxnSpPr>
        <p:spPr>
          <a:xfrm>
            <a:off x="5868701" y="4869160"/>
            <a:ext cx="11275" cy="1237918"/>
          </a:xfrm>
          <a:prstGeom prst="line">
            <a:avLst/>
          </a:prstGeom>
          <a:ln w="57150"/>
        </p:spPr>
        <p:style>
          <a:lnRef idx="1">
            <a:schemeClr val="dk1"/>
          </a:lnRef>
          <a:fillRef idx="0">
            <a:schemeClr val="dk1"/>
          </a:fillRef>
          <a:effectRef idx="0">
            <a:schemeClr val="dk1"/>
          </a:effectRef>
          <a:fontRef idx="minor">
            <a:schemeClr val="tx1"/>
          </a:fontRef>
        </p:style>
      </p:cxnSp>
      <p:sp>
        <p:nvSpPr>
          <p:cNvPr id="43" name="ZoneTexte 42">
            <a:extLst>
              <a:ext uri="{FF2B5EF4-FFF2-40B4-BE49-F238E27FC236}">
                <a16:creationId xmlns:a16="http://schemas.microsoft.com/office/drawing/2014/main" id="{AAF7B3D9-A96D-4049-BF74-DE8A8C48DA65}"/>
              </a:ext>
            </a:extLst>
          </p:cNvPr>
          <p:cNvSpPr txBox="1"/>
          <p:nvPr/>
        </p:nvSpPr>
        <p:spPr>
          <a:xfrm>
            <a:off x="8486202" y="4847806"/>
            <a:ext cx="1082348" cy="369332"/>
          </a:xfrm>
          <a:prstGeom prst="rect">
            <a:avLst/>
          </a:prstGeom>
          <a:noFill/>
        </p:spPr>
        <p:txBody>
          <a:bodyPr wrap="none" rtlCol="0">
            <a:spAutoFit/>
          </a:bodyPr>
          <a:lstStyle/>
          <a:p>
            <a:r>
              <a:rPr lang="fr-FR" dirty="0" err="1"/>
              <a:t>Backend</a:t>
            </a:r>
            <a:endParaRPr lang="fr-FR" dirty="0"/>
          </a:p>
        </p:txBody>
      </p:sp>
      <p:sp>
        <p:nvSpPr>
          <p:cNvPr id="35" name="Ellipse 34">
            <a:extLst>
              <a:ext uri="{FF2B5EF4-FFF2-40B4-BE49-F238E27FC236}">
                <a16:creationId xmlns:a16="http://schemas.microsoft.com/office/drawing/2014/main" id="{78023028-6674-9241-94EE-8DB1C0F0BFBD}"/>
              </a:ext>
            </a:extLst>
          </p:cNvPr>
          <p:cNvSpPr/>
          <p:nvPr/>
        </p:nvSpPr>
        <p:spPr>
          <a:xfrm>
            <a:off x="4673328" y="2564904"/>
            <a:ext cx="2348959" cy="92877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200" dirty="0">
              <a:solidFill>
                <a:srgbClr val="006102"/>
              </a:solidFill>
              <a:latin typeface="Consolas" panose="020B0609020204030204" pitchFamily="49" charset="0"/>
              <a:cs typeface="Consolas" panose="020B0609020204030204" pitchFamily="49" charset="0"/>
            </a:endParaRPr>
          </a:p>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solidFill>
                  <a:schemeClr val="tx1"/>
                </a:solidFill>
                <a:latin typeface="Consolas" panose="020B0609020204030204" pitchFamily="49" charset="0"/>
                <a:cs typeface="Consolas" panose="020B0609020204030204" pitchFamily="49" charset="0"/>
              </a:rPr>
              <a:t>&lt;</a:t>
            </a:r>
            <a:r>
              <a:rPr lang="fr-FR" sz="1200" dirty="0" err="1">
                <a:solidFill>
                  <a:srgbClr val="002060"/>
                </a:solidFill>
                <a:latin typeface="Consolas" panose="020B0609020204030204" pitchFamily="49" charset="0"/>
                <a:cs typeface="Consolas" panose="020B0609020204030204" pitchFamily="49" charset="0"/>
              </a:rPr>
              <a:t>mpfr</a:t>
            </a:r>
            <a:r>
              <a:rPr lang="fr-FR" sz="1200" dirty="0">
                <a:solidFill>
                  <a:srgbClr val="002060"/>
                </a:solidFill>
                <a:latin typeface="Consolas" panose="020B0609020204030204" pitchFamily="49" charset="0"/>
                <a:cs typeface="Consolas" panose="020B0609020204030204" pitchFamily="49" charset="0"/>
              </a:rPr>
              <a:t>,…&gt;</a:t>
            </a:r>
            <a:endParaRPr lang="fr-FR" sz="1200" dirty="0">
              <a:solidFill>
                <a:schemeClr val="tx1"/>
              </a:solidFill>
            </a:endParaRPr>
          </a:p>
          <a:p>
            <a:pPr algn="ctr"/>
            <a:r>
              <a:rPr lang="fr-FR" sz="1200" dirty="0" err="1">
                <a:solidFill>
                  <a:srgbClr val="006102"/>
                </a:solidFill>
                <a:latin typeface="Consolas" panose="020B0609020204030204" pitchFamily="49" charset="0"/>
                <a:cs typeface="Consolas" panose="020B0609020204030204" pitchFamily="49" charset="0"/>
              </a:rPr>
              <a:t>vpfloat</a:t>
            </a:r>
            <a:r>
              <a:rPr lang="fr-FR" sz="1200" dirty="0">
                <a:solidFill>
                  <a:schemeClr val="tx1"/>
                </a:solidFill>
                <a:latin typeface="Consolas" panose="020B0609020204030204" pitchFamily="49" charset="0"/>
                <a:cs typeface="Consolas" panose="020B0609020204030204" pitchFamily="49" charset="0"/>
              </a:rPr>
              <a:t>&lt;</a:t>
            </a:r>
            <a:r>
              <a:rPr lang="fr-FR" sz="1200" dirty="0">
                <a:solidFill>
                  <a:srgbClr val="002060"/>
                </a:solidFill>
                <a:latin typeface="Consolas" panose="020B0609020204030204" pitchFamily="49" charset="0"/>
                <a:cs typeface="Consolas" panose="020B0609020204030204" pitchFamily="49" charset="0"/>
              </a:rPr>
              <a:t>unum,…&gt;</a:t>
            </a:r>
            <a:endParaRPr lang="fr-FR" sz="1200" dirty="0">
              <a:solidFill>
                <a:schemeClr val="tx1"/>
              </a:solidFill>
            </a:endParaRPr>
          </a:p>
        </p:txBody>
      </p:sp>
      <p:sp>
        <p:nvSpPr>
          <p:cNvPr id="41" name="Flèche vers la droite 40">
            <a:extLst>
              <a:ext uri="{FF2B5EF4-FFF2-40B4-BE49-F238E27FC236}">
                <a16:creationId xmlns:a16="http://schemas.microsoft.com/office/drawing/2014/main" id="{2DB4D75E-8DFA-D941-9DF9-CDD882C13591}"/>
              </a:ext>
            </a:extLst>
          </p:cNvPr>
          <p:cNvSpPr/>
          <p:nvPr/>
        </p:nvSpPr>
        <p:spPr>
          <a:xfrm rot="5400000">
            <a:off x="5658059" y="3459474"/>
            <a:ext cx="387067" cy="260121"/>
          </a:xfrm>
          <a:prstGeom prst="right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4" name="Rectangle 43">
            <a:extLst>
              <a:ext uri="{FF2B5EF4-FFF2-40B4-BE49-F238E27FC236}">
                <a16:creationId xmlns:a16="http://schemas.microsoft.com/office/drawing/2014/main" id="{46732493-BD57-9949-816B-31FFA64B002E}"/>
              </a:ext>
            </a:extLst>
          </p:cNvPr>
          <p:cNvSpPr/>
          <p:nvPr/>
        </p:nvSpPr>
        <p:spPr>
          <a:xfrm>
            <a:off x="5194595" y="2624574"/>
            <a:ext cx="1370760" cy="338554"/>
          </a:xfrm>
          <a:prstGeom prst="rect">
            <a:avLst/>
          </a:prstGeom>
        </p:spPr>
        <p:txBody>
          <a:bodyPr wrap="none">
            <a:spAutoFit/>
          </a:bodyPr>
          <a:lstStyle/>
          <a:p>
            <a:pPr algn="ctr"/>
            <a:r>
              <a:rPr lang="fr-FR" sz="1600" dirty="0"/>
              <a:t>Type System</a:t>
            </a:r>
          </a:p>
        </p:txBody>
      </p:sp>
      <p:sp>
        <p:nvSpPr>
          <p:cNvPr id="29" name="Rectangle 28">
            <a:extLst>
              <a:ext uri="{FF2B5EF4-FFF2-40B4-BE49-F238E27FC236}">
                <a16:creationId xmlns:a16="http://schemas.microsoft.com/office/drawing/2014/main" id="{9CE05652-91FE-0747-9A3F-0843D73FFAE8}"/>
              </a:ext>
            </a:extLst>
          </p:cNvPr>
          <p:cNvSpPr/>
          <p:nvPr/>
        </p:nvSpPr>
        <p:spPr>
          <a:xfrm>
            <a:off x="-1" y="1152741"/>
            <a:ext cx="12193200" cy="5058000"/>
          </a:xfrm>
          <a:prstGeom prst="rect">
            <a:avLst/>
          </a:prstGeom>
          <a:solidFill>
            <a:schemeClr val="bg2">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0" name="Rectangle 29">
            <a:extLst>
              <a:ext uri="{FF2B5EF4-FFF2-40B4-BE49-F238E27FC236}">
                <a16:creationId xmlns:a16="http://schemas.microsoft.com/office/drawing/2014/main" id="{981E98C8-EFD0-454D-ACF6-168F3B5B6AAA}"/>
              </a:ext>
            </a:extLst>
          </p:cNvPr>
          <p:cNvSpPr/>
          <p:nvPr/>
        </p:nvSpPr>
        <p:spPr>
          <a:xfrm>
            <a:off x="615157" y="2320459"/>
            <a:ext cx="11095844" cy="1569660"/>
          </a:xfrm>
          <a:prstGeom prst="rect">
            <a:avLst/>
          </a:prstGeom>
        </p:spPr>
        <p:txBody>
          <a:bodyPr wrap="square">
            <a:spAutoFit/>
          </a:bodyPr>
          <a:lstStyle/>
          <a:p>
            <a:pPr lvl="2"/>
            <a:r>
              <a:rPr lang="fr-FR" sz="2400" dirty="0" err="1"/>
              <a:t>Checkout</a:t>
            </a:r>
            <a:r>
              <a:rPr lang="fr-FR" sz="2400" dirty="0"/>
              <a:t> </a:t>
            </a:r>
            <a:r>
              <a:rPr lang="fr-FR" sz="2400" dirty="0" err="1"/>
              <a:t>our</a:t>
            </a:r>
            <a:r>
              <a:rPr lang="fr-FR" sz="2400" dirty="0"/>
              <a:t> </a:t>
            </a:r>
            <a:r>
              <a:rPr lang="fr-FR" sz="2400" dirty="0" err="1"/>
              <a:t>paper</a:t>
            </a:r>
            <a:r>
              <a:rPr lang="fr-FR" sz="2400" dirty="0"/>
              <a:t> at CGO 2021:</a:t>
            </a:r>
          </a:p>
          <a:p>
            <a:pPr lvl="2"/>
            <a:endParaRPr lang="fr-FR" sz="2400" dirty="0"/>
          </a:p>
          <a:p>
            <a:pPr lvl="2"/>
            <a:r>
              <a:rPr lang="fr-FR" sz="2400" b="1" dirty="0" err="1"/>
              <a:t>Seamless</a:t>
            </a:r>
            <a:r>
              <a:rPr lang="fr-FR" sz="2400" b="1" dirty="0"/>
              <a:t> Compiler </a:t>
            </a:r>
            <a:r>
              <a:rPr lang="fr-FR" sz="2400" b="1" dirty="0" err="1"/>
              <a:t>Integration</a:t>
            </a:r>
            <a:r>
              <a:rPr lang="fr-FR" sz="2400" b="1" dirty="0"/>
              <a:t> of Variable </a:t>
            </a:r>
            <a:r>
              <a:rPr lang="fr-FR" sz="2400" b="1" dirty="0" err="1"/>
              <a:t>Precision</a:t>
            </a:r>
            <a:r>
              <a:rPr lang="fr-FR" sz="2400" b="1" dirty="0"/>
              <a:t> </a:t>
            </a:r>
            <a:r>
              <a:rPr lang="fr-FR" sz="2400" b="1" dirty="0" err="1"/>
              <a:t>Floating</a:t>
            </a:r>
            <a:r>
              <a:rPr lang="fr-FR" sz="2400" b="1" dirty="0"/>
              <a:t>-Point </a:t>
            </a:r>
            <a:r>
              <a:rPr lang="fr-FR" sz="2400" b="1" dirty="0" err="1"/>
              <a:t>Arithmetic</a:t>
            </a:r>
            <a:endParaRPr lang="fr-FR" sz="2400" dirty="0"/>
          </a:p>
        </p:txBody>
      </p:sp>
    </p:spTree>
    <p:extLst>
      <p:ext uri="{BB962C8B-B14F-4D97-AF65-F5344CB8AC3E}">
        <p14:creationId xmlns:p14="http://schemas.microsoft.com/office/powerpoint/2010/main" val="439195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0"/>
                                        </p:tgtEl>
                                        <p:attrNameLst>
                                          <p:attrName>style.visibility</p:attrName>
                                        </p:attrNameLst>
                                      </p:cBhvr>
                                      <p:to>
                                        <p:strVal val="visible"/>
                                      </p:to>
                                    </p:set>
                                  </p:childTnLst>
                                </p:cTn>
                              </p:par>
                              <p:par>
                                <p:cTn id="9" presetID="1" presetClass="exit" presetSubtype="0" fill="hold" grpId="0" nodeType="withEffect">
                                  <p:stCondLst>
                                    <p:cond delay="0"/>
                                  </p:stCondLst>
                                  <p:childTnLst>
                                    <p:set>
                                      <p:cBhvr>
                                        <p:cTn id="10" dur="1" fill="hold">
                                          <p:stCondLst>
                                            <p:cond delay="0"/>
                                          </p:stCondLst>
                                        </p:cTn>
                                        <p:tgtEl>
                                          <p:spTgt spid="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29" grpId="0" animBg="1"/>
      <p:bldP spid="30"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6D7BE2-B3C2-D94A-BBE1-654482B19FFC}"/>
              </a:ext>
            </a:extLst>
          </p:cNvPr>
          <p:cNvSpPr>
            <a:spLocks noGrp="1"/>
          </p:cNvSpPr>
          <p:nvPr>
            <p:ph sz="quarter" idx="18"/>
          </p:nvPr>
        </p:nvSpPr>
        <p:spPr/>
        <p:txBody>
          <a:bodyPr/>
          <a:lstStyle/>
          <a:p>
            <a:r>
              <a:rPr lang="en-FR" dirty="0"/>
              <a:t>Transform vpfloat </a:t>
            </a:r>
            <a:r>
              <a:rPr lang="en-FR" dirty="0">
                <a:sym typeface="Wingdings" pitchFamily="2" charset="2"/>
              </a:rPr>
              <a:t> MPFR</a:t>
            </a:r>
            <a:endParaRPr lang="en-FR" dirty="0"/>
          </a:p>
        </p:txBody>
      </p:sp>
      <p:sp>
        <p:nvSpPr>
          <p:cNvPr id="4" name="Text Placeholder 3">
            <a:extLst>
              <a:ext uri="{FF2B5EF4-FFF2-40B4-BE49-F238E27FC236}">
                <a16:creationId xmlns:a16="http://schemas.microsoft.com/office/drawing/2014/main" id="{AD5466D9-231F-D74C-8309-5DB53B6317BB}"/>
              </a:ext>
            </a:extLst>
          </p:cNvPr>
          <p:cNvSpPr>
            <a:spLocks noGrp="1"/>
          </p:cNvSpPr>
          <p:nvPr>
            <p:ph type="body" sz="quarter" idx="20"/>
          </p:nvPr>
        </p:nvSpPr>
        <p:spPr/>
        <p:txBody>
          <a:bodyPr/>
          <a:lstStyle/>
          <a:p>
            <a:r>
              <a:rPr lang="en-FR" dirty="0"/>
              <a:t>MPFR Backend</a:t>
            </a:r>
          </a:p>
        </p:txBody>
      </p:sp>
      <p:sp>
        <p:nvSpPr>
          <p:cNvPr id="5" name="Flèche vers le bas 53">
            <a:extLst>
              <a:ext uri="{FF2B5EF4-FFF2-40B4-BE49-F238E27FC236}">
                <a16:creationId xmlns:a16="http://schemas.microsoft.com/office/drawing/2014/main" id="{FEF03F50-48F1-1E43-ADF7-4DC380D3653F}"/>
              </a:ext>
            </a:extLst>
          </p:cNvPr>
          <p:cNvSpPr/>
          <p:nvPr/>
        </p:nvSpPr>
        <p:spPr>
          <a:xfrm>
            <a:off x="9137421" y="1781769"/>
            <a:ext cx="497354" cy="540165"/>
          </a:xfrm>
          <a:prstGeom prst="down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6" name="Image 54">
            <a:extLst>
              <a:ext uri="{FF2B5EF4-FFF2-40B4-BE49-F238E27FC236}">
                <a16:creationId xmlns:a16="http://schemas.microsoft.com/office/drawing/2014/main" id="{3D1D5403-D7A1-6D4E-BC41-DAE3B8EF36D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24192" y="2420888"/>
            <a:ext cx="3123811" cy="1295803"/>
          </a:xfrm>
          <a:prstGeom prst="rect">
            <a:avLst/>
          </a:prstGeom>
          <a:ln>
            <a:solidFill>
              <a:schemeClr val="tx1"/>
            </a:solidFill>
          </a:ln>
        </p:spPr>
      </p:pic>
      <p:sp>
        <p:nvSpPr>
          <p:cNvPr id="7" name="Rectangle 6">
            <a:extLst>
              <a:ext uri="{FF2B5EF4-FFF2-40B4-BE49-F238E27FC236}">
                <a16:creationId xmlns:a16="http://schemas.microsoft.com/office/drawing/2014/main" id="{9D17FA47-4627-184F-B33A-8B853A4D7161}"/>
              </a:ext>
            </a:extLst>
          </p:cNvPr>
          <p:cNvSpPr/>
          <p:nvPr/>
        </p:nvSpPr>
        <p:spPr>
          <a:xfrm>
            <a:off x="7442297" y="1408058"/>
            <a:ext cx="3887603" cy="338554"/>
          </a:xfrm>
          <a:prstGeom prst="rect">
            <a:avLst/>
          </a:prstGeom>
        </p:spPr>
        <p:txBody>
          <a:bodyPr wrap="none">
            <a:spAutoFit/>
          </a:bodyPr>
          <a:lstStyle/>
          <a:p>
            <a:pPr>
              <a:spcAft>
                <a:spcPts val="300"/>
              </a:spcAft>
            </a:pPr>
            <a:r>
              <a:rPr lang="fr-FR" sz="1600" dirty="0" err="1">
                <a:solidFill>
                  <a:srgbClr val="006102"/>
                </a:solidFill>
                <a:latin typeface="Consolas" panose="020B0609020204030204" pitchFamily="49" charset="0"/>
                <a:cs typeface="Consolas" panose="020B0609020204030204" pitchFamily="49" charset="0"/>
              </a:rPr>
              <a:t>vpfloat</a:t>
            </a:r>
            <a:r>
              <a:rPr lang="fr-FR" sz="1600" dirty="0">
                <a:latin typeface="Consolas" panose="020B0609020204030204" pitchFamily="49" charset="0"/>
                <a:cs typeface="Consolas" panose="020B0609020204030204" pitchFamily="49" charset="0"/>
              </a:rPr>
              <a:t>&lt;</a:t>
            </a:r>
            <a:r>
              <a:rPr lang="fr-FR" sz="1600" dirty="0" err="1">
                <a:solidFill>
                  <a:srgbClr val="002060"/>
                </a:solidFill>
                <a:latin typeface="Consolas" panose="020B0609020204030204" pitchFamily="49" charset="0"/>
                <a:cs typeface="Consolas" panose="020B0609020204030204" pitchFamily="49" charset="0"/>
              </a:rPr>
              <a:t>mpfr</a:t>
            </a:r>
            <a:r>
              <a:rPr lang="fr-FR" sz="1600" dirty="0">
                <a:latin typeface="Consolas" panose="020B0609020204030204" pitchFamily="49" charset="0"/>
                <a:cs typeface="Consolas" panose="020B0609020204030204" pitchFamily="49" charset="0"/>
              </a:rPr>
              <a:t>, </a:t>
            </a:r>
            <a:r>
              <a:rPr lang="fr-FR" sz="1600" dirty="0" err="1">
                <a:latin typeface="Consolas" panose="020B0609020204030204" pitchFamily="49" charset="0"/>
                <a:cs typeface="Consolas" panose="020B0609020204030204" pitchFamily="49" charset="0"/>
              </a:rPr>
              <a:t>exponent</a:t>
            </a:r>
            <a:r>
              <a:rPr lang="fr-FR" sz="1600" dirty="0">
                <a:latin typeface="Consolas" panose="020B0609020204030204" pitchFamily="49" charset="0"/>
                <a:cs typeface="Consolas" panose="020B0609020204030204" pitchFamily="49" charset="0"/>
              </a:rPr>
              <a:t>, </a:t>
            </a:r>
            <a:r>
              <a:rPr lang="fr-FR" sz="1600" dirty="0" err="1">
                <a:latin typeface="Consolas" panose="020B0609020204030204" pitchFamily="49" charset="0"/>
                <a:cs typeface="Consolas" panose="020B0609020204030204" pitchFamily="49" charset="0"/>
              </a:rPr>
              <a:t>mantissa</a:t>
            </a:r>
            <a:r>
              <a:rPr lang="fr-FR" sz="1600" dirty="0">
                <a:latin typeface="Consolas" panose="020B0609020204030204" pitchFamily="49" charset="0"/>
                <a:cs typeface="Consolas" panose="020B0609020204030204" pitchFamily="49" charset="0"/>
              </a:rPr>
              <a:t>&gt;</a:t>
            </a:r>
          </a:p>
        </p:txBody>
      </p:sp>
      <p:sp>
        <p:nvSpPr>
          <p:cNvPr id="8" name="Rectangle 7">
            <a:extLst>
              <a:ext uri="{FF2B5EF4-FFF2-40B4-BE49-F238E27FC236}">
                <a16:creationId xmlns:a16="http://schemas.microsoft.com/office/drawing/2014/main" id="{698D3C02-306B-4743-9D79-7DFD7D825B86}"/>
              </a:ext>
            </a:extLst>
          </p:cNvPr>
          <p:cNvSpPr/>
          <p:nvPr/>
        </p:nvSpPr>
        <p:spPr>
          <a:xfrm>
            <a:off x="1594448" y="3682283"/>
            <a:ext cx="4501552" cy="646331"/>
          </a:xfrm>
          <a:prstGeom prst="rect">
            <a:avLst/>
          </a:prstGeom>
        </p:spPr>
        <p:style>
          <a:lnRef idx="2">
            <a:schemeClr val="dk1"/>
          </a:lnRef>
          <a:fillRef idx="1">
            <a:schemeClr val="lt1"/>
          </a:fillRef>
          <a:effectRef idx="0">
            <a:schemeClr val="dk1"/>
          </a:effectRef>
          <a:fontRef idx="minor">
            <a:schemeClr val="dk1"/>
          </a:fontRef>
        </p:style>
        <p:txBody>
          <a:bodyPr wrap="none">
            <a:spAutoFit/>
          </a:bodyPr>
          <a:lstStyle/>
          <a:p>
            <a:pPr lvl="0" algn="ctr">
              <a:defRPr/>
            </a:pPr>
            <a:r>
              <a:rPr lang="fr-FR" dirty="0">
                <a:latin typeface="Consolas" panose="020B0609020204030204" pitchFamily="49" charset="0"/>
                <a:cs typeface="Consolas" panose="020B0609020204030204" pitchFamily="49" charset="0"/>
              </a:rPr>
              <a:t>f{</a:t>
            </a:r>
            <a:r>
              <a:rPr lang="fr-FR" dirty="0" err="1">
                <a:latin typeface="Consolas" panose="020B0609020204030204" pitchFamily="49" charset="0"/>
                <a:cs typeface="Consolas" panose="020B0609020204030204" pitchFamily="49" charset="0"/>
              </a:rPr>
              <a:t>add,sub,mul,div</a:t>
            </a:r>
            <a:r>
              <a:rPr lang="fr-FR" dirty="0">
                <a:latin typeface="Consolas" panose="020B0609020204030204" pitchFamily="49" charset="0"/>
                <a:cs typeface="Consolas" panose="020B0609020204030204" pitchFamily="49" charset="0"/>
              </a:rPr>
              <a:t>}</a:t>
            </a:r>
            <a:r>
              <a:rPr lang="fr-FR" dirty="0"/>
              <a:t> </a:t>
            </a:r>
            <a:r>
              <a:rPr lang="fr-FR" dirty="0" err="1">
                <a:solidFill>
                  <a:srgbClr val="006102"/>
                </a:solidFill>
                <a:latin typeface="Consolas" panose="020B0609020204030204" pitchFamily="49" charset="0"/>
                <a:cs typeface="Consolas" panose="020B0609020204030204" pitchFamily="49" charset="0"/>
              </a:rPr>
              <a:t>vpfloat</a:t>
            </a:r>
            <a:r>
              <a:rPr lang="fr-FR" dirty="0">
                <a:latin typeface="Consolas" panose="020B0609020204030204" pitchFamily="49" charset="0"/>
                <a:cs typeface="Consolas" panose="020B0609020204030204" pitchFamily="49" charset="0"/>
              </a:rPr>
              <a:t>&lt;</a:t>
            </a:r>
            <a:r>
              <a:rPr lang="fr-FR" dirty="0" err="1">
                <a:solidFill>
                  <a:srgbClr val="002060"/>
                </a:solidFill>
                <a:latin typeface="Consolas" panose="020B0609020204030204" pitchFamily="49" charset="0"/>
                <a:cs typeface="Consolas" panose="020B0609020204030204" pitchFamily="49" charset="0"/>
              </a:rPr>
              <a:t>mpfr</a:t>
            </a:r>
            <a:r>
              <a:rPr lang="fr-FR" dirty="0">
                <a:solidFill>
                  <a:srgbClr val="002060"/>
                </a:solidFill>
                <a:latin typeface="Consolas" panose="020B0609020204030204" pitchFamily="49" charset="0"/>
                <a:cs typeface="Consolas" panose="020B0609020204030204" pitchFamily="49" charset="0"/>
              </a:rPr>
              <a:t>,</a:t>
            </a:r>
            <a:r>
              <a:rPr lang="fr-FR" dirty="0"/>
              <a:t>...&gt;</a:t>
            </a:r>
          </a:p>
          <a:p>
            <a:pPr lvl="0" algn="ctr">
              <a:defRPr/>
            </a:pPr>
            <a:r>
              <a:rPr lang="fr-FR" dirty="0"/>
              <a:t>. . . </a:t>
            </a:r>
          </a:p>
        </p:txBody>
      </p:sp>
      <p:sp>
        <p:nvSpPr>
          <p:cNvPr id="9" name="Rectangle 8">
            <a:extLst>
              <a:ext uri="{FF2B5EF4-FFF2-40B4-BE49-F238E27FC236}">
                <a16:creationId xmlns:a16="http://schemas.microsoft.com/office/drawing/2014/main" id="{6C3B2766-3A14-9948-AE7B-ED57DA077C3E}"/>
              </a:ext>
            </a:extLst>
          </p:cNvPr>
          <p:cNvSpPr/>
          <p:nvPr/>
        </p:nvSpPr>
        <p:spPr>
          <a:xfrm>
            <a:off x="2359881" y="4738174"/>
            <a:ext cx="2970685" cy="646331"/>
          </a:xfrm>
          <a:prstGeom prst="rect">
            <a:avLst/>
          </a:prstGeom>
        </p:spPr>
        <p:style>
          <a:lnRef idx="2">
            <a:schemeClr val="dk1"/>
          </a:lnRef>
          <a:fillRef idx="1">
            <a:schemeClr val="lt1"/>
          </a:fillRef>
          <a:effectRef idx="0">
            <a:schemeClr val="dk1"/>
          </a:effectRef>
          <a:fontRef idx="minor">
            <a:schemeClr val="dk1"/>
          </a:fontRef>
        </p:style>
        <p:txBody>
          <a:bodyPr wrap="none">
            <a:spAutoFit/>
          </a:bodyPr>
          <a:lstStyle/>
          <a:p>
            <a:pPr lvl="0" algn="ctr">
              <a:defRPr/>
            </a:pPr>
            <a:r>
              <a:rPr lang="fr-FR" dirty="0" err="1">
                <a:latin typeface="Consolas" panose="020B0609020204030204" pitchFamily="49" charset="0"/>
                <a:cs typeface="Consolas" panose="020B0609020204030204" pitchFamily="49" charset="0"/>
              </a:rPr>
              <a:t>mpfr</a:t>
            </a:r>
            <a:r>
              <a:rPr lang="fr-FR" dirty="0">
                <a:latin typeface="Consolas" panose="020B0609020204030204" pitchFamily="49" charset="0"/>
                <a:cs typeface="Consolas" panose="020B0609020204030204" pitchFamily="49" charset="0"/>
              </a:rPr>
              <a:t>_{</a:t>
            </a:r>
            <a:r>
              <a:rPr lang="fr-FR" dirty="0" err="1">
                <a:latin typeface="Consolas" panose="020B0609020204030204" pitchFamily="49" charset="0"/>
                <a:cs typeface="Consolas" panose="020B0609020204030204" pitchFamily="49" charset="0"/>
              </a:rPr>
              <a:t>add,sub,mul,div</a:t>
            </a:r>
            <a:r>
              <a:rPr lang="fr-FR" dirty="0">
                <a:latin typeface="Consolas" panose="020B0609020204030204" pitchFamily="49" charset="0"/>
                <a:cs typeface="Consolas" panose="020B0609020204030204" pitchFamily="49" charset="0"/>
              </a:rPr>
              <a:t>}</a:t>
            </a:r>
          </a:p>
          <a:p>
            <a:pPr lvl="0" algn="ctr">
              <a:defRPr/>
            </a:pPr>
            <a:r>
              <a:rPr lang="fr-FR" dirty="0">
                <a:latin typeface="Consolas" panose="020B0609020204030204" pitchFamily="49" charset="0"/>
                <a:cs typeface="Consolas" panose="020B0609020204030204" pitchFamily="49" charset="0"/>
              </a:rPr>
              <a:t>...</a:t>
            </a:r>
            <a:endParaRPr lang="fr-FR" dirty="0"/>
          </a:p>
        </p:txBody>
      </p:sp>
      <p:cxnSp>
        <p:nvCxnSpPr>
          <p:cNvPr id="10" name="Connecteur droit avec flèche 12">
            <a:extLst>
              <a:ext uri="{FF2B5EF4-FFF2-40B4-BE49-F238E27FC236}">
                <a16:creationId xmlns:a16="http://schemas.microsoft.com/office/drawing/2014/main" id="{12667D82-7F83-E348-B06C-CF5A10322F44}"/>
              </a:ext>
            </a:extLst>
          </p:cNvPr>
          <p:cNvCxnSpPr>
            <a:cxnSpLocks/>
            <a:stCxn id="8" idx="2"/>
            <a:endCxn id="9" idx="0"/>
          </p:cNvCxnSpPr>
          <p:nvPr/>
        </p:nvCxnSpPr>
        <p:spPr>
          <a:xfrm>
            <a:off x="3845224" y="4328614"/>
            <a:ext cx="0" cy="40956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1" name="ZoneTexte 20">
            <a:extLst>
              <a:ext uri="{FF2B5EF4-FFF2-40B4-BE49-F238E27FC236}">
                <a16:creationId xmlns:a16="http://schemas.microsoft.com/office/drawing/2014/main" id="{996DE482-CC12-724C-B04A-F6253032D5EE}"/>
              </a:ext>
            </a:extLst>
          </p:cNvPr>
          <p:cNvSpPr txBox="1"/>
          <p:nvPr/>
        </p:nvSpPr>
        <p:spPr>
          <a:xfrm>
            <a:off x="1652750" y="5943062"/>
            <a:ext cx="864339"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fr-FR" dirty="0" err="1"/>
              <a:t>signed</a:t>
            </a:r>
            <a:endParaRPr lang="fr-FR" dirty="0"/>
          </a:p>
        </p:txBody>
      </p:sp>
      <p:sp>
        <p:nvSpPr>
          <p:cNvPr id="12" name="ZoneTexte 21">
            <a:extLst>
              <a:ext uri="{FF2B5EF4-FFF2-40B4-BE49-F238E27FC236}">
                <a16:creationId xmlns:a16="http://schemas.microsoft.com/office/drawing/2014/main" id="{2B5DDDF0-FA43-454C-962B-881401D477E6}"/>
              </a:ext>
            </a:extLst>
          </p:cNvPr>
          <p:cNvSpPr txBox="1"/>
          <p:nvPr/>
        </p:nvSpPr>
        <p:spPr>
          <a:xfrm>
            <a:off x="2724404" y="5943062"/>
            <a:ext cx="1120820"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fr-FR" dirty="0" err="1"/>
              <a:t>unsigned</a:t>
            </a:r>
            <a:endParaRPr lang="fr-FR" dirty="0"/>
          </a:p>
        </p:txBody>
      </p:sp>
      <p:sp>
        <p:nvSpPr>
          <p:cNvPr id="13" name="ZoneTexte 22">
            <a:extLst>
              <a:ext uri="{FF2B5EF4-FFF2-40B4-BE49-F238E27FC236}">
                <a16:creationId xmlns:a16="http://schemas.microsoft.com/office/drawing/2014/main" id="{112E61F3-DDCB-2547-9699-61A32C9A764B}"/>
              </a:ext>
            </a:extLst>
          </p:cNvPr>
          <p:cNvSpPr txBox="1"/>
          <p:nvPr/>
        </p:nvSpPr>
        <p:spPr>
          <a:xfrm>
            <a:off x="4114729" y="5943400"/>
            <a:ext cx="877163"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fr-FR" dirty="0"/>
              <a:t>double</a:t>
            </a:r>
          </a:p>
        </p:txBody>
      </p:sp>
      <p:cxnSp>
        <p:nvCxnSpPr>
          <p:cNvPr id="14" name="Connecteur droit avec flèche 24">
            <a:extLst>
              <a:ext uri="{FF2B5EF4-FFF2-40B4-BE49-F238E27FC236}">
                <a16:creationId xmlns:a16="http://schemas.microsoft.com/office/drawing/2014/main" id="{23DA4F9C-D1C1-864F-95E0-4B5E6628C9B5}"/>
              </a:ext>
            </a:extLst>
          </p:cNvPr>
          <p:cNvCxnSpPr>
            <a:cxnSpLocks/>
            <a:endCxn id="11" idx="0"/>
          </p:cNvCxnSpPr>
          <p:nvPr/>
        </p:nvCxnSpPr>
        <p:spPr>
          <a:xfrm flipH="1">
            <a:off x="2084920" y="5384674"/>
            <a:ext cx="712690" cy="55838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Connecteur droit avec flèche 27">
            <a:extLst>
              <a:ext uri="{FF2B5EF4-FFF2-40B4-BE49-F238E27FC236}">
                <a16:creationId xmlns:a16="http://schemas.microsoft.com/office/drawing/2014/main" id="{FBF43D38-39C3-6D4C-9F4B-74BFBF70A90F}"/>
              </a:ext>
            </a:extLst>
          </p:cNvPr>
          <p:cNvCxnSpPr>
            <a:cxnSpLocks/>
            <a:endCxn id="12" idx="0"/>
          </p:cNvCxnSpPr>
          <p:nvPr/>
        </p:nvCxnSpPr>
        <p:spPr>
          <a:xfrm flipH="1">
            <a:off x="3284814" y="5384674"/>
            <a:ext cx="77844" cy="55838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Connecteur droit avec flèche 30">
            <a:extLst>
              <a:ext uri="{FF2B5EF4-FFF2-40B4-BE49-F238E27FC236}">
                <a16:creationId xmlns:a16="http://schemas.microsoft.com/office/drawing/2014/main" id="{10D1BC34-179A-934D-BF05-30552EC366A8}"/>
              </a:ext>
            </a:extLst>
          </p:cNvPr>
          <p:cNvCxnSpPr>
            <a:cxnSpLocks/>
            <a:endCxn id="13" idx="0"/>
          </p:cNvCxnSpPr>
          <p:nvPr/>
        </p:nvCxnSpPr>
        <p:spPr>
          <a:xfrm>
            <a:off x="4088203" y="5384674"/>
            <a:ext cx="465108" cy="55872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Connecteur droit avec flèche 42">
            <a:extLst>
              <a:ext uri="{FF2B5EF4-FFF2-40B4-BE49-F238E27FC236}">
                <a16:creationId xmlns:a16="http://schemas.microsoft.com/office/drawing/2014/main" id="{EAD3BF67-1309-2E40-BBDB-EEB88E7776B4}"/>
              </a:ext>
            </a:extLst>
          </p:cNvPr>
          <p:cNvCxnSpPr>
            <a:cxnSpLocks/>
            <a:endCxn id="18" idx="0"/>
          </p:cNvCxnSpPr>
          <p:nvPr/>
        </p:nvCxnSpPr>
        <p:spPr>
          <a:xfrm>
            <a:off x="4741598" y="5384674"/>
            <a:ext cx="803615" cy="55838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ZoneTexte 43">
            <a:extLst>
              <a:ext uri="{FF2B5EF4-FFF2-40B4-BE49-F238E27FC236}">
                <a16:creationId xmlns:a16="http://schemas.microsoft.com/office/drawing/2014/main" id="{50362472-D921-6340-A0A1-A171ECC004F8}"/>
              </a:ext>
            </a:extLst>
          </p:cNvPr>
          <p:cNvSpPr txBox="1"/>
          <p:nvPr/>
        </p:nvSpPr>
        <p:spPr>
          <a:xfrm>
            <a:off x="5234871" y="5943062"/>
            <a:ext cx="620683"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fr-FR" dirty="0" err="1"/>
              <a:t>float</a:t>
            </a:r>
            <a:endParaRPr lang="fr-FR" dirty="0"/>
          </a:p>
        </p:txBody>
      </p:sp>
    </p:spTree>
    <p:extLst>
      <p:ext uri="{BB962C8B-B14F-4D97-AF65-F5344CB8AC3E}">
        <p14:creationId xmlns:p14="http://schemas.microsoft.com/office/powerpoint/2010/main" val="3193038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P spid="13" grpId="0" animBg="1"/>
      <p:bldP spid="18"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A2E19475-5508-6F47-B7EB-E7CDB409AB37}"/>
              </a:ext>
            </a:extLst>
          </p:cNvPr>
          <p:cNvSpPr>
            <a:spLocks noGrp="1"/>
          </p:cNvSpPr>
          <p:nvPr>
            <p:ph sz="quarter" idx="18"/>
          </p:nvPr>
        </p:nvSpPr>
        <p:spPr/>
        <p:txBody>
          <a:bodyPr/>
          <a:lstStyle/>
          <a:p>
            <a:r>
              <a:rPr lang="fr-FR" sz="2400" dirty="0"/>
              <a:t>RISC-V ISA Extension for the UNUM Format </a:t>
            </a:r>
            <a:r>
              <a:rPr lang="fr-FR" dirty="0"/>
              <a:t>[</a:t>
            </a:r>
            <a:r>
              <a:rPr lang="fr-FR" dirty="0" err="1"/>
              <a:t>Bocco</a:t>
            </a:r>
            <a:r>
              <a:rPr lang="fr-FR" dirty="0"/>
              <a:t> et al. 2019]</a:t>
            </a:r>
          </a:p>
          <a:p>
            <a:pPr lvl="1"/>
            <a:r>
              <a:rPr lang="fr-FR" dirty="0"/>
              <a:t>Multiple </a:t>
            </a:r>
            <a:r>
              <a:rPr lang="fr-FR" dirty="0" err="1"/>
              <a:t>precision</a:t>
            </a:r>
            <a:r>
              <a:rPr lang="fr-FR" dirty="0"/>
              <a:t> </a:t>
            </a:r>
            <a:r>
              <a:rPr lang="fr-FR" dirty="0" err="1"/>
              <a:t>levels</a:t>
            </a:r>
            <a:r>
              <a:rPr lang="fr-FR" dirty="0"/>
              <a:t> (up to 512 bits)</a:t>
            </a:r>
          </a:p>
          <a:p>
            <a:pPr lvl="1"/>
            <a:r>
              <a:rPr lang="fr-FR" dirty="0"/>
              <a:t>Byte-</a:t>
            </a:r>
            <a:r>
              <a:rPr lang="fr-FR" dirty="0" err="1"/>
              <a:t>aligned</a:t>
            </a:r>
            <a:r>
              <a:rPr lang="fr-FR" dirty="0"/>
              <a:t> FP values in memory</a:t>
            </a:r>
          </a:p>
          <a:p>
            <a:pPr lvl="1"/>
            <a:endParaRPr lang="fr-FR" dirty="0"/>
          </a:p>
          <a:p>
            <a:pPr lvl="1"/>
            <a:r>
              <a:rPr lang="fr-FR" b="1" i="1" dirty="0" err="1"/>
              <a:t>ess</a:t>
            </a:r>
            <a:r>
              <a:rPr lang="fr-FR" i="1" dirty="0"/>
              <a:t> </a:t>
            </a:r>
            <a:r>
              <a:rPr lang="fr-FR" dirty="0"/>
              <a:t>and </a:t>
            </a:r>
            <a:r>
              <a:rPr lang="fr-FR" b="1" i="1" dirty="0" err="1"/>
              <a:t>fss</a:t>
            </a:r>
            <a:r>
              <a:rPr lang="fr-FR" i="1" dirty="0"/>
              <a:t> </a:t>
            </a:r>
            <a:r>
              <a:rPr lang="fr-FR" dirty="0" err="1"/>
              <a:t>fields</a:t>
            </a:r>
            <a:r>
              <a:rPr lang="fr-FR" dirty="0"/>
              <a:t> </a:t>
            </a:r>
            <a:r>
              <a:rPr lang="fr-FR" dirty="0">
                <a:sym typeface="Wingdings" pitchFamily="2" charset="2"/>
              </a:rPr>
              <a:t> </a:t>
            </a:r>
            <a:r>
              <a:rPr lang="fr-FR" dirty="0" err="1">
                <a:sym typeface="Wingdings" pitchFamily="2" charset="2"/>
              </a:rPr>
              <a:t>status</a:t>
            </a:r>
            <a:r>
              <a:rPr lang="fr-FR" dirty="0">
                <a:sym typeface="Wingdings" pitchFamily="2" charset="2"/>
              </a:rPr>
              <a:t> </a:t>
            </a:r>
            <a:r>
              <a:rPr lang="fr-FR" dirty="0" err="1">
                <a:sym typeface="Wingdings" pitchFamily="2" charset="2"/>
              </a:rPr>
              <a:t>registers</a:t>
            </a:r>
            <a:endParaRPr lang="fr-FR" dirty="0">
              <a:sym typeface="Wingdings" pitchFamily="2" charset="2"/>
            </a:endParaRPr>
          </a:p>
          <a:p>
            <a:pPr lvl="1"/>
            <a:r>
              <a:rPr lang="fr-FR" dirty="0"/>
              <a:t>WGP (</a:t>
            </a:r>
            <a:r>
              <a:rPr lang="fr-FR" dirty="0" err="1"/>
              <a:t>Working</a:t>
            </a:r>
            <a:r>
              <a:rPr lang="fr-FR" dirty="0"/>
              <a:t> G-layer </a:t>
            </a:r>
            <a:r>
              <a:rPr lang="fr-FR" dirty="0" err="1"/>
              <a:t>Precision</a:t>
            </a:r>
            <a:r>
              <a:rPr lang="fr-FR" dirty="0"/>
              <a:t>): Operating </a:t>
            </a:r>
            <a:r>
              <a:rPr lang="fr-FR" dirty="0" err="1"/>
              <a:t>precision</a:t>
            </a:r>
            <a:endParaRPr lang="fr-FR" dirty="0"/>
          </a:p>
          <a:p>
            <a:pPr lvl="1"/>
            <a:r>
              <a:rPr lang="fr-FR" dirty="0"/>
              <a:t>MBB (Memory Byte </a:t>
            </a:r>
            <a:r>
              <a:rPr lang="fr-FR" dirty="0" err="1"/>
              <a:t>Budge</a:t>
            </a:r>
            <a:r>
              <a:rPr lang="fr-FR" dirty="0"/>
              <a:t>): </a:t>
            </a:r>
            <a:r>
              <a:rPr lang="fr-FR" dirty="0" err="1"/>
              <a:t>Num</a:t>
            </a:r>
            <a:r>
              <a:rPr lang="fr-FR" dirty="0"/>
              <a:t> Bytes </a:t>
            </a:r>
            <a:r>
              <a:rPr lang="fr-FR" dirty="0" err="1"/>
              <a:t>read</a:t>
            </a:r>
            <a:r>
              <a:rPr lang="fr-FR" dirty="0"/>
              <a:t>/</a:t>
            </a:r>
            <a:r>
              <a:rPr lang="fr-FR" dirty="0" err="1"/>
              <a:t>written</a:t>
            </a:r>
            <a:r>
              <a:rPr lang="fr-FR" dirty="0"/>
              <a:t> memory</a:t>
            </a:r>
          </a:p>
          <a:p>
            <a:endParaRPr lang="fr-FR" dirty="0"/>
          </a:p>
          <a:p>
            <a:endParaRPr lang="fr-FR" dirty="0"/>
          </a:p>
        </p:txBody>
      </p:sp>
      <p:sp>
        <p:nvSpPr>
          <p:cNvPr id="4" name="Espace réservé du texte 3">
            <a:extLst>
              <a:ext uri="{FF2B5EF4-FFF2-40B4-BE49-F238E27FC236}">
                <a16:creationId xmlns:a16="http://schemas.microsoft.com/office/drawing/2014/main" id="{E0FE26C0-BC36-7149-8D16-6641638C925D}"/>
              </a:ext>
            </a:extLst>
          </p:cNvPr>
          <p:cNvSpPr>
            <a:spLocks noGrp="1"/>
          </p:cNvSpPr>
          <p:nvPr>
            <p:ph type="body" sz="quarter" idx="20"/>
          </p:nvPr>
        </p:nvSpPr>
        <p:spPr/>
        <p:txBody>
          <a:bodyPr/>
          <a:lstStyle/>
          <a:p>
            <a:r>
              <a:rPr lang="fr-FR" dirty="0"/>
              <a:t>UNUM </a:t>
            </a:r>
            <a:r>
              <a:rPr lang="fr-FR" dirty="0" err="1"/>
              <a:t>backend</a:t>
            </a:r>
            <a:endParaRPr lang="fr-FR" dirty="0"/>
          </a:p>
        </p:txBody>
      </p:sp>
      <p:sp>
        <p:nvSpPr>
          <p:cNvPr id="6" name="Espace réservé du pied de page 1">
            <a:extLst>
              <a:ext uri="{FF2B5EF4-FFF2-40B4-BE49-F238E27FC236}">
                <a16:creationId xmlns:a16="http://schemas.microsoft.com/office/drawing/2014/main" id="{636B4DC5-2120-FD40-8C33-3431DD82171F}"/>
              </a:ext>
            </a:extLst>
          </p:cNvPr>
          <p:cNvSpPr txBox="1">
            <a:spLocks/>
          </p:cNvSpPr>
          <p:nvPr/>
        </p:nvSpPr>
        <p:spPr>
          <a:xfrm>
            <a:off x="359466" y="6262727"/>
            <a:ext cx="11471070" cy="323165"/>
          </a:xfrm>
          <a:prstGeom prst="rect">
            <a:avLst/>
          </a:prstGeom>
        </p:spPr>
        <p:txBody>
          <a:bodyPr wrap="square" lIns="0" tIns="0" rIns="0" bIns="0" anchor="ctr" anchorCtr="0">
            <a:spAutoFit/>
          </a:bodyPr>
          <a:lstStyle>
            <a:defPPr>
              <a:defRPr lang="fr-FR"/>
            </a:defPPr>
            <a:lvl1pPr marL="0" algn="r" defTabSz="914400" rtl="0" eaLnBrk="1" latinLnBrk="0" hangingPunct="1">
              <a:defRPr sz="105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dirty="0" err="1"/>
              <a:t>Bocco</a:t>
            </a:r>
            <a:r>
              <a:rPr lang="fr-FR" dirty="0"/>
              <a:t>, et al.. 2019. SMURF: </a:t>
            </a:r>
            <a:r>
              <a:rPr lang="fr-FR" dirty="0" err="1"/>
              <a:t>Scalar</a:t>
            </a:r>
            <a:r>
              <a:rPr lang="fr-FR" dirty="0"/>
              <a:t> Multiple-</a:t>
            </a:r>
            <a:r>
              <a:rPr lang="fr-FR" dirty="0" err="1"/>
              <a:t>precision</a:t>
            </a:r>
            <a:r>
              <a:rPr lang="fr-FR" dirty="0"/>
              <a:t> Unum Risc-V </a:t>
            </a:r>
            <a:r>
              <a:rPr lang="fr-FR" dirty="0" err="1"/>
              <a:t>Floating</a:t>
            </a:r>
            <a:r>
              <a:rPr lang="fr-FR" dirty="0"/>
              <a:t>-point Accelerator for Scientific </a:t>
            </a:r>
            <a:r>
              <a:rPr lang="fr-FR" dirty="0" err="1"/>
              <a:t>Computing</a:t>
            </a:r>
            <a:r>
              <a:rPr lang="fr-FR" dirty="0"/>
              <a:t>. In </a:t>
            </a:r>
            <a:r>
              <a:rPr lang="fr-FR" dirty="0" err="1"/>
              <a:t>Proceedings</a:t>
            </a:r>
            <a:r>
              <a:rPr lang="fr-FR" dirty="0"/>
              <a:t> of the </a:t>
            </a:r>
            <a:r>
              <a:rPr lang="fr-FR" dirty="0" err="1"/>
              <a:t>Conference</a:t>
            </a:r>
            <a:r>
              <a:rPr lang="fr-FR" dirty="0"/>
              <a:t> for </a:t>
            </a:r>
            <a:r>
              <a:rPr lang="fr-FR" dirty="0" err="1"/>
              <a:t>Next</a:t>
            </a:r>
            <a:r>
              <a:rPr lang="fr-FR" dirty="0"/>
              <a:t> </a:t>
            </a:r>
            <a:r>
              <a:rPr lang="fr-FR" dirty="0" err="1"/>
              <a:t>Generation</a:t>
            </a:r>
            <a:r>
              <a:rPr lang="fr-FR" dirty="0"/>
              <a:t> </a:t>
            </a:r>
            <a:r>
              <a:rPr lang="fr-FR" dirty="0" err="1"/>
              <a:t>Arithmetic</a:t>
            </a:r>
            <a:r>
              <a:rPr lang="fr-FR" dirty="0"/>
              <a:t>. 1–8.</a:t>
            </a:r>
          </a:p>
          <a:p>
            <a:pPr algn="l"/>
            <a:r>
              <a:rPr lang="fr-FR" dirty="0"/>
              <a:t>John L. </a:t>
            </a:r>
            <a:r>
              <a:rPr lang="fr-FR" dirty="0" err="1"/>
              <a:t>Gustafson</a:t>
            </a:r>
            <a:r>
              <a:rPr lang="fr-FR" dirty="0"/>
              <a:t>. 2017. The end of </a:t>
            </a:r>
            <a:r>
              <a:rPr lang="fr-FR" dirty="0" err="1"/>
              <a:t>error</a:t>
            </a:r>
            <a:r>
              <a:rPr lang="fr-FR" dirty="0"/>
              <a:t>: UNUM </a:t>
            </a:r>
            <a:r>
              <a:rPr lang="fr-FR" dirty="0" err="1"/>
              <a:t>computing</a:t>
            </a:r>
            <a:r>
              <a:rPr lang="fr-FR" dirty="0"/>
              <a:t>. 416 pages.</a:t>
            </a:r>
          </a:p>
        </p:txBody>
      </p:sp>
    </p:spTree>
    <p:extLst>
      <p:ext uri="{BB962C8B-B14F-4D97-AF65-F5344CB8AC3E}">
        <p14:creationId xmlns:p14="http://schemas.microsoft.com/office/powerpoint/2010/main" val="2649291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622D7B-5429-9545-8F90-58227C709650}"/>
              </a:ext>
            </a:extLst>
          </p:cNvPr>
          <p:cNvSpPr>
            <a:spLocks noGrp="1"/>
          </p:cNvSpPr>
          <p:nvPr>
            <p:ph sz="quarter" idx="18"/>
          </p:nvPr>
        </p:nvSpPr>
        <p:spPr/>
        <p:txBody>
          <a:bodyPr/>
          <a:lstStyle/>
          <a:p>
            <a:r>
              <a:rPr lang="en-FR" dirty="0"/>
              <a:t> Motivation for variable precision</a:t>
            </a:r>
          </a:p>
          <a:p>
            <a:endParaRPr lang="en-FR" dirty="0"/>
          </a:p>
          <a:p>
            <a:r>
              <a:rPr lang="en-FR" dirty="0"/>
              <a:t> Contribution</a:t>
            </a:r>
          </a:p>
          <a:p>
            <a:endParaRPr lang="en-FR" dirty="0"/>
          </a:p>
          <a:p>
            <a:r>
              <a:rPr lang="en-FR" dirty="0"/>
              <a:t> Experimental Results</a:t>
            </a:r>
          </a:p>
          <a:p>
            <a:endParaRPr lang="en-FR" dirty="0"/>
          </a:p>
          <a:p>
            <a:r>
              <a:rPr lang="en-FR" dirty="0"/>
              <a:t> Conclusion</a:t>
            </a:r>
          </a:p>
        </p:txBody>
      </p:sp>
      <p:sp>
        <p:nvSpPr>
          <p:cNvPr id="3" name="Text Placeholder 2">
            <a:extLst>
              <a:ext uri="{FF2B5EF4-FFF2-40B4-BE49-F238E27FC236}">
                <a16:creationId xmlns:a16="http://schemas.microsoft.com/office/drawing/2014/main" id="{EBFB25CB-8141-DA4F-9543-7E92C3AF6385}"/>
              </a:ext>
            </a:extLst>
          </p:cNvPr>
          <p:cNvSpPr>
            <a:spLocks noGrp="1"/>
          </p:cNvSpPr>
          <p:nvPr>
            <p:ph type="body" sz="quarter" idx="20"/>
          </p:nvPr>
        </p:nvSpPr>
        <p:spPr/>
        <p:txBody>
          <a:bodyPr/>
          <a:lstStyle/>
          <a:p>
            <a:r>
              <a:rPr lang="en-FR" dirty="0"/>
              <a:t>outline</a:t>
            </a:r>
          </a:p>
        </p:txBody>
      </p:sp>
    </p:spTree>
    <p:extLst>
      <p:ext uri="{BB962C8B-B14F-4D97-AF65-F5344CB8AC3E}">
        <p14:creationId xmlns:p14="http://schemas.microsoft.com/office/powerpoint/2010/main" val="8437479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622D7B-5429-9545-8F90-58227C709650}"/>
              </a:ext>
            </a:extLst>
          </p:cNvPr>
          <p:cNvSpPr>
            <a:spLocks noGrp="1"/>
          </p:cNvSpPr>
          <p:nvPr>
            <p:ph sz="quarter" idx="18"/>
          </p:nvPr>
        </p:nvSpPr>
        <p:spPr/>
        <p:txBody>
          <a:bodyPr/>
          <a:lstStyle/>
          <a:p>
            <a:r>
              <a:rPr lang="en-FR" dirty="0"/>
              <a:t> Motivation for variable precision</a:t>
            </a:r>
          </a:p>
          <a:p>
            <a:endParaRPr lang="en-FR" dirty="0"/>
          </a:p>
          <a:p>
            <a:r>
              <a:rPr lang="en-FR" dirty="0"/>
              <a:t> Contribution</a:t>
            </a:r>
          </a:p>
          <a:p>
            <a:endParaRPr lang="en-FR" dirty="0"/>
          </a:p>
          <a:p>
            <a:r>
              <a:rPr lang="en-FR" dirty="0"/>
              <a:t> Experimental Results</a:t>
            </a:r>
          </a:p>
          <a:p>
            <a:endParaRPr lang="en-FR" dirty="0"/>
          </a:p>
          <a:p>
            <a:r>
              <a:rPr lang="en-FR" dirty="0"/>
              <a:t> Conclusion</a:t>
            </a:r>
          </a:p>
        </p:txBody>
      </p:sp>
      <p:sp>
        <p:nvSpPr>
          <p:cNvPr id="3" name="Text Placeholder 2">
            <a:extLst>
              <a:ext uri="{FF2B5EF4-FFF2-40B4-BE49-F238E27FC236}">
                <a16:creationId xmlns:a16="http://schemas.microsoft.com/office/drawing/2014/main" id="{EBFB25CB-8141-DA4F-9543-7E92C3AF6385}"/>
              </a:ext>
            </a:extLst>
          </p:cNvPr>
          <p:cNvSpPr>
            <a:spLocks noGrp="1"/>
          </p:cNvSpPr>
          <p:nvPr>
            <p:ph type="body" sz="quarter" idx="20"/>
          </p:nvPr>
        </p:nvSpPr>
        <p:spPr/>
        <p:txBody>
          <a:bodyPr/>
          <a:lstStyle/>
          <a:p>
            <a:r>
              <a:rPr lang="en-FR" dirty="0"/>
              <a:t>outline</a:t>
            </a:r>
          </a:p>
        </p:txBody>
      </p:sp>
    </p:spTree>
    <p:extLst>
      <p:ext uri="{BB962C8B-B14F-4D97-AF65-F5344CB8AC3E}">
        <p14:creationId xmlns:p14="http://schemas.microsoft.com/office/powerpoint/2010/main" val="39630549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622D7B-5429-9545-8F90-58227C709650}"/>
              </a:ext>
            </a:extLst>
          </p:cNvPr>
          <p:cNvSpPr>
            <a:spLocks noGrp="1"/>
          </p:cNvSpPr>
          <p:nvPr>
            <p:ph sz="quarter" idx="18"/>
          </p:nvPr>
        </p:nvSpPr>
        <p:spPr/>
        <p:txBody>
          <a:bodyPr/>
          <a:lstStyle/>
          <a:p>
            <a:r>
              <a:rPr lang="en-FR" dirty="0"/>
              <a:t> Motivation for variable precision</a:t>
            </a:r>
          </a:p>
          <a:p>
            <a:endParaRPr lang="en-FR" dirty="0"/>
          </a:p>
          <a:p>
            <a:r>
              <a:rPr lang="en-FR" dirty="0"/>
              <a:t> Contribution</a:t>
            </a:r>
          </a:p>
          <a:p>
            <a:endParaRPr lang="en-FR" dirty="0"/>
          </a:p>
          <a:p>
            <a:r>
              <a:rPr lang="en-FR" dirty="0"/>
              <a:t> </a:t>
            </a:r>
            <a:r>
              <a:rPr lang="en-FR" dirty="0">
                <a:solidFill>
                  <a:schemeClr val="tx1"/>
                </a:solidFill>
              </a:rPr>
              <a:t>Experimental Results</a:t>
            </a:r>
          </a:p>
          <a:p>
            <a:endParaRPr lang="en-FR" dirty="0"/>
          </a:p>
          <a:p>
            <a:r>
              <a:rPr lang="en-FR" dirty="0"/>
              <a:t> Conclusion</a:t>
            </a:r>
          </a:p>
        </p:txBody>
      </p:sp>
      <p:sp>
        <p:nvSpPr>
          <p:cNvPr id="3" name="Text Placeholder 2">
            <a:extLst>
              <a:ext uri="{FF2B5EF4-FFF2-40B4-BE49-F238E27FC236}">
                <a16:creationId xmlns:a16="http://schemas.microsoft.com/office/drawing/2014/main" id="{EBFB25CB-8141-DA4F-9543-7E92C3AF6385}"/>
              </a:ext>
            </a:extLst>
          </p:cNvPr>
          <p:cNvSpPr>
            <a:spLocks noGrp="1"/>
          </p:cNvSpPr>
          <p:nvPr>
            <p:ph type="body" sz="quarter" idx="20"/>
          </p:nvPr>
        </p:nvSpPr>
        <p:spPr/>
        <p:txBody>
          <a:bodyPr/>
          <a:lstStyle/>
          <a:p>
            <a:r>
              <a:rPr lang="en-FR" dirty="0"/>
              <a:t>outline</a:t>
            </a:r>
          </a:p>
        </p:txBody>
      </p:sp>
    </p:spTree>
    <p:extLst>
      <p:ext uri="{BB962C8B-B14F-4D97-AF65-F5344CB8AC3E}">
        <p14:creationId xmlns:p14="http://schemas.microsoft.com/office/powerpoint/2010/main" val="2234005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73A1B486-972C-C940-B6F3-FCF6560F9CD4}"/>
              </a:ext>
            </a:extLst>
          </p:cNvPr>
          <p:cNvSpPr>
            <a:spLocks noGrp="1"/>
          </p:cNvSpPr>
          <p:nvPr>
            <p:ph sz="quarter" idx="18"/>
          </p:nvPr>
        </p:nvSpPr>
        <p:spPr/>
        <p:txBody>
          <a:bodyPr/>
          <a:lstStyle/>
          <a:p>
            <a:pPr>
              <a:lnSpc>
                <a:spcPct val="100000"/>
              </a:lnSpc>
              <a:spcAft>
                <a:spcPts val="300"/>
              </a:spcAft>
            </a:pPr>
            <a:r>
              <a:rPr lang="fr-FR" sz="2400" dirty="0" err="1"/>
              <a:t>Beneﬁts</a:t>
            </a:r>
            <a:r>
              <a:rPr lang="fr-FR" sz="2400" dirty="0"/>
              <a:t> of </a:t>
            </a:r>
            <a:r>
              <a:rPr lang="fr-FR" sz="2400" dirty="0" err="1"/>
              <a:t>Language</a:t>
            </a:r>
            <a:r>
              <a:rPr lang="fr-FR" sz="2400" dirty="0"/>
              <a:t> and Compiler </a:t>
            </a:r>
            <a:r>
              <a:rPr lang="fr-FR" sz="2400" dirty="0" err="1"/>
              <a:t>Integration</a:t>
            </a:r>
            <a:endParaRPr lang="fr-FR" sz="2400" dirty="0"/>
          </a:p>
          <a:p>
            <a:pPr>
              <a:lnSpc>
                <a:spcPct val="100000"/>
              </a:lnSpc>
              <a:spcAft>
                <a:spcPts val="300"/>
              </a:spcAft>
            </a:pPr>
            <a:endParaRPr lang="fr-FR" sz="2400" dirty="0"/>
          </a:p>
          <a:p>
            <a:pPr>
              <a:lnSpc>
                <a:spcPct val="100000"/>
              </a:lnSpc>
              <a:spcAft>
                <a:spcPts val="300"/>
              </a:spcAft>
            </a:pPr>
            <a:endParaRPr lang="fr-FR" sz="2400" dirty="0"/>
          </a:p>
          <a:p>
            <a:pPr>
              <a:lnSpc>
                <a:spcPct val="100000"/>
              </a:lnSpc>
              <a:spcAft>
                <a:spcPts val="300"/>
              </a:spcAft>
            </a:pPr>
            <a:r>
              <a:rPr lang="fr-FR" sz="2400" dirty="0" err="1"/>
              <a:t>vpfloat</a:t>
            </a:r>
            <a:r>
              <a:rPr lang="fr-FR" sz="2400" dirty="0"/>
              <a:t>&lt;</a:t>
            </a:r>
            <a:r>
              <a:rPr lang="fr-FR" sz="2400" dirty="0" err="1"/>
              <a:t>mpfr</a:t>
            </a:r>
            <a:r>
              <a:rPr lang="fr-FR" sz="2400" dirty="0"/>
              <a:t>, …&gt; vs. </a:t>
            </a:r>
            <a:r>
              <a:rPr lang="fr-FR" sz="2400" dirty="0" err="1"/>
              <a:t>Boost</a:t>
            </a:r>
            <a:r>
              <a:rPr lang="fr-FR" sz="2400" dirty="0"/>
              <a:t> Multi-</a:t>
            </a:r>
            <a:r>
              <a:rPr lang="fr-FR" sz="2400" dirty="0" err="1"/>
              <a:t>precision</a:t>
            </a:r>
            <a:r>
              <a:rPr lang="fr-FR" sz="2400" dirty="0"/>
              <a:t> Library</a:t>
            </a:r>
          </a:p>
          <a:p>
            <a:pPr lvl="1">
              <a:lnSpc>
                <a:spcPct val="100000"/>
              </a:lnSpc>
              <a:spcAft>
                <a:spcPts val="300"/>
              </a:spcAft>
            </a:pPr>
            <a:r>
              <a:rPr lang="fr-FR" sz="2000" dirty="0" err="1"/>
              <a:t>Both</a:t>
            </a:r>
            <a:r>
              <a:rPr lang="fr-FR" sz="2000" dirty="0"/>
              <a:t> </a:t>
            </a:r>
            <a:r>
              <a:rPr lang="fr-FR" sz="2000" dirty="0" err="1"/>
              <a:t>generate</a:t>
            </a:r>
            <a:r>
              <a:rPr lang="fr-FR" sz="2000" dirty="0"/>
              <a:t> MPFR code</a:t>
            </a:r>
          </a:p>
          <a:p>
            <a:pPr lvl="1">
              <a:lnSpc>
                <a:spcPct val="100000"/>
              </a:lnSpc>
              <a:spcAft>
                <a:spcPts val="300"/>
              </a:spcAft>
            </a:pPr>
            <a:endParaRPr lang="fr-FR" sz="2000" dirty="0"/>
          </a:p>
          <a:p>
            <a:pPr lvl="1">
              <a:lnSpc>
                <a:spcPct val="100000"/>
              </a:lnSpc>
              <a:spcAft>
                <a:spcPts val="300"/>
              </a:spcAft>
            </a:pPr>
            <a:r>
              <a:rPr lang="en-GB" dirty="0"/>
              <a:t>Extended precision</a:t>
            </a:r>
            <a:endParaRPr lang="fr-FR" sz="2000" dirty="0"/>
          </a:p>
          <a:p>
            <a:pPr lvl="1">
              <a:lnSpc>
                <a:spcPct val="100000"/>
              </a:lnSpc>
              <a:spcAft>
                <a:spcPts val="300"/>
              </a:spcAft>
            </a:pPr>
            <a:endParaRPr lang="fr-FR" sz="2000" dirty="0"/>
          </a:p>
          <a:p>
            <a:pPr lvl="1">
              <a:lnSpc>
                <a:spcPct val="100000"/>
              </a:lnSpc>
              <a:spcAft>
                <a:spcPts val="300"/>
              </a:spcAft>
            </a:pPr>
            <a:r>
              <a:rPr lang="fr-FR" sz="2000" dirty="0" err="1"/>
              <a:t>Polybench</a:t>
            </a:r>
            <a:r>
              <a:rPr lang="fr-FR" sz="2000" dirty="0"/>
              <a:t> Benchmark suite [Pouchet et al. 2012]</a:t>
            </a:r>
          </a:p>
          <a:p>
            <a:pPr marL="885825" lvl="2" indent="0">
              <a:lnSpc>
                <a:spcPct val="100000"/>
              </a:lnSpc>
              <a:spcAft>
                <a:spcPts val="300"/>
              </a:spcAft>
              <a:buNone/>
            </a:pPr>
            <a:endParaRPr lang="fr-FR" sz="1600" dirty="0"/>
          </a:p>
          <a:p>
            <a:pPr marL="885825" lvl="2" indent="0">
              <a:lnSpc>
                <a:spcPct val="100000"/>
              </a:lnSpc>
              <a:spcAft>
                <a:spcPts val="300"/>
              </a:spcAft>
              <a:buNone/>
            </a:pPr>
            <a:endParaRPr lang="fr-FR" sz="1600" dirty="0"/>
          </a:p>
          <a:p>
            <a:pPr lvl="1">
              <a:lnSpc>
                <a:spcPct val="100000"/>
              </a:lnSpc>
              <a:spcAft>
                <a:spcPts val="300"/>
              </a:spcAft>
            </a:pPr>
            <a:r>
              <a:rPr lang="fr-FR" sz="2000" dirty="0" err="1"/>
              <a:t>RAJAPerf</a:t>
            </a:r>
            <a:r>
              <a:rPr lang="fr-FR" sz="2000" dirty="0"/>
              <a:t> (</a:t>
            </a:r>
            <a:r>
              <a:rPr lang="fr-FR" sz="2000" dirty="0">
                <a:hlinkClick r:id="rId2"/>
              </a:rPr>
              <a:t>https://github.com/LLNL/RAJAPerf</a:t>
            </a:r>
            <a:r>
              <a:rPr lang="fr-FR" sz="2000" dirty="0"/>
              <a:t>)</a:t>
            </a:r>
          </a:p>
          <a:p>
            <a:pPr lvl="2">
              <a:lnSpc>
                <a:spcPct val="100000"/>
              </a:lnSpc>
              <a:spcAft>
                <a:spcPts val="300"/>
              </a:spcAft>
            </a:pPr>
            <a:r>
              <a:rPr lang="fr-FR" sz="1600" dirty="0"/>
              <a:t>Six </a:t>
            </a:r>
            <a:r>
              <a:rPr lang="fr-FR" sz="1600" dirty="0" err="1"/>
              <a:t>variants</a:t>
            </a:r>
            <a:r>
              <a:rPr lang="fr-FR" sz="1600" dirty="0"/>
              <a:t> (3 </a:t>
            </a:r>
            <a:r>
              <a:rPr lang="fr-FR" sz="1600" dirty="0" err="1"/>
              <a:t>Sequentials</a:t>
            </a:r>
            <a:r>
              <a:rPr lang="fr-FR" sz="1600" dirty="0"/>
              <a:t>, 3 </a:t>
            </a:r>
            <a:r>
              <a:rPr lang="fr-FR" sz="1600" dirty="0" err="1"/>
              <a:t>OpenMPs</a:t>
            </a:r>
            <a:r>
              <a:rPr lang="fr-FR" sz="1600" dirty="0"/>
              <a:t>)</a:t>
            </a:r>
          </a:p>
          <a:p>
            <a:pPr marL="441325" lvl="1" indent="0">
              <a:lnSpc>
                <a:spcPct val="100000"/>
              </a:lnSpc>
              <a:spcAft>
                <a:spcPts val="300"/>
              </a:spcAft>
              <a:buNone/>
            </a:pPr>
            <a:endParaRPr lang="fr-FR" sz="2000" dirty="0"/>
          </a:p>
          <a:p>
            <a:pPr marL="0" indent="0">
              <a:lnSpc>
                <a:spcPct val="100000"/>
              </a:lnSpc>
              <a:spcAft>
                <a:spcPts val="300"/>
              </a:spcAft>
              <a:buNone/>
            </a:pPr>
            <a:endParaRPr lang="fr-FR" sz="2400" dirty="0"/>
          </a:p>
        </p:txBody>
      </p:sp>
      <p:sp>
        <p:nvSpPr>
          <p:cNvPr id="8" name="Rectangle 7">
            <a:extLst>
              <a:ext uri="{FF2B5EF4-FFF2-40B4-BE49-F238E27FC236}">
                <a16:creationId xmlns:a16="http://schemas.microsoft.com/office/drawing/2014/main" id="{4CF137E9-EEC0-7C44-97D1-053AB00FA74B}"/>
              </a:ext>
            </a:extLst>
          </p:cNvPr>
          <p:cNvSpPr/>
          <p:nvPr/>
        </p:nvSpPr>
        <p:spPr>
          <a:xfrm>
            <a:off x="0" y="1257301"/>
            <a:ext cx="12192000" cy="4988974"/>
          </a:xfrm>
          <a:prstGeom prst="rect">
            <a:avLst/>
          </a:prstGeom>
          <a:solidFill>
            <a:schemeClr val="bg2">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6" name="Espace réservé du pied de page 1">
            <a:extLst>
              <a:ext uri="{FF2B5EF4-FFF2-40B4-BE49-F238E27FC236}">
                <a16:creationId xmlns:a16="http://schemas.microsoft.com/office/drawing/2014/main" id="{F62F181B-7615-DC42-9AD5-A1CB9479D42F}"/>
              </a:ext>
            </a:extLst>
          </p:cNvPr>
          <p:cNvSpPr txBox="1">
            <a:spLocks/>
          </p:cNvSpPr>
          <p:nvPr/>
        </p:nvSpPr>
        <p:spPr>
          <a:xfrm>
            <a:off x="359466" y="6246275"/>
            <a:ext cx="11471070" cy="484748"/>
          </a:xfrm>
          <a:prstGeom prst="rect">
            <a:avLst/>
          </a:prstGeom>
        </p:spPr>
        <p:txBody>
          <a:bodyPr wrap="square" lIns="0" tIns="0" rIns="0" bIns="0" anchor="ctr" anchorCtr="0">
            <a:spAutoFit/>
          </a:bodyPr>
          <a:lstStyle>
            <a:defPPr>
              <a:defRPr lang="fr-FR"/>
            </a:defPPr>
            <a:lvl1pPr marL="0" algn="r" defTabSz="914400" rtl="0" eaLnBrk="1" latinLnBrk="0" hangingPunct="1">
              <a:defRPr sz="105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dirty="0"/>
              <a:t>Louis-Noël Pouchet et al. 2012. </a:t>
            </a:r>
            <a:r>
              <a:rPr lang="fr-FR" dirty="0" err="1"/>
              <a:t>PolyBench</a:t>
            </a:r>
            <a:r>
              <a:rPr lang="fr-FR" dirty="0"/>
              <a:t>: The </a:t>
            </a:r>
            <a:r>
              <a:rPr lang="fr-FR" dirty="0" err="1"/>
              <a:t>polyhedral</a:t>
            </a:r>
            <a:r>
              <a:rPr lang="fr-FR" dirty="0"/>
              <a:t> benchmark suite. </a:t>
            </a:r>
            <a:r>
              <a:rPr lang="fr-FR" dirty="0">
                <a:hlinkClick r:id="rId3"/>
              </a:rPr>
              <a:t>http://www.cs.ucla.edu/pouchet/software/polybench</a:t>
            </a:r>
            <a:r>
              <a:rPr lang="fr-FR" dirty="0"/>
              <a:t>.</a:t>
            </a:r>
          </a:p>
          <a:p>
            <a:pPr algn="l"/>
            <a:r>
              <a:rPr lang="fr-FR" dirty="0" err="1"/>
              <a:t>T</a:t>
            </a:r>
            <a:r>
              <a:rPr lang="fr-FR" dirty="0"/>
              <a:t>. </a:t>
            </a:r>
            <a:r>
              <a:rPr lang="fr-FR" dirty="0" err="1"/>
              <a:t>Grosser</a:t>
            </a:r>
            <a:r>
              <a:rPr lang="fr-FR" dirty="0"/>
              <a:t>, et al.  ‘‘Polly -- </a:t>
            </a:r>
            <a:r>
              <a:rPr lang="fr-FR" dirty="0" err="1"/>
              <a:t>polyhedral</a:t>
            </a:r>
            <a:r>
              <a:rPr lang="fr-FR" dirty="0"/>
              <a:t> </a:t>
            </a:r>
            <a:r>
              <a:rPr lang="fr-FR" dirty="0" err="1"/>
              <a:t>optimization</a:t>
            </a:r>
            <a:r>
              <a:rPr lang="fr-FR" dirty="0"/>
              <a:t> in LLVM,’ in IMPACT 2011</a:t>
            </a:r>
          </a:p>
          <a:p>
            <a:pPr algn="l"/>
            <a:r>
              <a:rPr lang="fr-FR" dirty="0"/>
              <a:t>‘‘</a:t>
            </a:r>
            <a:r>
              <a:rPr lang="fr-FR" dirty="0" err="1"/>
              <a:t>Rajaperf</a:t>
            </a:r>
            <a:r>
              <a:rPr lang="fr-FR" dirty="0"/>
              <a:t>.’’ [Online]. </a:t>
            </a:r>
            <a:r>
              <a:rPr lang="fr-FR" dirty="0" err="1"/>
              <a:t>Available</a:t>
            </a:r>
            <a:r>
              <a:rPr lang="fr-FR" dirty="0"/>
              <a:t>: https://</a:t>
            </a:r>
            <a:r>
              <a:rPr lang="fr-FR" dirty="0" err="1"/>
              <a:t>github.com</a:t>
            </a:r>
            <a:r>
              <a:rPr lang="fr-FR" dirty="0"/>
              <a:t>/LLNL/</a:t>
            </a:r>
            <a:r>
              <a:rPr lang="fr-FR" dirty="0" err="1"/>
              <a:t>RAJAPerf</a:t>
            </a:r>
            <a:endParaRPr lang="fr-FR" dirty="0"/>
          </a:p>
        </p:txBody>
      </p:sp>
      <p:sp>
        <p:nvSpPr>
          <p:cNvPr id="9" name="ZoneTexte 8">
            <a:extLst>
              <a:ext uri="{FF2B5EF4-FFF2-40B4-BE49-F238E27FC236}">
                <a16:creationId xmlns:a16="http://schemas.microsoft.com/office/drawing/2014/main" id="{69EA4266-75B6-4940-BFA2-78834E2FDC1A}"/>
              </a:ext>
            </a:extLst>
          </p:cNvPr>
          <p:cNvSpPr txBox="1"/>
          <p:nvPr/>
        </p:nvSpPr>
        <p:spPr>
          <a:xfrm>
            <a:off x="191344" y="1700808"/>
            <a:ext cx="11141818" cy="3785652"/>
          </a:xfrm>
          <a:prstGeom prst="rect">
            <a:avLst/>
          </a:prstGeom>
          <a:noFill/>
        </p:spPr>
        <p:txBody>
          <a:bodyPr wrap="square" rtlCol="0">
            <a:spAutoFit/>
          </a:bodyPr>
          <a:lstStyle/>
          <a:p>
            <a:pPr lvl="2"/>
            <a:r>
              <a:rPr lang="fr-FR" sz="2400" b="1" dirty="0"/>
              <a:t>Machine</a:t>
            </a:r>
          </a:p>
          <a:p>
            <a:pPr lvl="2"/>
            <a:r>
              <a:rPr lang="fr-FR" sz="2400" dirty="0"/>
              <a:t>Intel Xeon E5-2637v3 </a:t>
            </a:r>
            <a:r>
              <a:rPr lang="fr-FR" sz="2400" dirty="0" err="1"/>
              <a:t>with</a:t>
            </a:r>
            <a:r>
              <a:rPr lang="fr-FR" sz="2400" dirty="0"/>
              <a:t> 128GB of RAM, for a total of 8 </a:t>
            </a:r>
            <a:r>
              <a:rPr lang="fr-FR" sz="2400" dirty="0" err="1"/>
              <a:t>cores</a:t>
            </a:r>
            <a:r>
              <a:rPr lang="fr-FR" sz="2400" dirty="0"/>
              <a:t> and 16 hardware threads.</a:t>
            </a:r>
          </a:p>
          <a:p>
            <a:pPr lvl="2"/>
            <a:endParaRPr lang="fr-FR" sz="1600" b="1" dirty="0"/>
          </a:p>
          <a:p>
            <a:pPr lvl="2"/>
            <a:r>
              <a:rPr lang="fr-FR" sz="2400" b="1" dirty="0" err="1"/>
              <a:t>Polybench</a:t>
            </a:r>
            <a:endParaRPr lang="fr-FR" sz="2400" b="1" dirty="0"/>
          </a:p>
          <a:p>
            <a:pPr lvl="2"/>
            <a:r>
              <a:rPr lang="fr-FR" sz="2400" dirty="0" err="1"/>
              <a:t>Average</a:t>
            </a:r>
            <a:r>
              <a:rPr lang="fr-FR" sz="2400" dirty="0"/>
              <a:t> </a:t>
            </a:r>
            <a:r>
              <a:rPr lang="fr-FR" sz="2400" dirty="0" err="1"/>
              <a:t>speedup</a:t>
            </a:r>
            <a:r>
              <a:rPr lang="fr-FR" sz="2400" dirty="0"/>
              <a:t> of 1.80× over </a:t>
            </a:r>
            <a:r>
              <a:rPr lang="fr-FR" sz="2400" dirty="0" err="1"/>
              <a:t>Boost</a:t>
            </a:r>
            <a:r>
              <a:rPr lang="fr-FR" sz="2400" dirty="0"/>
              <a:t> </a:t>
            </a:r>
            <a:r>
              <a:rPr lang="fr-FR" sz="2400" dirty="0" err="1"/>
              <a:t>library</a:t>
            </a:r>
            <a:r>
              <a:rPr lang="fr-FR" sz="2400" dirty="0"/>
              <a:t> for </a:t>
            </a:r>
            <a:r>
              <a:rPr lang="fr-FR" sz="2400" dirty="0" err="1"/>
              <a:t>multiprecision</a:t>
            </a:r>
            <a:r>
              <a:rPr lang="fr-FR" sz="2400" dirty="0"/>
              <a:t> </a:t>
            </a:r>
          </a:p>
          <a:p>
            <a:pPr lvl="2"/>
            <a:endParaRPr lang="fr-FR" sz="1400" dirty="0"/>
          </a:p>
          <a:p>
            <a:pPr lvl="2"/>
            <a:r>
              <a:rPr lang="fr-FR" sz="2400" b="1" dirty="0" err="1"/>
              <a:t>RAJAPerf</a:t>
            </a:r>
            <a:endParaRPr lang="fr-FR" sz="2400" b="1" dirty="0"/>
          </a:p>
          <a:p>
            <a:pPr lvl="2"/>
            <a:r>
              <a:rPr lang="fr-FR" sz="2400" b="1" dirty="0" err="1"/>
              <a:t>Sequential</a:t>
            </a:r>
            <a:r>
              <a:rPr lang="fr-FR" sz="2400" b="1" dirty="0"/>
              <a:t>: </a:t>
            </a:r>
            <a:r>
              <a:rPr lang="fr-FR" sz="2400" dirty="0"/>
              <a:t>1.67× over </a:t>
            </a:r>
            <a:r>
              <a:rPr lang="fr-FR" sz="2400" dirty="0" err="1"/>
              <a:t>Boost</a:t>
            </a:r>
            <a:r>
              <a:rPr lang="fr-FR" sz="2400" dirty="0"/>
              <a:t> </a:t>
            </a:r>
            <a:r>
              <a:rPr lang="fr-FR" sz="2400" dirty="0" err="1"/>
              <a:t>library</a:t>
            </a:r>
            <a:r>
              <a:rPr lang="fr-FR" sz="2400" dirty="0"/>
              <a:t> for </a:t>
            </a:r>
            <a:r>
              <a:rPr lang="fr-FR" sz="2400" dirty="0" err="1"/>
              <a:t>multiprecision</a:t>
            </a:r>
            <a:endParaRPr lang="fr-FR" sz="2400" dirty="0"/>
          </a:p>
          <a:p>
            <a:pPr lvl="2"/>
            <a:r>
              <a:rPr lang="fr-FR" sz="2400" b="1" dirty="0" err="1"/>
              <a:t>Parallel</a:t>
            </a:r>
            <a:r>
              <a:rPr lang="fr-FR" sz="2400" b="1" dirty="0"/>
              <a:t> (</a:t>
            </a:r>
            <a:r>
              <a:rPr lang="fr-FR" sz="2400" b="1" dirty="0" err="1"/>
              <a:t>OpenMP</a:t>
            </a:r>
            <a:r>
              <a:rPr lang="fr-FR" sz="2400" b="1" dirty="0"/>
              <a:t>): </a:t>
            </a:r>
            <a:r>
              <a:rPr lang="fr-FR" sz="2400" dirty="0"/>
              <a:t>7.62×  over </a:t>
            </a:r>
            <a:r>
              <a:rPr lang="fr-FR" sz="2400" dirty="0" err="1"/>
              <a:t>Boost</a:t>
            </a:r>
            <a:r>
              <a:rPr lang="fr-FR" sz="2400" dirty="0"/>
              <a:t> </a:t>
            </a:r>
            <a:r>
              <a:rPr lang="fr-FR" sz="2400" dirty="0" err="1"/>
              <a:t>library</a:t>
            </a:r>
            <a:r>
              <a:rPr lang="fr-FR" sz="2400" dirty="0"/>
              <a:t> for </a:t>
            </a:r>
            <a:r>
              <a:rPr lang="fr-FR" sz="2400" dirty="0" err="1"/>
              <a:t>multiprecision</a:t>
            </a:r>
            <a:endParaRPr lang="fr-FR" dirty="0"/>
          </a:p>
          <a:p>
            <a:pPr lvl="2"/>
            <a:endParaRPr lang="fr-FR" dirty="0"/>
          </a:p>
        </p:txBody>
      </p:sp>
      <p:sp>
        <p:nvSpPr>
          <p:cNvPr id="4" name="Espace réservé du texte 3">
            <a:extLst>
              <a:ext uri="{FF2B5EF4-FFF2-40B4-BE49-F238E27FC236}">
                <a16:creationId xmlns:a16="http://schemas.microsoft.com/office/drawing/2014/main" id="{6918A5F2-2CFF-3F47-9F13-E372E11FD052}"/>
              </a:ext>
            </a:extLst>
          </p:cNvPr>
          <p:cNvSpPr>
            <a:spLocks noGrp="1"/>
          </p:cNvSpPr>
          <p:nvPr>
            <p:ph type="body" sz="quarter" idx="20"/>
          </p:nvPr>
        </p:nvSpPr>
        <p:spPr/>
        <p:txBody>
          <a:bodyPr/>
          <a:lstStyle/>
          <a:p>
            <a:r>
              <a:rPr lang="fr-FR" dirty="0" err="1"/>
              <a:t>Experiments</a:t>
            </a:r>
            <a:r>
              <a:rPr lang="fr-FR" dirty="0"/>
              <a:t> - performance</a:t>
            </a:r>
          </a:p>
        </p:txBody>
      </p:sp>
      <p:sp>
        <p:nvSpPr>
          <p:cNvPr id="5" name="Rectangle 4">
            <a:extLst>
              <a:ext uri="{FF2B5EF4-FFF2-40B4-BE49-F238E27FC236}">
                <a16:creationId xmlns:a16="http://schemas.microsoft.com/office/drawing/2014/main" id="{AD5A0DE5-82D2-FD4E-8CFB-CF92B6597FCA}"/>
              </a:ext>
            </a:extLst>
          </p:cNvPr>
          <p:cNvSpPr/>
          <p:nvPr/>
        </p:nvSpPr>
        <p:spPr>
          <a:xfrm>
            <a:off x="-1998" y="1870085"/>
            <a:ext cx="11095844" cy="3416320"/>
          </a:xfrm>
          <a:prstGeom prst="rect">
            <a:avLst/>
          </a:prstGeom>
        </p:spPr>
        <p:txBody>
          <a:bodyPr wrap="square">
            <a:spAutoFit/>
          </a:bodyPr>
          <a:lstStyle/>
          <a:p>
            <a:pPr lvl="2"/>
            <a:r>
              <a:rPr lang="fr-FR" sz="2400" dirty="0"/>
              <a:t>How </a:t>
            </a:r>
            <a:r>
              <a:rPr lang="fr-FR" sz="2400" dirty="0" err="1"/>
              <a:t>can</a:t>
            </a:r>
            <a:r>
              <a:rPr lang="fr-FR" sz="2400" dirty="0"/>
              <a:t> </a:t>
            </a:r>
            <a:r>
              <a:rPr lang="fr-FR" sz="2400" dirty="0" err="1"/>
              <a:t>we</a:t>
            </a:r>
            <a:r>
              <a:rPr lang="fr-FR" sz="2400" dirty="0"/>
              <a:t> </a:t>
            </a:r>
            <a:r>
              <a:rPr lang="fr-FR" sz="2400" dirty="0" err="1"/>
              <a:t>achieve</a:t>
            </a:r>
            <a:r>
              <a:rPr lang="fr-FR" sz="2400" dirty="0"/>
              <a:t> </a:t>
            </a:r>
            <a:r>
              <a:rPr lang="fr-FR" sz="2400" dirty="0" err="1"/>
              <a:t>these</a:t>
            </a:r>
            <a:r>
              <a:rPr lang="fr-FR" sz="2400" dirty="0"/>
              <a:t> speeds?</a:t>
            </a:r>
          </a:p>
          <a:p>
            <a:pPr marL="1200150" lvl="2" indent="-285750">
              <a:buFont typeface="Arial" panose="020B0604020202020204" pitchFamily="34" charset="0"/>
              <a:buChar char="•"/>
            </a:pPr>
            <a:r>
              <a:rPr lang="fr-FR" sz="2400" dirty="0" err="1"/>
              <a:t>Tight</a:t>
            </a:r>
            <a:r>
              <a:rPr lang="fr-FR" sz="2400" dirty="0"/>
              <a:t> </a:t>
            </a:r>
            <a:r>
              <a:rPr lang="fr-FR" sz="2400" dirty="0" err="1"/>
              <a:t>integration</a:t>
            </a:r>
            <a:r>
              <a:rPr lang="fr-FR" sz="2400" dirty="0"/>
              <a:t> </a:t>
            </a:r>
            <a:r>
              <a:rPr lang="fr-FR" sz="2400" dirty="0" err="1"/>
              <a:t>with</a:t>
            </a:r>
            <a:r>
              <a:rPr lang="fr-FR" sz="2400" dirty="0"/>
              <a:t> LLVM </a:t>
            </a:r>
            <a:r>
              <a:rPr lang="fr-FR" sz="2400" dirty="0" err="1"/>
              <a:t>allows</a:t>
            </a:r>
            <a:r>
              <a:rPr lang="fr-FR" sz="2400" dirty="0"/>
              <a:t> </a:t>
            </a:r>
            <a:r>
              <a:rPr lang="fr-FR" sz="2400" dirty="0" err="1"/>
              <a:t>better</a:t>
            </a:r>
            <a:r>
              <a:rPr lang="fr-FR" sz="2400" dirty="0"/>
              <a:t> exploration of </a:t>
            </a:r>
            <a:r>
              <a:rPr lang="fr-FR" sz="2400" dirty="0" err="1"/>
              <a:t>classical</a:t>
            </a:r>
            <a:r>
              <a:rPr lang="fr-FR" sz="2400" dirty="0"/>
              <a:t> </a:t>
            </a:r>
            <a:r>
              <a:rPr lang="fr-FR" sz="2400" dirty="0" err="1"/>
              <a:t>optimizations</a:t>
            </a:r>
            <a:r>
              <a:rPr lang="fr-FR" sz="2400" dirty="0"/>
              <a:t> (constant </a:t>
            </a:r>
            <a:r>
              <a:rPr lang="fr-FR" sz="2400" dirty="0" err="1"/>
              <a:t>folding</a:t>
            </a:r>
            <a:r>
              <a:rPr lang="fr-FR" sz="2400" dirty="0"/>
              <a:t>, </a:t>
            </a:r>
            <a:r>
              <a:rPr lang="fr-FR" sz="2400" dirty="0" err="1"/>
              <a:t>inlining</a:t>
            </a:r>
            <a:r>
              <a:rPr lang="fr-FR" sz="2400" dirty="0"/>
              <a:t>, </a:t>
            </a:r>
            <a:r>
              <a:rPr lang="fr-FR" sz="2400" dirty="0" err="1"/>
              <a:t>common</a:t>
            </a:r>
            <a:r>
              <a:rPr lang="fr-FR" sz="2400" dirty="0"/>
              <a:t> </a:t>
            </a:r>
            <a:r>
              <a:rPr lang="fr-FR" sz="2400" dirty="0" err="1"/>
              <a:t>subexpression</a:t>
            </a:r>
            <a:r>
              <a:rPr lang="fr-FR" sz="2400" dirty="0"/>
              <a:t> </a:t>
            </a:r>
            <a:r>
              <a:rPr lang="fr-FR" sz="2400" dirty="0" err="1"/>
              <a:t>elimination</a:t>
            </a:r>
            <a:r>
              <a:rPr lang="fr-FR" sz="2400" dirty="0"/>
              <a:t>, </a:t>
            </a:r>
            <a:r>
              <a:rPr lang="fr-FR" sz="2400" dirty="0" err="1"/>
              <a:t>etc</a:t>
            </a:r>
            <a:r>
              <a:rPr lang="fr-FR" sz="2400" dirty="0"/>
              <a:t>)</a:t>
            </a:r>
          </a:p>
          <a:p>
            <a:pPr marL="1200150" lvl="2" indent="-285750">
              <a:buFont typeface="Arial" panose="020B0604020202020204" pitchFamily="34" charset="0"/>
              <a:buChar char="•"/>
            </a:pPr>
            <a:r>
              <a:rPr lang="fr-FR" sz="2400" dirty="0"/>
              <a:t>Our solution </a:t>
            </a:r>
            <a:r>
              <a:rPr lang="fr-FR" sz="2400" dirty="0" err="1"/>
              <a:t>scales</a:t>
            </a:r>
            <a:r>
              <a:rPr lang="fr-FR" sz="2400" dirty="0"/>
              <a:t> </a:t>
            </a:r>
            <a:r>
              <a:rPr lang="fr-FR" sz="2400" dirty="0" err="1"/>
              <a:t>much</a:t>
            </a:r>
            <a:r>
              <a:rPr lang="fr-FR" sz="2400" dirty="0"/>
              <a:t> </a:t>
            </a:r>
            <a:r>
              <a:rPr lang="fr-FR" sz="2400" dirty="0" err="1"/>
              <a:t>better</a:t>
            </a:r>
            <a:r>
              <a:rPr lang="fr-FR" sz="2400" dirty="0"/>
              <a:t> </a:t>
            </a:r>
            <a:r>
              <a:rPr lang="fr-FR" sz="2400" dirty="0" err="1"/>
              <a:t>than</a:t>
            </a:r>
            <a:r>
              <a:rPr lang="fr-FR" sz="2400" dirty="0"/>
              <a:t> </a:t>
            </a:r>
            <a:r>
              <a:rPr lang="fr-FR" sz="2400" dirty="0" err="1"/>
              <a:t>Boost</a:t>
            </a:r>
            <a:r>
              <a:rPr lang="fr-FR" sz="2400" dirty="0"/>
              <a:t> in a multi-</a:t>
            </a:r>
            <a:r>
              <a:rPr lang="fr-FR" sz="2400" dirty="0" err="1"/>
              <a:t>threaded</a:t>
            </a:r>
            <a:r>
              <a:rPr lang="fr-FR" sz="2400" dirty="0"/>
              <a:t> </a:t>
            </a:r>
            <a:r>
              <a:rPr lang="fr-FR" sz="2400" dirty="0" err="1"/>
              <a:t>environment</a:t>
            </a:r>
            <a:r>
              <a:rPr lang="fr-FR" sz="2400" dirty="0"/>
              <a:t>.</a:t>
            </a:r>
          </a:p>
          <a:p>
            <a:pPr marL="1657350" lvl="3" indent="-285750">
              <a:buFont typeface="Arial" panose="020B0604020202020204" pitchFamily="34" charset="0"/>
              <a:buChar char="•"/>
            </a:pPr>
            <a:r>
              <a:rPr lang="fr-FR" sz="2400" dirty="0" err="1"/>
              <a:t>Reduction</a:t>
            </a:r>
            <a:r>
              <a:rPr lang="fr-FR" sz="2400" dirty="0"/>
              <a:t> of memory </a:t>
            </a:r>
            <a:r>
              <a:rPr lang="fr-FR" sz="2400" dirty="0" err="1"/>
              <a:t>accesses</a:t>
            </a:r>
            <a:r>
              <a:rPr lang="fr-FR" sz="2400" dirty="0"/>
              <a:t> and cache misses</a:t>
            </a:r>
          </a:p>
          <a:p>
            <a:pPr marL="1657350" lvl="3" indent="-285750">
              <a:buFont typeface="Arial" panose="020B0604020202020204" pitchFamily="34" charset="0"/>
              <a:buChar char="•"/>
            </a:pPr>
            <a:r>
              <a:rPr lang="fr-FR" sz="2400" dirty="0" err="1"/>
              <a:t>Boost</a:t>
            </a:r>
            <a:r>
              <a:rPr lang="fr-FR" sz="2400" dirty="0"/>
              <a:t> </a:t>
            </a:r>
            <a:r>
              <a:rPr lang="fr-FR" sz="2400" dirty="0" err="1"/>
              <a:t>transforms</a:t>
            </a:r>
            <a:r>
              <a:rPr lang="fr-FR" sz="2400" dirty="0"/>
              <a:t>  </a:t>
            </a:r>
            <a:r>
              <a:rPr lang="fr-FR" sz="2400" dirty="0" err="1"/>
              <a:t>many</a:t>
            </a:r>
            <a:r>
              <a:rPr lang="fr-FR" sz="2400" dirty="0"/>
              <a:t> </a:t>
            </a:r>
            <a:r>
              <a:rPr lang="fr-FR" sz="2400" dirty="0" err="1"/>
              <a:t>compute-bound</a:t>
            </a:r>
            <a:r>
              <a:rPr lang="fr-FR" sz="2400" dirty="0"/>
              <a:t> </a:t>
            </a:r>
            <a:r>
              <a:rPr lang="fr-FR" sz="2400" dirty="0" err="1"/>
              <a:t>kernels</a:t>
            </a:r>
            <a:r>
              <a:rPr lang="fr-FR" sz="2400" dirty="0"/>
              <a:t> </a:t>
            </a:r>
            <a:r>
              <a:rPr lang="fr-FR" sz="2400" dirty="0" err="1"/>
              <a:t>into</a:t>
            </a:r>
            <a:r>
              <a:rPr lang="fr-FR" sz="2400" dirty="0"/>
              <a:t> memory-</a:t>
            </a:r>
            <a:r>
              <a:rPr lang="fr-FR" sz="2400" dirty="0" err="1"/>
              <a:t>bound</a:t>
            </a:r>
            <a:r>
              <a:rPr lang="fr-FR" sz="2400" dirty="0"/>
              <a:t> </a:t>
            </a:r>
            <a:r>
              <a:rPr lang="fr-FR" sz="2400" dirty="0" err="1"/>
              <a:t>ones</a:t>
            </a:r>
            <a:endParaRPr lang="fr-FR" sz="2400" dirty="0"/>
          </a:p>
        </p:txBody>
      </p:sp>
    </p:spTree>
    <p:extLst>
      <p:ext uri="{BB962C8B-B14F-4D97-AF65-F5344CB8AC3E}">
        <p14:creationId xmlns:p14="http://schemas.microsoft.com/office/powerpoint/2010/main" val="3890867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1" end="1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xEl>
                                              <p:pRg st="3" end="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9">
                                            <p:txEl>
                                              <p:pRg st="6" end="6"/>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
                                            <p:txEl>
                                              <p:pRg st="7" end="7"/>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9">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0" nodeType="clickEffect">
                                  <p:stCondLst>
                                    <p:cond delay="0"/>
                                  </p:stCondLst>
                                  <p:childTnLst>
                                    <p:set>
                                      <p:cBhvr>
                                        <p:cTn id="40" dur="1" fill="hold">
                                          <p:stCondLst>
                                            <p:cond delay="0"/>
                                          </p:stCondLst>
                                        </p:cTn>
                                        <p:tgtEl>
                                          <p:spTgt spid="9">
                                            <p:txEl>
                                              <p:pRg st="0" end="0"/>
                                            </p:txEl>
                                          </p:spTgt>
                                        </p:tgtEl>
                                        <p:attrNameLst>
                                          <p:attrName>style.visibility</p:attrName>
                                        </p:attrNameLst>
                                      </p:cBhvr>
                                      <p:to>
                                        <p:strVal val="hidden"/>
                                      </p:to>
                                    </p:set>
                                  </p:childTnLst>
                                </p:cTn>
                              </p:par>
                              <p:par>
                                <p:cTn id="41" presetID="1" presetClass="exit" presetSubtype="0" fill="hold" grpId="0" nodeType="withEffect">
                                  <p:stCondLst>
                                    <p:cond delay="0"/>
                                  </p:stCondLst>
                                  <p:childTnLst>
                                    <p:set>
                                      <p:cBhvr>
                                        <p:cTn id="42" dur="1" fill="hold">
                                          <p:stCondLst>
                                            <p:cond delay="0"/>
                                          </p:stCondLst>
                                        </p:cTn>
                                        <p:tgtEl>
                                          <p:spTgt spid="9">
                                            <p:txEl>
                                              <p:pRg st="1" end="1"/>
                                            </p:txEl>
                                          </p:spTgt>
                                        </p:tgtEl>
                                        <p:attrNameLst>
                                          <p:attrName>style.visibility</p:attrName>
                                        </p:attrNameLst>
                                      </p:cBhvr>
                                      <p:to>
                                        <p:strVal val="hidden"/>
                                      </p:to>
                                    </p:set>
                                  </p:childTnLst>
                                </p:cTn>
                              </p:par>
                              <p:par>
                                <p:cTn id="43" presetID="1" presetClass="exit" presetSubtype="0" fill="hold" grpId="0" nodeType="withEffect">
                                  <p:stCondLst>
                                    <p:cond delay="0"/>
                                  </p:stCondLst>
                                  <p:childTnLst>
                                    <p:set>
                                      <p:cBhvr>
                                        <p:cTn id="44" dur="1" fill="hold">
                                          <p:stCondLst>
                                            <p:cond delay="0"/>
                                          </p:stCondLst>
                                        </p:cTn>
                                        <p:tgtEl>
                                          <p:spTgt spid="9">
                                            <p:txEl>
                                              <p:pRg st="3" end="3"/>
                                            </p:txEl>
                                          </p:spTgt>
                                        </p:tgtEl>
                                        <p:attrNameLst>
                                          <p:attrName>style.visibility</p:attrName>
                                        </p:attrNameLst>
                                      </p:cBhvr>
                                      <p:to>
                                        <p:strVal val="hidden"/>
                                      </p:to>
                                    </p:set>
                                  </p:childTnLst>
                                </p:cTn>
                              </p:par>
                              <p:par>
                                <p:cTn id="45" presetID="1" presetClass="exit" presetSubtype="0" fill="hold" grpId="0" nodeType="withEffect">
                                  <p:stCondLst>
                                    <p:cond delay="0"/>
                                  </p:stCondLst>
                                  <p:childTnLst>
                                    <p:set>
                                      <p:cBhvr>
                                        <p:cTn id="46" dur="1" fill="hold">
                                          <p:stCondLst>
                                            <p:cond delay="0"/>
                                          </p:stCondLst>
                                        </p:cTn>
                                        <p:tgtEl>
                                          <p:spTgt spid="9">
                                            <p:txEl>
                                              <p:pRg st="4" end="4"/>
                                            </p:txEl>
                                          </p:spTgt>
                                        </p:tgtEl>
                                        <p:attrNameLst>
                                          <p:attrName>style.visibility</p:attrName>
                                        </p:attrNameLst>
                                      </p:cBhvr>
                                      <p:to>
                                        <p:strVal val="hidden"/>
                                      </p:to>
                                    </p:set>
                                  </p:childTnLst>
                                </p:cTn>
                              </p:par>
                              <p:par>
                                <p:cTn id="47" presetID="1" presetClass="exit" presetSubtype="0" fill="hold" grpId="0" nodeType="withEffect">
                                  <p:stCondLst>
                                    <p:cond delay="0"/>
                                  </p:stCondLst>
                                  <p:childTnLst>
                                    <p:set>
                                      <p:cBhvr>
                                        <p:cTn id="48" dur="1" fill="hold">
                                          <p:stCondLst>
                                            <p:cond delay="0"/>
                                          </p:stCondLst>
                                        </p:cTn>
                                        <p:tgtEl>
                                          <p:spTgt spid="9">
                                            <p:txEl>
                                              <p:pRg st="6" end="6"/>
                                            </p:txEl>
                                          </p:spTgt>
                                        </p:tgtEl>
                                        <p:attrNameLst>
                                          <p:attrName>style.visibility</p:attrName>
                                        </p:attrNameLst>
                                      </p:cBhvr>
                                      <p:to>
                                        <p:strVal val="hidden"/>
                                      </p:to>
                                    </p:set>
                                  </p:childTnLst>
                                </p:cTn>
                              </p:par>
                              <p:par>
                                <p:cTn id="49" presetID="1" presetClass="exit" presetSubtype="0" fill="hold" grpId="0" nodeType="withEffect">
                                  <p:stCondLst>
                                    <p:cond delay="0"/>
                                  </p:stCondLst>
                                  <p:childTnLst>
                                    <p:set>
                                      <p:cBhvr>
                                        <p:cTn id="50" dur="1" fill="hold">
                                          <p:stCondLst>
                                            <p:cond delay="0"/>
                                          </p:stCondLst>
                                        </p:cTn>
                                        <p:tgtEl>
                                          <p:spTgt spid="9">
                                            <p:txEl>
                                              <p:pRg st="7" end="7"/>
                                            </p:txEl>
                                          </p:spTgt>
                                        </p:tgtEl>
                                        <p:attrNameLst>
                                          <p:attrName>style.visibility</p:attrName>
                                        </p:attrNameLst>
                                      </p:cBhvr>
                                      <p:to>
                                        <p:strVal val="hidden"/>
                                      </p:to>
                                    </p:set>
                                  </p:childTnLst>
                                </p:cTn>
                              </p:par>
                              <p:par>
                                <p:cTn id="51" presetID="1" presetClass="exit" presetSubtype="0" fill="hold" grpId="0" nodeType="withEffect">
                                  <p:stCondLst>
                                    <p:cond delay="0"/>
                                  </p:stCondLst>
                                  <p:childTnLst>
                                    <p:set>
                                      <p:cBhvr>
                                        <p:cTn id="52" dur="1" fill="hold">
                                          <p:stCondLst>
                                            <p:cond delay="0"/>
                                          </p:stCondLst>
                                        </p:cTn>
                                        <p:tgtEl>
                                          <p:spTgt spid="9">
                                            <p:txEl>
                                              <p:pRg st="8" end="8"/>
                                            </p:txEl>
                                          </p:spTgt>
                                        </p:tgtEl>
                                        <p:attrNameLst>
                                          <p:attrName>style.visibility</p:attrName>
                                        </p:attrNameLst>
                                      </p:cBhvr>
                                      <p:to>
                                        <p:strVal val="hidden"/>
                                      </p:to>
                                    </p:set>
                                  </p:childTnLst>
                                </p:cTn>
                              </p:par>
                              <p:par>
                                <p:cTn id="53" presetID="1" presetClass="entr" presetSubtype="0" fill="hold" grpId="0" nodeType="withEffect">
                                  <p:stCondLst>
                                    <p:cond delay="0"/>
                                  </p:stCondLst>
                                  <p:childTnLst>
                                    <p:set>
                                      <p:cBhvr>
                                        <p:cTn id="5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build="allAtOnce"/>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73A1B486-972C-C940-B6F3-FCF6560F9CD4}"/>
              </a:ext>
            </a:extLst>
          </p:cNvPr>
          <p:cNvSpPr>
            <a:spLocks noGrp="1"/>
          </p:cNvSpPr>
          <p:nvPr>
            <p:ph sz="quarter" idx="18"/>
          </p:nvPr>
        </p:nvSpPr>
        <p:spPr/>
        <p:txBody>
          <a:bodyPr/>
          <a:lstStyle/>
          <a:p>
            <a:pPr>
              <a:lnSpc>
                <a:spcPct val="100000"/>
              </a:lnSpc>
              <a:spcAft>
                <a:spcPts val="300"/>
              </a:spcAft>
            </a:pPr>
            <a:r>
              <a:rPr lang="fr-FR" sz="2000" dirty="0" err="1"/>
              <a:t>Beneﬁts</a:t>
            </a:r>
            <a:r>
              <a:rPr lang="fr-FR" sz="2000" dirty="0"/>
              <a:t> of HW support</a:t>
            </a:r>
          </a:p>
          <a:p>
            <a:pPr marL="0" indent="0">
              <a:lnSpc>
                <a:spcPct val="100000"/>
              </a:lnSpc>
              <a:spcAft>
                <a:spcPts val="300"/>
              </a:spcAft>
              <a:buNone/>
            </a:pPr>
            <a:endParaRPr lang="fr-FR" sz="2000" dirty="0"/>
          </a:p>
          <a:p>
            <a:pPr>
              <a:lnSpc>
                <a:spcPct val="100000"/>
              </a:lnSpc>
              <a:spcAft>
                <a:spcPts val="300"/>
              </a:spcAft>
            </a:pPr>
            <a:r>
              <a:rPr lang="fr-FR" sz="2000" dirty="0" err="1"/>
              <a:t>vpfloat</a:t>
            </a:r>
            <a:r>
              <a:rPr lang="fr-FR" sz="2000" dirty="0"/>
              <a:t>&lt;unum, …&gt; vs. vpfloat&lt;</a:t>
            </a:r>
            <a:r>
              <a:rPr lang="fr-FR" sz="2000" dirty="0" err="1"/>
              <a:t>mpfr</a:t>
            </a:r>
            <a:r>
              <a:rPr lang="fr-FR" sz="2000" dirty="0"/>
              <a:t>, …&gt;</a:t>
            </a:r>
          </a:p>
          <a:p>
            <a:pPr lvl="1">
              <a:lnSpc>
                <a:spcPct val="100000"/>
              </a:lnSpc>
              <a:spcAft>
                <a:spcPts val="300"/>
              </a:spcAft>
            </a:pPr>
            <a:r>
              <a:rPr lang="fr-FR" sz="1800" dirty="0" err="1"/>
              <a:t>Polybench</a:t>
            </a:r>
            <a:r>
              <a:rPr lang="fr-FR" sz="1800" dirty="0"/>
              <a:t> Benchmark Suite [Pouchet et al. 2012] </a:t>
            </a:r>
          </a:p>
          <a:p>
            <a:pPr lvl="1">
              <a:lnSpc>
                <a:spcPct val="100000"/>
              </a:lnSpc>
              <a:spcAft>
                <a:spcPts val="300"/>
              </a:spcAft>
            </a:pPr>
            <a:r>
              <a:rPr lang="fr-FR" sz="1800" dirty="0"/>
              <a:t>Hardware support vs. Software support</a:t>
            </a:r>
          </a:p>
          <a:p>
            <a:pPr lvl="1">
              <a:lnSpc>
                <a:spcPct val="100000"/>
              </a:lnSpc>
              <a:spcAft>
                <a:spcPts val="300"/>
              </a:spcAft>
            </a:pPr>
            <a:r>
              <a:rPr lang="fr-FR" sz="1800" dirty="0"/>
              <a:t>Extended </a:t>
            </a:r>
            <a:r>
              <a:rPr lang="fr-FR" sz="1800" dirty="0" err="1"/>
              <a:t>precision</a:t>
            </a:r>
            <a:endParaRPr lang="fr-FR" sz="1800" dirty="0"/>
          </a:p>
          <a:p>
            <a:pPr lvl="1">
              <a:lnSpc>
                <a:spcPct val="100000"/>
              </a:lnSpc>
              <a:spcAft>
                <a:spcPts val="300"/>
              </a:spcAft>
            </a:pPr>
            <a:r>
              <a:rPr lang="fr-FR" sz="1800" dirty="0"/>
              <a:t>RISC-V Rocket processor [</a:t>
            </a:r>
            <a:r>
              <a:rPr lang="fr-FR" sz="1800" dirty="0" err="1"/>
              <a:t>Asanovic</a:t>
            </a:r>
            <a:r>
              <a:rPr lang="fr-FR" sz="1800" dirty="0"/>
              <a:t> 2016] </a:t>
            </a:r>
            <a:r>
              <a:rPr lang="fr-FR" sz="1800" dirty="0" err="1"/>
              <a:t>connected</a:t>
            </a:r>
            <a:r>
              <a:rPr lang="fr-FR" sz="1800" dirty="0"/>
              <a:t> to the UNUM [</a:t>
            </a:r>
            <a:r>
              <a:rPr lang="fr-FR" sz="1800" dirty="0" err="1"/>
              <a:t>Bocco</a:t>
            </a:r>
            <a:r>
              <a:rPr lang="fr-FR" sz="1800" dirty="0"/>
              <a:t> 2019] </a:t>
            </a:r>
            <a:r>
              <a:rPr lang="fr-FR" sz="1800" dirty="0" err="1"/>
              <a:t>coprocessor</a:t>
            </a:r>
            <a:endParaRPr lang="fr-FR" sz="1800" dirty="0"/>
          </a:p>
        </p:txBody>
      </p:sp>
      <p:sp>
        <p:nvSpPr>
          <p:cNvPr id="6" name="Espace réservé du pied de page 1">
            <a:extLst>
              <a:ext uri="{FF2B5EF4-FFF2-40B4-BE49-F238E27FC236}">
                <a16:creationId xmlns:a16="http://schemas.microsoft.com/office/drawing/2014/main" id="{F62F181B-7615-DC42-9AD5-A1CB9479D42F}"/>
              </a:ext>
            </a:extLst>
          </p:cNvPr>
          <p:cNvSpPr txBox="1">
            <a:spLocks/>
          </p:cNvSpPr>
          <p:nvPr/>
        </p:nvSpPr>
        <p:spPr>
          <a:xfrm>
            <a:off x="239931" y="6057507"/>
            <a:ext cx="11471070" cy="646331"/>
          </a:xfrm>
          <a:prstGeom prst="rect">
            <a:avLst/>
          </a:prstGeom>
        </p:spPr>
        <p:txBody>
          <a:bodyPr wrap="square" lIns="0" tIns="0" rIns="0" bIns="0" anchor="ctr" anchorCtr="0">
            <a:spAutoFit/>
          </a:bodyPr>
          <a:lstStyle>
            <a:defPPr>
              <a:defRPr lang="fr-FR"/>
            </a:defPPr>
            <a:lvl1pPr marL="0" algn="r" defTabSz="914400" rtl="0" eaLnBrk="1" latinLnBrk="0" hangingPunct="1">
              <a:defRPr sz="105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dirty="0"/>
              <a:t>Louis-Noël Pouchet et al. 2012. </a:t>
            </a:r>
            <a:r>
              <a:rPr lang="fr-FR" dirty="0" err="1"/>
              <a:t>PolyBench</a:t>
            </a:r>
            <a:r>
              <a:rPr lang="fr-FR" dirty="0"/>
              <a:t>: The </a:t>
            </a:r>
            <a:r>
              <a:rPr lang="fr-FR" dirty="0" err="1"/>
              <a:t>polyhedral</a:t>
            </a:r>
            <a:r>
              <a:rPr lang="fr-FR" dirty="0"/>
              <a:t> benchmark suite. </a:t>
            </a:r>
            <a:r>
              <a:rPr lang="fr-FR" dirty="0">
                <a:hlinkClick r:id="rId2"/>
              </a:rPr>
              <a:t>http://www.cs.ucla.edu/pouchet/software/polybench</a:t>
            </a:r>
            <a:r>
              <a:rPr lang="fr-FR" dirty="0"/>
              <a:t>.</a:t>
            </a:r>
          </a:p>
          <a:p>
            <a:pPr algn="l"/>
            <a:r>
              <a:rPr lang="fr-FR" dirty="0" err="1"/>
              <a:t>T</a:t>
            </a:r>
            <a:r>
              <a:rPr lang="fr-FR" dirty="0"/>
              <a:t>. </a:t>
            </a:r>
            <a:r>
              <a:rPr lang="fr-FR" dirty="0" err="1"/>
              <a:t>Grosser</a:t>
            </a:r>
            <a:r>
              <a:rPr lang="fr-FR" dirty="0"/>
              <a:t>, et al.  ‘‘Polly -- </a:t>
            </a:r>
            <a:r>
              <a:rPr lang="fr-FR" dirty="0" err="1"/>
              <a:t>polyhedral</a:t>
            </a:r>
            <a:r>
              <a:rPr lang="fr-FR" dirty="0"/>
              <a:t> </a:t>
            </a:r>
            <a:r>
              <a:rPr lang="fr-FR" dirty="0" err="1"/>
              <a:t>optimization</a:t>
            </a:r>
            <a:r>
              <a:rPr lang="fr-FR" dirty="0"/>
              <a:t> in LLVM,’ in IMPACT 2011</a:t>
            </a:r>
          </a:p>
          <a:p>
            <a:pPr algn="l"/>
            <a:r>
              <a:rPr lang="fr-FR" dirty="0"/>
              <a:t>A. </a:t>
            </a:r>
            <a:r>
              <a:rPr lang="fr-FR" dirty="0" err="1"/>
              <a:t>Bocco</a:t>
            </a:r>
            <a:r>
              <a:rPr lang="fr-FR" dirty="0"/>
              <a:t>, et al. , ‘‘SMURF: </a:t>
            </a:r>
            <a:r>
              <a:rPr lang="fr-FR" dirty="0" err="1"/>
              <a:t>Scalar</a:t>
            </a:r>
            <a:r>
              <a:rPr lang="fr-FR" dirty="0"/>
              <a:t> </a:t>
            </a:r>
            <a:r>
              <a:rPr lang="fr-FR" dirty="0" err="1"/>
              <a:t>multipleprecision</a:t>
            </a:r>
            <a:r>
              <a:rPr lang="fr-FR" dirty="0"/>
              <a:t> unum </a:t>
            </a:r>
            <a:r>
              <a:rPr lang="fr-FR" dirty="0" err="1"/>
              <a:t>risc</a:t>
            </a:r>
            <a:r>
              <a:rPr lang="fr-FR" dirty="0"/>
              <a:t>-v </a:t>
            </a:r>
            <a:r>
              <a:rPr lang="fr-FR" dirty="0" err="1"/>
              <a:t>floating</a:t>
            </a:r>
            <a:r>
              <a:rPr lang="fr-FR" dirty="0"/>
              <a:t>-point </a:t>
            </a:r>
            <a:r>
              <a:rPr lang="fr-FR" dirty="0" err="1"/>
              <a:t>accelerator</a:t>
            </a:r>
            <a:r>
              <a:rPr lang="fr-FR" dirty="0"/>
              <a:t> for </a:t>
            </a:r>
            <a:r>
              <a:rPr lang="fr-FR" dirty="0" err="1"/>
              <a:t>scientific</a:t>
            </a:r>
            <a:r>
              <a:rPr lang="fr-FR" dirty="0"/>
              <a:t> </a:t>
            </a:r>
            <a:r>
              <a:rPr lang="fr-FR" dirty="0" err="1"/>
              <a:t>computing</a:t>
            </a:r>
            <a:r>
              <a:rPr lang="fr-FR" dirty="0"/>
              <a:t>,’’ in </a:t>
            </a:r>
            <a:r>
              <a:rPr lang="fr-FR" dirty="0" err="1"/>
              <a:t>CoNGA</a:t>
            </a:r>
            <a:r>
              <a:rPr lang="fr-FR" dirty="0"/>
              <a:t> 2019</a:t>
            </a:r>
          </a:p>
          <a:p>
            <a:pPr algn="l"/>
            <a:r>
              <a:rPr lang="fr-FR" dirty="0"/>
              <a:t>K. </a:t>
            </a:r>
            <a:r>
              <a:rPr lang="fr-FR" dirty="0" err="1"/>
              <a:t>Asanovi´c</a:t>
            </a:r>
            <a:r>
              <a:rPr lang="fr-FR" dirty="0"/>
              <a:t>, et al., ‘‘The Rocket Chip </a:t>
            </a:r>
            <a:r>
              <a:rPr lang="fr-FR" dirty="0" err="1"/>
              <a:t>Generator</a:t>
            </a:r>
            <a:r>
              <a:rPr lang="fr-FR" dirty="0"/>
              <a:t>,’’ EECS </a:t>
            </a:r>
            <a:r>
              <a:rPr lang="fr-FR" dirty="0" err="1"/>
              <a:t>Department</a:t>
            </a:r>
            <a:r>
              <a:rPr lang="fr-FR" dirty="0"/>
              <a:t>, </a:t>
            </a:r>
            <a:r>
              <a:rPr lang="fr-FR" dirty="0" err="1"/>
              <a:t>University</a:t>
            </a:r>
            <a:r>
              <a:rPr lang="fr-FR" dirty="0"/>
              <a:t> of </a:t>
            </a:r>
            <a:r>
              <a:rPr lang="fr-FR" dirty="0" err="1"/>
              <a:t>California</a:t>
            </a:r>
            <a:r>
              <a:rPr lang="fr-FR" dirty="0"/>
              <a:t>, Berkeley, </a:t>
            </a:r>
            <a:r>
              <a:rPr lang="fr-FR" dirty="0" err="1"/>
              <a:t>Technical</a:t>
            </a:r>
            <a:r>
              <a:rPr lang="fr-FR" dirty="0"/>
              <a:t> Report  </a:t>
            </a:r>
          </a:p>
        </p:txBody>
      </p:sp>
      <p:sp>
        <p:nvSpPr>
          <p:cNvPr id="11" name="Rectangle 10">
            <a:extLst>
              <a:ext uri="{FF2B5EF4-FFF2-40B4-BE49-F238E27FC236}">
                <a16:creationId xmlns:a16="http://schemas.microsoft.com/office/drawing/2014/main" id="{256AF77E-DC8F-584B-8030-F38FEAD85B27}"/>
              </a:ext>
            </a:extLst>
          </p:cNvPr>
          <p:cNvSpPr/>
          <p:nvPr/>
        </p:nvSpPr>
        <p:spPr>
          <a:xfrm>
            <a:off x="0" y="3645024"/>
            <a:ext cx="12192000" cy="1584176"/>
          </a:xfrm>
          <a:prstGeom prst="rect">
            <a:avLst/>
          </a:prstGeom>
          <a:solidFill>
            <a:schemeClr val="bg2">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2" name="Rectangle 11">
            <a:extLst>
              <a:ext uri="{FF2B5EF4-FFF2-40B4-BE49-F238E27FC236}">
                <a16:creationId xmlns:a16="http://schemas.microsoft.com/office/drawing/2014/main" id="{4E1184DA-53B3-AF48-9ACC-0251D1AAB69E}"/>
              </a:ext>
            </a:extLst>
          </p:cNvPr>
          <p:cNvSpPr/>
          <p:nvPr/>
        </p:nvSpPr>
        <p:spPr>
          <a:xfrm>
            <a:off x="2671867" y="3940980"/>
            <a:ext cx="7200000" cy="892800"/>
          </a:xfrm>
          <a:prstGeom prst="rect">
            <a:avLst/>
          </a:prstGeom>
        </p:spPr>
        <p:txBody>
          <a:bodyPr wrap="square">
            <a:spAutoFit/>
          </a:bodyPr>
          <a:lstStyle/>
          <a:p>
            <a:r>
              <a:rPr lang="fr-FR" sz="2600" dirty="0" err="1"/>
              <a:t>Speedup</a:t>
            </a:r>
            <a:r>
              <a:rPr lang="fr-FR" sz="2600" dirty="0"/>
              <a:t> of 18.03× </a:t>
            </a:r>
            <a:r>
              <a:rPr lang="fr-FR" sz="2600" dirty="0" err="1"/>
              <a:t>when</a:t>
            </a:r>
            <a:r>
              <a:rPr lang="fr-FR" sz="2600" dirty="0"/>
              <a:t> </a:t>
            </a:r>
            <a:r>
              <a:rPr lang="fr-FR" sz="2600" dirty="0" err="1"/>
              <a:t>using</a:t>
            </a:r>
            <a:r>
              <a:rPr lang="fr-FR" sz="2600" dirty="0"/>
              <a:t> –O3</a:t>
            </a:r>
          </a:p>
          <a:p>
            <a:r>
              <a:rPr lang="fr-FR" sz="2600" dirty="0"/>
              <a:t>   	  and  27.58× </a:t>
            </a:r>
            <a:r>
              <a:rPr lang="fr-FR" sz="2600" dirty="0" err="1"/>
              <a:t>when</a:t>
            </a:r>
            <a:r>
              <a:rPr lang="fr-FR" sz="2600" dirty="0"/>
              <a:t> </a:t>
            </a:r>
            <a:r>
              <a:rPr lang="fr-FR" sz="2600" dirty="0" err="1"/>
              <a:t>using</a:t>
            </a:r>
            <a:r>
              <a:rPr lang="fr-FR" sz="2600" dirty="0"/>
              <a:t> -O3 + Polly</a:t>
            </a:r>
          </a:p>
        </p:txBody>
      </p:sp>
      <p:sp>
        <p:nvSpPr>
          <p:cNvPr id="4" name="Espace réservé du texte 3">
            <a:extLst>
              <a:ext uri="{FF2B5EF4-FFF2-40B4-BE49-F238E27FC236}">
                <a16:creationId xmlns:a16="http://schemas.microsoft.com/office/drawing/2014/main" id="{6918A5F2-2CFF-3F47-9F13-E372E11FD052}"/>
              </a:ext>
            </a:extLst>
          </p:cNvPr>
          <p:cNvSpPr>
            <a:spLocks noGrp="1"/>
          </p:cNvSpPr>
          <p:nvPr>
            <p:ph type="body" sz="quarter" idx="20"/>
          </p:nvPr>
        </p:nvSpPr>
        <p:spPr/>
        <p:txBody>
          <a:bodyPr/>
          <a:lstStyle/>
          <a:p>
            <a:r>
              <a:rPr lang="fr-FR" dirty="0" err="1"/>
              <a:t>Experiments</a:t>
            </a:r>
            <a:r>
              <a:rPr lang="fr-FR" dirty="0"/>
              <a:t> - performance</a:t>
            </a:r>
          </a:p>
        </p:txBody>
      </p:sp>
    </p:spTree>
    <p:extLst>
      <p:ext uri="{BB962C8B-B14F-4D97-AF65-F5344CB8AC3E}">
        <p14:creationId xmlns:p14="http://schemas.microsoft.com/office/powerpoint/2010/main" val="425596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3">
                                            <p:txEl>
                                              <p:pRg st="4" end="4"/>
                                            </p:txEl>
                                          </p:spTgt>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B1A56387-3583-7443-A357-D851FD7BEBC2}"/>
              </a:ext>
            </a:extLst>
          </p:cNvPr>
          <p:cNvSpPr>
            <a:spLocks noGrp="1"/>
          </p:cNvSpPr>
          <p:nvPr>
            <p:ph sz="quarter" idx="18"/>
          </p:nvPr>
        </p:nvSpPr>
        <p:spPr>
          <a:xfrm>
            <a:off x="479001" y="1257300"/>
            <a:ext cx="11232000" cy="3611860"/>
          </a:xfrm>
        </p:spPr>
        <p:txBody>
          <a:bodyPr/>
          <a:lstStyle/>
          <a:p>
            <a:pPr lvl="1">
              <a:spcAft>
                <a:spcPts val="0"/>
              </a:spcAft>
            </a:pPr>
            <a:endParaRPr lang="fr-FR" sz="1900" dirty="0"/>
          </a:p>
          <a:p>
            <a:pPr marL="441325" lvl="1" indent="0">
              <a:spcAft>
                <a:spcPts val="0"/>
              </a:spcAft>
              <a:buNone/>
            </a:pPr>
            <a:endParaRPr lang="fr-FR" sz="1900" dirty="0"/>
          </a:p>
          <a:p>
            <a:pPr>
              <a:spcAft>
                <a:spcPts val="0"/>
              </a:spcAft>
            </a:pPr>
            <a:r>
              <a:rPr lang="fr-FR" sz="2300" dirty="0" err="1"/>
              <a:t>vpfloat</a:t>
            </a:r>
            <a:r>
              <a:rPr lang="fr-FR" sz="2300" dirty="0"/>
              <a:t> </a:t>
            </a:r>
            <a:r>
              <a:rPr lang="fr-FR" sz="2300" dirty="0" err="1"/>
              <a:t>with</a:t>
            </a:r>
            <a:r>
              <a:rPr lang="fr-FR" sz="2300" dirty="0"/>
              <a:t> </a:t>
            </a:r>
            <a:r>
              <a:rPr lang="fr-FR" sz="2300" dirty="0" err="1"/>
              <a:t>runtime</a:t>
            </a:r>
            <a:r>
              <a:rPr lang="fr-FR" sz="2300" dirty="0"/>
              <a:t> </a:t>
            </a:r>
            <a:r>
              <a:rPr lang="fr-FR" sz="2300" dirty="0" err="1"/>
              <a:t>attributes</a:t>
            </a:r>
            <a:endParaRPr lang="fr-FR" sz="2300" dirty="0"/>
          </a:p>
          <a:p>
            <a:pPr lvl="1">
              <a:spcAft>
                <a:spcPts val="0"/>
              </a:spcAft>
            </a:pPr>
            <a:r>
              <a:rPr lang="fr-FR" sz="1900" dirty="0">
                <a:sym typeface="Wingdings" pitchFamily="2" charset="2"/>
              </a:rPr>
              <a:t> </a:t>
            </a:r>
            <a:r>
              <a:rPr lang="fr-FR" sz="1900" dirty="0"/>
              <a:t>Great exploration </a:t>
            </a:r>
            <a:r>
              <a:rPr lang="fr-FR" sz="1900" dirty="0" err="1"/>
              <a:t>tool</a:t>
            </a:r>
            <a:r>
              <a:rPr lang="fr-FR" sz="1900" dirty="0"/>
              <a:t> for </a:t>
            </a:r>
            <a:r>
              <a:rPr lang="fr-FR" sz="1900" dirty="0" err="1"/>
              <a:t>precision-awareness</a:t>
            </a:r>
            <a:endParaRPr lang="fr-FR" sz="1900" dirty="0"/>
          </a:p>
          <a:p>
            <a:pPr lvl="3">
              <a:spcAft>
                <a:spcPts val="0"/>
              </a:spcAft>
            </a:pPr>
            <a:endParaRPr lang="fr-FR" sz="700" dirty="0">
              <a:sym typeface="Wingdings" pitchFamily="2" charset="2"/>
            </a:endParaRPr>
          </a:p>
          <a:p>
            <a:pPr>
              <a:spcAft>
                <a:spcPts val="0"/>
              </a:spcAft>
            </a:pPr>
            <a:r>
              <a:rPr lang="fr-FR" sz="2300" dirty="0">
                <a:sym typeface="Wingdings" pitchFamily="2" charset="2"/>
              </a:rPr>
              <a:t>Four </a:t>
            </a:r>
            <a:r>
              <a:rPr lang="fr-FR" sz="2300" dirty="0" err="1">
                <a:sym typeface="Wingdings" pitchFamily="2" charset="2"/>
              </a:rPr>
              <a:t>variants</a:t>
            </a:r>
            <a:r>
              <a:rPr lang="fr-FR" sz="2300" dirty="0">
                <a:sym typeface="Wingdings" pitchFamily="2" charset="2"/>
              </a:rPr>
              <a:t> of CG</a:t>
            </a:r>
          </a:p>
          <a:p>
            <a:pPr lvl="1">
              <a:spcAft>
                <a:spcPts val="0"/>
              </a:spcAft>
            </a:pPr>
            <a:r>
              <a:rPr lang="fr-FR" sz="1900" dirty="0">
                <a:sym typeface="Wingdings" pitchFamily="2" charset="2"/>
              </a:rPr>
              <a:t>Original (</a:t>
            </a:r>
            <a:r>
              <a:rPr lang="fr-FR" sz="1900" dirty="0" err="1">
                <a:sym typeface="Wingdings" pitchFamily="2" charset="2"/>
              </a:rPr>
              <a:t>Hestenes</a:t>
            </a:r>
            <a:r>
              <a:rPr lang="fr-FR" sz="1900" dirty="0">
                <a:sym typeface="Wingdings" pitchFamily="2" charset="2"/>
              </a:rPr>
              <a:t> and </a:t>
            </a:r>
            <a:r>
              <a:rPr lang="fr-FR" sz="1900" dirty="0" err="1">
                <a:sym typeface="Wingdings" pitchFamily="2" charset="2"/>
              </a:rPr>
              <a:t>Stiefel</a:t>
            </a:r>
            <a:r>
              <a:rPr lang="fr-FR" sz="1900" dirty="0">
                <a:sym typeface="Wingdings" pitchFamily="2" charset="2"/>
              </a:rPr>
              <a:t> </a:t>
            </a:r>
            <a:r>
              <a:rPr lang="fr-FR" sz="1900" dirty="0" err="1">
                <a:sym typeface="Wingdings" pitchFamily="2" charset="2"/>
              </a:rPr>
              <a:t>algorithm</a:t>
            </a:r>
            <a:r>
              <a:rPr lang="fr-FR" sz="1900" dirty="0">
                <a:sym typeface="Wingdings" pitchFamily="2" charset="2"/>
              </a:rPr>
              <a:t>)</a:t>
            </a:r>
          </a:p>
          <a:p>
            <a:pPr lvl="1">
              <a:spcAft>
                <a:spcPts val="0"/>
              </a:spcAft>
            </a:pPr>
            <a:r>
              <a:rPr lang="fr-FR" sz="1900" dirty="0" err="1">
                <a:sym typeface="Wingdings" pitchFamily="2" charset="2"/>
              </a:rPr>
              <a:t>Preconditioned</a:t>
            </a:r>
            <a:r>
              <a:rPr lang="fr-FR" sz="1900" dirty="0">
                <a:sym typeface="Wingdings" pitchFamily="2" charset="2"/>
              </a:rPr>
              <a:t> CG (</a:t>
            </a:r>
            <a:r>
              <a:rPr lang="fr-FR" sz="1900" dirty="0" err="1">
                <a:sym typeface="Wingdings" pitchFamily="2" charset="2"/>
              </a:rPr>
              <a:t>jacobi</a:t>
            </a:r>
            <a:r>
              <a:rPr lang="fr-FR" sz="1900" dirty="0">
                <a:sym typeface="Wingdings" pitchFamily="2" charset="2"/>
              </a:rPr>
              <a:t> </a:t>
            </a:r>
            <a:r>
              <a:rPr lang="fr-FR" sz="1900" dirty="0" err="1">
                <a:sym typeface="Wingdings" pitchFamily="2" charset="2"/>
              </a:rPr>
              <a:t>preconditioner</a:t>
            </a:r>
            <a:r>
              <a:rPr lang="fr-FR" sz="1900" dirty="0">
                <a:sym typeface="Wingdings" pitchFamily="2" charset="2"/>
              </a:rPr>
              <a:t>)</a:t>
            </a:r>
          </a:p>
          <a:p>
            <a:pPr lvl="1">
              <a:spcAft>
                <a:spcPts val="0"/>
              </a:spcAft>
            </a:pPr>
            <a:r>
              <a:rPr lang="fr-FR" sz="1900" dirty="0" err="1">
                <a:sym typeface="Wingdings" pitchFamily="2" charset="2"/>
              </a:rPr>
              <a:t>Pipelined</a:t>
            </a:r>
            <a:r>
              <a:rPr lang="fr-FR" sz="1900" dirty="0">
                <a:sym typeface="Wingdings" pitchFamily="2" charset="2"/>
              </a:rPr>
              <a:t> CG </a:t>
            </a:r>
          </a:p>
          <a:p>
            <a:pPr lvl="1">
              <a:spcAft>
                <a:spcPts val="0"/>
              </a:spcAft>
            </a:pPr>
            <a:r>
              <a:rPr lang="fr-FR" sz="1900" dirty="0" err="1">
                <a:sym typeface="Wingdings" pitchFamily="2" charset="2"/>
              </a:rPr>
              <a:t>BiCG</a:t>
            </a:r>
            <a:endParaRPr lang="fr-FR" sz="1900" dirty="0">
              <a:sym typeface="Wingdings" pitchFamily="2" charset="2"/>
            </a:endParaRPr>
          </a:p>
          <a:p>
            <a:pPr lvl="1">
              <a:spcAft>
                <a:spcPts val="0"/>
              </a:spcAft>
            </a:pPr>
            <a:endParaRPr lang="fr-FR" sz="1900" dirty="0">
              <a:solidFill>
                <a:schemeClr val="tx1"/>
              </a:solidFill>
              <a:latin typeface="Consolas" panose="020B0609020204030204" pitchFamily="49" charset="0"/>
              <a:cs typeface="Consolas" panose="020B0609020204030204" pitchFamily="49" charset="0"/>
            </a:endParaRPr>
          </a:p>
        </p:txBody>
      </p:sp>
      <p:sp>
        <p:nvSpPr>
          <p:cNvPr id="4" name="Espace réservé du texte 3">
            <a:extLst>
              <a:ext uri="{FF2B5EF4-FFF2-40B4-BE49-F238E27FC236}">
                <a16:creationId xmlns:a16="http://schemas.microsoft.com/office/drawing/2014/main" id="{E9A06526-B10D-7946-9BC5-11D694C84677}"/>
              </a:ext>
            </a:extLst>
          </p:cNvPr>
          <p:cNvSpPr>
            <a:spLocks noGrp="1"/>
          </p:cNvSpPr>
          <p:nvPr>
            <p:ph type="body" sz="quarter" idx="20"/>
          </p:nvPr>
        </p:nvSpPr>
        <p:spPr/>
        <p:txBody>
          <a:bodyPr/>
          <a:lstStyle/>
          <a:p>
            <a:r>
              <a:rPr lang="fr-FR" dirty="0" err="1"/>
              <a:t>Linear</a:t>
            </a:r>
            <a:r>
              <a:rPr lang="fr-FR" dirty="0"/>
              <a:t> </a:t>
            </a:r>
            <a:r>
              <a:rPr lang="fr-FR" dirty="0" err="1"/>
              <a:t>Algebra</a:t>
            </a:r>
            <a:r>
              <a:rPr lang="fr-FR" dirty="0"/>
              <a:t> </a:t>
            </a:r>
            <a:r>
              <a:rPr lang="fr-FR" dirty="0" err="1"/>
              <a:t>Kernels</a:t>
            </a:r>
            <a:endParaRPr lang="fr-FR" dirty="0"/>
          </a:p>
        </p:txBody>
      </p:sp>
      <p:sp>
        <p:nvSpPr>
          <p:cNvPr id="19" name="ZoneTexte 4">
            <a:extLst>
              <a:ext uri="{FF2B5EF4-FFF2-40B4-BE49-F238E27FC236}">
                <a16:creationId xmlns:a16="http://schemas.microsoft.com/office/drawing/2014/main" id="{B21CB16C-B4D6-DD42-B28C-12C1CF48FF07}"/>
              </a:ext>
            </a:extLst>
          </p:cNvPr>
          <p:cNvSpPr txBox="1"/>
          <p:nvPr/>
        </p:nvSpPr>
        <p:spPr>
          <a:xfrm>
            <a:off x="3541049" y="1328306"/>
            <a:ext cx="4996881" cy="646331"/>
          </a:xfrm>
          <a:prstGeom prst="rect">
            <a:avLst/>
          </a:prstGeom>
          <a:noFill/>
          <a:ln>
            <a:solidFill>
              <a:schemeClr val="tx1"/>
            </a:solidFill>
          </a:ln>
        </p:spPr>
        <p:txBody>
          <a:bodyPr wrap="none" rtlCol="0">
            <a:spAutoFit/>
          </a:bodyPr>
          <a:lstStyle/>
          <a:p>
            <a:r>
              <a:rPr lang="fr-FR" dirty="0" err="1">
                <a:latin typeface="Consolas" panose="020B0609020204030204" pitchFamily="49" charset="0"/>
                <a:cs typeface="Consolas" panose="020B0609020204030204" pitchFamily="49" charset="0"/>
              </a:rPr>
              <a:t>What</a:t>
            </a:r>
            <a:r>
              <a:rPr lang="fr-FR" dirty="0">
                <a:latin typeface="Consolas" panose="020B0609020204030204" pitchFamily="49" charset="0"/>
                <a:cs typeface="Consolas" panose="020B0609020204030204" pitchFamily="49" charset="0"/>
              </a:rPr>
              <a:t> </a:t>
            </a:r>
            <a:r>
              <a:rPr lang="fr-FR" dirty="0" err="1">
                <a:latin typeface="Consolas" panose="020B0609020204030204" pitchFamily="49" charset="0"/>
                <a:cs typeface="Consolas" panose="020B0609020204030204" pitchFamily="49" charset="0"/>
              </a:rPr>
              <a:t>is</a:t>
            </a:r>
            <a:r>
              <a:rPr lang="fr-FR" dirty="0">
                <a:latin typeface="Consolas" panose="020B0609020204030204" pitchFamily="49" charset="0"/>
                <a:cs typeface="Consolas" panose="020B0609020204030204" pitchFamily="49" charset="0"/>
              </a:rPr>
              <a:t> the impact of the </a:t>
            </a:r>
            <a:r>
              <a:rPr lang="fr-FR" dirty="0" err="1">
                <a:latin typeface="Consolas" panose="020B0609020204030204" pitchFamily="49" charset="0"/>
                <a:cs typeface="Consolas" panose="020B0609020204030204" pitchFamily="49" charset="0"/>
              </a:rPr>
              <a:t>precision</a:t>
            </a:r>
            <a:r>
              <a:rPr lang="fr-FR" dirty="0">
                <a:latin typeface="Consolas" panose="020B0609020204030204" pitchFamily="49" charset="0"/>
                <a:cs typeface="Consolas" panose="020B0609020204030204" pitchFamily="49" charset="0"/>
              </a:rPr>
              <a:t> on</a:t>
            </a:r>
          </a:p>
          <a:p>
            <a:r>
              <a:rPr lang="fr-FR" dirty="0" err="1">
                <a:latin typeface="Consolas" panose="020B0609020204030204" pitchFamily="49" charset="0"/>
                <a:cs typeface="Consolas" panose="020B0609020204030204" pitchFamily="49" charset="0"/>
              </a:rPr>
              <a:t>Conjugate</a:t>
            </a:r>
            <a:r>
              <a:rPr lang="fr-FR" dirty="0">
                <a:latin typeface="Consolas" panose="020B0609020204030204" pitchFamily="49" charset="0"/>
                <a:cs typeface="Consolas" panose="020B0609020204030204" pitchFamily="49" charset="0"/>
              </a:rPr>
              <a:t> Gradient </a:t>
            </a:r>
            <a:r>
              <a:rPr lang="fr-FR" dirty="0" err="1">
                <a:latin typeface="Consolas" panose="020B0609020204030204" pitchFamily="49" charset="0"/>
                <a:cs typeface="Consolas" panose="020B0609020204030204" pitchFamily="49" charset="0"/>
              </a:rPr>
              <a:t>algorithm</a:t>
            </a:r>
            <a:r>
              <a:rPr lang="fr-FR" dirty="0">
                <a:latin typeface="Consolas" panose="020B0609020204030204" pitchFamily="49" charset="0"/>
                <a:cs typeface="Consolas" panose="020B0609020204030204" pitchFamily="49" charset="0"/>
              </a:rPr>
              <a:t>?</a:t>
            </a:r>
            <a:endParaRPr lang="fr-FR" dirty="0">
              <a:solidFill>
                <a:schemeClr val="tx2"/>
              </a:solidFill>
              <a:latin typeface="Consolas" panose="020B0609020204030204" pitchFamily="49" charset="0"/>
              <a:cs typeface="Consolas" panose="020B0609020204030204" pitchFamily="49" charset="0"/>
            </a:endParaRPr>
          </a:p>
        </p:txBody>
      </p:sp>
      <p:sp>
        <p:nvSpPr>
          <p:cNvPr id="20" name="Espace réservé du pied de page 1">
            <a:extLst>
              <a:ext uri="{FF2B5EF4-FFF2-40B4-BE49-F238E27FC236}">
                <a16:creationId xmlns:a16="http://schemas.microsoft.com/office/drawing/2014/main" id="{4254424A-D524-E148-819E-F31184866A9C}"/>
              </a:ext>
            </a:extLst>
          </p:cNvPr>
          <p:cNvSpPr txBox="1">
            <a:spLocks/>
          </p:cNvSpPr>
          <p:nvPr/>
        </p:nvSpPr>
        <p:spPr>
          <a:xfrm>
            <a:off x="239931" y="5912465"/>
            <a:ext cx="11471070" cy="807913"/>
          </a:xfrm>
          <a:prstGeom prst="rect">
            <a:avLst/>
          </a:prstGeom>
        </p:spPr>
        <p:txBody>
          <a:bodyPr wrap="square" lIns="0" tIns="0" rIns="0" bIns="0" anchor="ctr" anchorCtr="0">
            <a:spAutoFit/>
          </a:bodyPr>
          <a:lstStyle>
            <a:defPPr>
              <a:defRPr lang="fr-FR"/>
            </a:defPPr>
            <a:lvl1pPr marL="0" algn="r" defTabSz="914400" rtl="0" eaLnBrk="1" latinLnBrk="0" hangingPunct="1">
              <a:defRPr sz="105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dirty="0"/>
              <a:t>M. R. </a:t>
            </a:r>
            <a:r>
              <a:rPr lang="fr-FR" dirty="0" err="1"/>
              <a:t>Hestenes</a:t>
            </a:r>
            <a:r>
              <a:rPr lang="fr-FR" dirty="0"/>
              <a:t>, E. </a:t>
            </a:r>
            <a:r>
              <a:rPr lang="fr-FR" dirty="0" err="1"/>
              <a:t>Stiefel</a:t>
            </a:r>
            <a:r>
              <a:rPr lang="fr-FR" dirty="0"/>
              <a:t>, et al. “</a:t>
            </a:r>
            <a:r>
              <a:rPr lang="fr-FR" dirty="0" err="1"/>
              <a:t>Methods</a:t>
            </a:r>
            <a:r>
              <a:rPr lang="fr-FR" dirty="0"/>
              <a:t> of </a:t>
            </a:r>
            <a:r>
              <a:rPr lang="fr-FR" dirty="0" err="1"/>
              <a:t>conjugate</a:t>
            </a:r>
            <a:r>
              <a:rPr lang="fr-FR" dirty="0"/>
              <a:t> gradients for </a:t>
            </a:r>
            <a:r>
              <a:rPr lang="fr-FR" dirty="0" err="1"/>
              <a:t>solving</a:t>
            </a:r>
            <a:r>
              <a:rPr lang="fr-FR" dirty="0"/>
              <a:t> </a:t>
            </a:r>
            <a:r>
              <a:rPr lang="fr-FR" dirty="0" err="1"/>
              <a:t>linear</a:t>
            </a:r>
            <a:r>
              <a:rPr lang="fr-FR" dirty="0"/>
              <a:t> </a:t>
            </a:r>
            <a:r>
              <a:rPr lang="fr-FR" dirty="0" err="1"/>
              <a:t>systems</a:t>
            </a:r>
            <a:r>
              <a:rPr lang="fr-FR" dirty="0"/>
              <a:t>”. In: Journal of </a:t>
            </a:r>
            <a:r>
              <a:rPr lang="fr-FR" dirty="0" err="1"/>
              <a:t>research</a:t>
            </a:r>
            <a:r>
              <a:rPr lang="fr-FR" dirty="0"/>
              <a:t> of the National Bureau of Standards 49.6 (1952), pp. 409–436</a:t>
            </a:r>
          </a:p>
          <a:p>
            <a:pPr algn="l"/>
            <a:r>
              <a:rPr lang="fr-FR" dirty="0"/>
              <a:t>P. </a:t>
            </a:r>
            <a:r>
              <a:rPr lang="fr-FR" dirty="0" err="1"/>
              <a:t>Ghysels</a:t>
            </a:r>
            <a:r>
              <a:rPr lang="fr-FR" dirty="0"/>
              <a:t> and W. </a:t>
            </a:r>
            <a:r>
              <a:rPr lang="fr-FR" dirty="0" err="1"/>
              <a:t>Vanroose</a:t>
            </a:r>
            <a:r>
              <a:rPr lang="fr-FR" dirty="0"/>
              <a:t>. “</a:t>
            </a:r>
            <a:r>
              <a:rPr lang="fr-FR" dirty="0" err="1"/>
              <a:t>Hiding</a:t>
            </a:r>
            <a:r>
              <a:rPr lang="fr-FR" dirty="0"/>
              <a:t> global </a:t>
            </a:r>
            <a:r>
              <a:rPr lang="fr-FR" dirty="0" err="1"/>
              <a:t>synchronization</a:t>
            </a:r>
            <a:r>
              <a:rPr lang="fr-FR" dirty="0"/>
              <a:t> </a:t>
            </a:r>
            <a:r>
              <a:rPr lang="fr-FR" dirty="0" err="1"/>
              <a:t>latency</a:t>
            </a:r>
            <a:r>
              <a:rPr lang="fr-FR" dirty="0"/>
              <a:t> in the </a:t>
            </a:r>
            <a:r>
              <a:rPr lang="fr-FR" dirty="0" err="1"/>
              <a:t>preconditioned</a:t>
            </a:r>
            <a:r>
              <a:rPr lang="fr-FR" dirty="0"/>
              <a:t> </a:t>
            </a:r>
            <a:r>
              <a:rPr lang="fr-FR" dirty="0" err="1"/>
              <a:t>Conjugate</a:t>
            </a:r>
            <a:r>
              <a:rPr lang="fr-FR" dirty="0"/>
              <a:t> Gradient </a:t>
            </a:r>
            <a:r>
              <a:rPr lang="fr-FR" dirty="0" err="1"/>
              <a:t>algorithm</a:t>
            </a:r>
            <a:r>
              <a:rPr lang="fr-FR" dirty="0"/>
              <a:t>”. In: </a:t>
            </a:r>
            <a:r>
              <a:rPr lang="fr-FR" dirty="0" err="1"/>
              <a:t>Parallel</a:t>
            </a:r>
            <a:r>
              <a:rPr lang="fr-FR" dirty="0"/>
              <a:t> </a:t>
            </a:r>
            <a:r>
              <a:rPr lang="fr-FR" dirty="0" err="1"/>
              <a:t>Computing</a:t>
            </a:r>
            <a:r>
              <a:rPr lang="fr-FR" dirty="0"/>
              <a:t>. 7th Workshop on </a:t>
            </a:r>
            <a:r>
              <a:rPr lang="fr-FR" dirty="0" err="1"/>
              <a:t>Parallel</a:t>
            </a:r>
            <a:r>
              <a:rPr lang="fr-FR" dirty="0"/>
              <a:t> Matrix </a:t>
            </a:r>
            <a:r>
              <a:rPr lang="fr-FR" dirty="0" err="1"/>
              <a:t>Algorithms</a:t>
            </a:r>
            <a:r>
              <a:rPr lang="fr-FR" dirty="0"/>
              <a:t> and Applications 40.7 (July 2014), pp. 224–238. url: https://</a:t>
            </a:r>
            <a:r>
              <a:rPr lang="fr-FR" dirty="0" err="1"/>
              <a:t>www.sciencedirect.com</a:t>
            </a:r>
            <a:r>
              <a:rPr lang="fr-FR" dirty="0"/>
              <a:t>/science/ article/</a:t>
            </a:r>
            <a:r>
              <a:rPr lang="fr-FR" dirty="0" err="1"/>
              <a:t>pii</a:t>
            </a:r>
            <a:r>
              <a:rPr lang="fr-FR" dirty="0"/>
              <a:t>/S0167819113000719</a:t>
            </a:r>
          </a:p>
          <a:p>
            <a:pPr algn="l"/>
            <a:r>
              <a:rPr lang="fr-FR" dirty="0"/>
              <a:t>Y. Saad. </a:t>
            </a:r>
            <a:r>
              <a:rPr lang="fr-FR" dirty="0" err="1"/>
              <a:t>Iterative</a:t>
            </a:r>
            <a:r>
              <a:rPr lang="fr-FR" dirty="0"/>
              <a:t> </a:t>
            </a:r>
            <a:r>
              <a:rPr lang="fr-FR" dirty="0" err="1"/>
              <a:t>Methods</a:t>
            </a:r>
            <a:r>
              <a:rPr lang="fr-FR" dirty="0"/>
              <a:t> for </a:t>
            </a:r>
            <a:r>
              <a:rPr lang="fr-FR" dirty="0" err="1"/>
              <a:t>Sparse</a:t>
            </a:r>
            <a:r>
              <a:rPr lang="fr-FR" dirty="0"/>
              <a:t> </a:t>
            </a:r>
            <a:r>
              <a:rPr lang="fr-FR" dirty="0" err="1"/>
              <a:t>Linear</a:t>
            </a:r>
            <a:r>
              <a:rPr lang="fr-FR" dirty="0"/>
              <a:t> </a:t>
            </a:r>
            <a:r>
              <a:rPr lang="fr-FR" dirty="0" err="1"/>
              <a:t>Systems</a:t>
            </a:r>
            <a:r>
              <a:rPr lang="fr-FR" dirty="0"/>
              <a:t>. </a:t>
            </a:r>
            <a:r>
              <a:rPr lang="fr-FR" dirty="0" err="1"/>
              <a:t>Other</a:t>
            </a:r>
            <a:r>
              <a:rPr lang="fr-FR" dirty="0"/>
              <a:t> </a:t>
            </a:r>
            <a:r>
              <a:rPr lang="fr-FR" dirty="0" err="1"/>
              <a:t>Titles</a:t>
            </a:r>
            <a:r>
              <a:rPr lang="fr-FR" dirty="0"/>
              <a:t> in </a:t>
            </a:r>
            <a:r>
              <a:rPr lang="fr-FR" dirty="0" err="1"/>
              <a:t>Applied</a:t>
            </a:r>
            <a:r>
              <a:rPr lang="fr-FR" dirty="0"/>
              <a:t> </a:t>
            </a:r>
            <a:r>
              <a:rPr lang="fr-FR" dirty="0" err="1"/>
              <a:t>Mathematics</a:t>
            </a:r>
            <a:r>
              <a:rPr lang="fr-FR" dirty="0"/>
              <a:t>. Society for </a:t>
            </a:r>
            <a:r>
              <a:rPr lang="fr-FR" dirty="0" err="1"/>
              <a:t>Industrial</a:t>
            </a:r>
            <a:r>
              <a:rPr lang="fr-FR" dirty="0"/>
              <a:t> and </a:t>
            </a:r>
            <a:r>
              <a:rPr lang="fr-FR" dirty="0" err="1"/>
              <a:t>Applied</a:t>
            </a:r>
            <a:r>
              <a:rPr lang="fr-FR" dirty="0"/>
              <a:t> </a:t>
            </a:r>
            <a:r>
              <a:rPr lang="fr-FR" dirty="0" err="1"/>
              <a:t>Mathematics</a:t>
            </a:r>
            <a:r>
              <a:rPr lang="fr-FR" dirty="0"/>
              <a:t>, Jan. 2003. </a:t>
            </a:r>
            <a:r>
              <a:rPr lang="fr-FR" dirty="0" err="1"/>
              <a:t>isbn</a:t>
            </a:r>
            <a:r>
              <a:rPr lang="fr-FR" dirty="0"/>
              <a:t>: 978-0-89871-534-7. </a:t>
            </a:r>
            <a:r>
              <a:rPr lang="fr-FR" dirty="0" err="1"/>
              <a:t>doi</a:t>
            </a:r>
            <a:r>
              <a:rPr lang="fr-FR" dirty="0"/>
              <a:t>: 10.1137/1.9780898718003.</a:t>
            </a:r>
          </a:p>
        </p:txBody>
      </p:sp>
    </p:spTree>
    <p:extLst>
      <p:ext uri="{BB962C8B-B14F-4D97-AF65-F5344CB8AC3E}">
        <p14:creationId xmlns:p14="http://schemas.microsoft.com/office/powerpoint/2010/main" val="2924240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358BEC0-8B20-7448-A617-63436CB2405E}"/>
              </a:ext>
            </a:extLst>
          </p:cNvPr>
          <p:cNvSpPr>
            <a:spLocks noGrp="1"/>
          </p:cNvSpPr>
          <p:nvPr>
            <p:ph sz="quarter" idx="18"/>
          </p:nvPr>
        </p:nvSpPr>
        <p:spPr/>
        <p:txBody>
          <a:bodyPr/>
          <a:lstStyle/>
          <a:p>
            <a:r>
              <a:rPr lang="en-FR" dirty="0"/>
              <a:t>Requirements</a:t>
            </a:r>
          </a:p>
          <a:p>
            <a:pPr lvl="1"/>
            <a:r>
              <a:rPr lang="en-GB" dirty="0"/>
              <a:t>Precision-generic implementation</a:t>
            </a:r>
          </a:p>
          <a:p>
            <a:pPr lvl="1"/>
            <a:endParaRPr lang="en-GB" dirty="0"/>
          </a:p>
          <a:p>
            <a:pPr lvl="1"/>
            <a:endParaRPr lang="en-GB" dirty="0"/>
          </a:p>
          <a:p>
            <a:pPr lvl="1"/>
            <a:r>
              <a:rPr lang="en-FR" dirty="0"/>
              <a:t>Respect maximum tolerance (threshold)</a:t>
            </a:r>
          </a:p>
          <a:p>
            <a:pPr lvl="2"/>
            <a:r>
              <a:rPr lang="en-FR" dirty="0"/>
              <a:t>Stopping condition</a:t>
            </a:r>
          </a:p>
          <a:p>
            <a:pPr lvl="2"/>
            <a:r>
              <a:rPr lang="en-FR" sz="2800" b="1" dirty="0"/>
              <a:t>Threshold</a:t>
            </a:r>
            <a:r>
              <a:rPr lang="en-FR" sz="2800" b="1"/>
              <a:t>: 10</a:t>
            </a:r>
            <a:r>
              <a:rPr lang="en-FR" sz="2800" b="1" baseline="30000"/>
              <a:t>-10</a:t>
            </a:r>
            <a:endParaRPr lang="en-FR" sz="2800" b="1" baseline="30000" dirty="0"/>
          </a:p>
          <a:p>
            <a:pPr lvl="2"/>
            <a:endParaRPr lang="en-FR" dirty="0"/>
          </a:p>
        </p:txBody>
      </p:sp>
      <p:sp>
        <p:nvSpPr>
          <p:cNvPr id="4" name="Text Placeholder 3">
            <a:extLst>
              <a:ext uri="{FF2B5EF4-FFF2-40B4-BE49-F238E27FC236}">
                <a16:creationId xmlns:a16="http://schemas.microsoft.com/office/drawing/2014/main" id="{3CD414FD-6973-C547-944F-F501BEADE73A}"/>
              </a:ext>
            </a:extLst>
          </p:cNvPr>
          <p:cNvSpPr>
            <a:spLocks noGrp="1"/>
          </p:cNvSpPr>
          <p:nvPr>
            <p:ph type="body" sz="quarter" idx="20"/>
          </p:nvPr>
        </p:nvSpPr>
        <p:spPr/>
        <p:txBody>
          <a:bodyPr/>
          <a:lstStyle/>
          <a:p>
            <a:r>
              <a:rPr lang="en-FR" dirty="0"/>
              <a:t>Conjugate gradient</a:t>
            </a:r>
          </a:p>
        </p:txBody>
      </p:sp>
      <p:pic>
        <p:nvPicPr>
          <p:cNvPr id="5" name="Picture 4">
            <a:extLst>
              <a:ext uri="{FF2B5EF4-FFF2-40B4-BE49-F238E27FC236}">
                <a16:creationId xmlns:a16="http://schemas.microsoft.com/office/drawing/2014/main" id="{37568688-7D1F-1F47-80DB-D817A2856226}"/>
              </a:ext>
            </a:extLst>
          </p:cNvPr>
          <p:cNvPicPr>
            <a:picLocks noChangeAspect="1"/>
          </p:cNvPicPr>
          <p:nvPr/>
        </p:nvPicPr>
        <p:blipFill>
          <a:blip r:embed="rId2"/>
          <a:stretch>
            <a:fillRect/>
          </a:stretch>
        </p:blipFill>
        <p:spPr>
          <a:xfrm>
            <a:off x="7493478" y="3068960"/>
            <a:ext cx="4698522" cy="3240360"/>
          </a:xfrm>
          <a:prstGeom prst="rect">
            <a:avLst/>
          </a:prstGeom>
        </p:spPr>
      </p:pic>
      <p:cxnSp>
        <p:nvCxnSpPr>
          <p:cNvPr id="7" name="Straight Arrow Connector 6">
            <a:extLst>
              <a:ext uri="{FF2B5EF4-FFF2-40B4-BE49-F238E27FC236}">
                <a16:creationId xmlns:a16="http://schemas.microsoft.com/office/drawing/2014/main" id="{4A74DBDA-57A9-E842-87C4-B0D8CCDEE2B8}"/>
              </a:ext>
            </a:extLst>
          </p:cNvPr>
          <p:cNvCxnSpPr>
            <a:cxnSpLocks/>
          </p:cNvCxnSpPr>
          <p:nvPr/>
        </p:nvCxnSpPr>
        <p:spPr>
          <a:xfrm>
            <a:off x="4727848" y="4365104"/>
            <a:ext cx="3312368" cy="32403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5D3AA0D1-2CB4-7C49-9EF1-F4E82C08B845}"/>
              </a:ext>
            </a:extLst>
          </p:cNvPr>
          <p:cNvPicPr>
            <a:picLocks noChangeAspect="1"/>
          </p:cNvPicPr>
          <p:nvPr/>
        </p:nvPicPr>
        <p:blipFill>
          <a:blip r:embed="rId3"/>
          <a:stretch>
            <a:fillRect/>
          </a:stretch>
        </p:blipFill>
        <p:spPr>
          <a:xfrm>
            <a:off x="839416" y="2636912"/>
            <a:ext cx="6744064" cy="792088"/>
          </a:xfrm>
          <a:prstGeom prst="rect">
            <a:avLst/>
          </a:prstGeom>
        </p:spPr>
      </p:pic>
    </p:spTree>
    <p:extLst>
      <p:ext uri="{BB962C8B-B14F-4D97-AF65-F5344CB8AC3E}">
        <p14:creationId xmlns:p14="http://schemas.microsoft.com/office/powerpoint/2010/main" val="1965283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E301AD-FC68-AF4C-A740-29058E248597}"/>
              </a:ext>
            </a:extLst>
          </p:cNvPr>
          <p:cNvSpPr>
            <a:spLocks noGrp="1"/>
          </p:cNvSpPr>
          <p:nvPr>
            <p:ph sz="quarter" idx="18"/>
          </p:nvPr>
        </p:nvSpPr>
        <p:spPr/>
        <p:txBody>
          <a:bodyPr/>
          <a:lstStyle/>
          <a:p>
            <a:r>
              <a:rPr lang="en-FR" dirty="0"/>
              <a:t>BLAS Libraries</a:t>
            </a:r>
          </a:p>
          <a:p>
            <a:r>
              <a:rPr lang="en-FR" dirty="0"/>
              <a:t>Different types</a:t>
            </a:r>
          </a:p>
          <a:p>
            <a:pPr lvl="1"/>
            <a:r>
              <a:rPr lang="en-FR" dirty="0"/>
              <a:t>Double (OpenBLAS)</a:t>
            </a:r>
          </a:p>
          <a:p>
            <a:pPr lvl="1"/>
            <a:r>
              <a:rPr lang="en-GB" dirty="0"/>
              <a:t>L</a:t>
            </a:r>
            <a:r>
              <a:rPr lang="en-FR" dirty="0"/>
              <a:t>ong double (FP80)</a:t>
            </a:r>
          </a:p>
          <a:p>
            <a:pPr lvl="1"/>
            <a:r>
              <a:rPr lang="en-FR" dirty="0"/>
              <a:t>FP 128</a:t>
            </a:r>
          </a:p>
          <a:p>
            <a:pPr lvl="1"/>
            <a:r>
              <a:rPr lang="en-GB" dirty="0" err="1">
                <a:solidFill>
                  <a:schemeClr val="accent4">
                    <a:lumMod val="75000"/>
                  </a:schemeClr>
                </a:solidFill>
                <a:latin typeface="Consolas" panose="020B0609020204030204" pitchFamily="49" charset="0"/>
                <a:cs typeface="Consolas" panose="020B0609020204030204" pitchFamily="49" charset="0"/>
              </a:rPr>
              <a:t>vpfloat</a:t>
            </a:r>
            <a:r>
              <a:rPr lang="en-GB" dirty="0">
                <a:latin typeface="Consolas" panose="020B0609020204030204" pitchFamily="49" charset="0"/>
                <a:cs typeface="Consolas" panose="020B0609020204030204" pitchFamily="49" charset="0"/>
              </a:rPr>
              <a:t>&lt;</a:t>
            </a:r>
            <a:r>
              <a:rPr lang="en-GB" dirty="0" err="1">
                <a:solidFill>
                  <a:srgbClr val="002060"/>
                </a:solidFill>
                <a:latin typeface="Consolas" panose="020B0609020204030204" pitchFamily="49" charset="0"/>
                <a:cs typeface="Consolas" panose="020B0609020204030204" pitchFamily="49" charset="0"/>
              </a:rPr>
              <a:t>mpfr</a:t>
            </a:r>
            <a:r>
              <a:rPr lang="en-GB" dirty="0">
                <a:latin typeface="Consolas" panose="020B0609020204030204" pitchFamily="49" charset="0"/>
                <a:cs typeface="Consolas" panose="020B0609020204030204" pitchFamily="49" charset="0"/>
              </a:rPr>
              <a:t>, ...&gt;</a:t>
            </a:r>
            <a:r>
              <a:rPr lang="en-GB" dirty="0"/>
              <a:t> (from 150 to 2000 bits, step = 50)</a:t>
            </a:r>
          </a:p>
          <a:p>
            <a:r>
              <a:rPr lang="en-GB" dirty="0"/>
              <a:t>40 squared SPD matrices from Matrix Market</a:t>
            </a:r>
          </a:p>
          <a:p>
            <a:pPr lvl="1"/>
            <a:r>
              <a:rPr lang="en-GB" dirty="0"/>
              <a:t>Between 132 to 5489</a:t>
            </a:r>
            <a:endParaRPr lang="en-FR" dirty="0"/>
          </a:p>
        </p:txBody>
      </p:sp>
      <p:sp>
        <p:nvSpPr>
          <p:cNvPr id="4" name="Text Placeholder 3">
            <a:extLst>
              <a:ext uri="{FF2B5EF4-FFF2-40B4-BE49-F238E27FC236}">
                <a16:creationId xmlns:a16="http://schemas.microsoft.com/office/drawing/2014/main" id="{60E4CD79-EBB3-1D4F-B0C5-414E9EEA23F0}"/>
              </a:ext>
            </a:extLst>
          </p:cNvPr>
          <p:cNvSpPr>
            <a:spLocks noGrp="1"/>
          </p:cNvSpPr>
          <p:nvPr>
            <p:ph type="body" sz="quarter" idx="20"/>
          </p:nvPr>
        </p:nvSpPr>
        <p:spPr/>
        <p:txBody>
          <a:bodyPr/>
          <a:lstStyle/>
          <a:p>
            <a:r>
              <a:rPr lang="en-FR" dirty="0"/>
              <a:t>Conjugate gradient</a:t>
            </a:r>
          </a:p>
        </p:txBody>
      </p:sp>
    </p:spTree>
    <p:extLst>
      <p:ext uri="{BB962C8B-B14F-4D97-AF65-F5344CB8AC3E}">
        <p14:creationId xmlns:p14="http://schemas.microsoft.com/office/powerpoint/2010/main" val="41888692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EAAA02F-2A24-594B-8A4A-CEB6B309CF7D}"/>
              </a:ext>
            </a:extLst>
          </p:cNvPr>
          <p:cNvPicPr>
            <a:picLocks noChangeAspect="1"/>
          </p:cNvPicPr>
          <p:nvPr/>
        </p:nvPicPr>
        <p:blipFill>
          <a:blip r:embed="rId2"/>
          <a:stretch>
            <a:fillRect/>
          </a:stretch>
        </p:blipFill>
        <p:spPr>
          <a:xfrm>
            <a:off x="1343472" y="1257300"/>
            <a:ext cx="9164398" cy="5373216"/>
          </a:xfrm>
          <a:prstGeom prst="rect">
            <a:avLst/>
          </a:prstGeom>
        </p:spPr>
      </p:pic>
      <p:sp>
        <p:nvSpPr>
          <p:cNvPr id="3" name="Text Placeholder 2">
            <a:extLst>
              <a:ext uri="{FF2B5EF4-FFF2-40B4-BE49-F238E27FC236}">
                <a16:creationId xmlns:a16="http://schemas.microsoft.com/office/drawing/2014/main" id="{A3AC6F12-DFE7-2D43-852E-F83E971801B6}"/>
              </a:ext>
            </a:extLst>
          </p:cNvPr>
          <p:cNvSpPr>
            <a:spLocks noGrp="1"/>
          </p:cNvSpPr>
          <p:nvPr>
            <p:ph type="body" sz="quarter" idx="20"/>
          </p:nvPr>
        </p:nvSpPr>
        <p:spPr/>
        <p:txBody>
          <a:bodyPr/>
          <a:lstStyle/>
          <a:p>
            <a:r>
              <a:rPr lang="en-FR" dirty="0"/>
              <a:t>Conjugate gradient</a:t>
            </a:r>
          </a:p>
        </p:txBody>
      </p:sp>
      <p:sp>
        <p:nvSpPr>
          <p:cNvPr id="6" name="Rectangle 5">
            <a:extLst>
              <a:ext uri="{FF2B5EF4-FFF2-40B4-BE49-F238E27FC236}">
                <a16:creationId xmlns:a16="http://schemas.microsoft.com/office/drawing/2014/main" id="{178F3C1B-DC3B-8B44-A234-BB501F900C22}"/>
              </a:ext>
            </a:extLst>
          </p:cNvPr>
          <p:cNvSpPr/>
          <p:nvPr/>
        </p:nvSpPr>
        <p:spPr>
          <a:xfrm>
            <a:off x="0" y="1257300"/>
            <a:ext cx="12192000" cy="5340052"/>
          </a:xfrm>
          <a:prstGeom prst="rect">
            <a:avLst/>
          </a:prstGeom>
          <a:solidFill>
            <a:schemeClr val="bg2">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Content Placeholder 2">
            <a:extLst>
              <a:ext uri="{FF2B5EF4-FFF2-40B4-BE49-F238E27FC236}">
                <a16:creationId xmlns:a16="http://schemas.microsoft.com/office/drawing/2014/main" id="{18FAEE29-EC20-514C-B529-74E04245102A}"/>
              </a:ext>
            </a:extLst>
          </p:cNvPr>
          <p:cNvSpPr txBox="1">
            <a:spLocks/>
          </p:cNvSpPr>
          <p:nvPr/>
        </p:nvSpPr>
        <p:spPr>
          <a:xfrm>
            <a:off x="479001" y="1257300"/>
            <a:ext cx="11232000" cy="5052020"/>
          </a:xfrm>
          <a:prstGeom prst="rect">
            <a:avLst/>
          </a:prstGeom>
        </p:spPr>
        <p:txBody>
          <a:bodyPr lIns="0" tIns="0" rIns="0" bIns="0"/>
          <a:lstStyle>
            <a:lvl1pPr marL="342900" indent="-342900" algn="l" defTabSz="914400" rtl="0" eaLnBrk="1" latinLnBrk="0" hangingPunct="1">
              <a:lnSpc>
                <a:spcPct val="150000"/>
              </a:lnSpc>
              <a:spcBef>
                <a:spcPts val="0"/>
              </a:spcBef>
              <a:spcAft>
                <a:spcPts val="600"/>
              </a:spcAft>
              <a:buClr>
                <a:schemeClr val="accent2"/>
              </a:buClr>
              <a:buSzPct val="125000"/>
              <a:buFont typeface="Wingdings" pitchFamily="2" charset="2"/>
              <a:buChar char="q"/>
              <a:defRPr sz="2800" b="1" kern="1200">
                <a:solidFill>
                  <a:schemeClr val="accent5"/>
                </a:solidFill>
                <a:latin typeface="+mn-lt"/>
                <a:ea typeface="+mn-ea"/>
                <a:cs typeface="+mn-cs"/>
              </a:defRPr>
            </a:lvl1pPr>
            <a:lvl2pPr marL="801688" indent="-360363" algn="l" defTabSz="914400" rtl="0" eaLnBrk="1" latinLnBrk="0" hangingPunct="1">
              <a:lnSpc>
                <a:spcPct val="150000"/>
              </a:lnSpc>
              <a:spcBef>
                <a:spcPts val="0"/>
              </a:spcBef>
              <a:spcAft>
                <a:spcPts val="600"/>
              </a:spcAft>
              <a:buClr>
                <a:schemeClr val="accent5"/>
              </a:buClr>
              <a:buSzPct val="125000"/>
              <a:buFont typeface="Wingdings" pitchFamily="2" charset="2"/>
              <a:buChar char="Ø"/>
              <a:defRPr sz="2400" kern="1200">
                <a:solidFill>
                  <a:schemeClr val="accent5"/>
                </a:solidFill>
                <a:latin typeface="+mn-lt"/>
                <a:ea typeface="+mn-ea"/>
                <a:cs typeface="+mn-cs"/>
              </a:defRPr>
            </a:lvl2pPr>
            <a:lvl3pPr marL="1171575" indent="-285750" algn="l" defTabSz="914400" rtl="0" eaLnBrk="1" latinLnBrk="0" hangingPunct="1">
              <a:lnSpc>
                <a:spcPct val="150000"/>
              </a:lnSpc>
              <a:spcBef>
                <a:spcPts val="0"/>
              </a:spcBef>
              <a:spcAft>
                <a:spcPts val="600"/>
              </a:spcAft>
              <a:buClr>
                <a:schemeClr val="accent2"/>
              </a:buClr>
              <a:buSzPct val="125000"/>
              <a:buFont typeface="Arial" panose="020B0604020202020204" pitchFamily="34" charset="0"/>
              <a:buChar char="•"/>
              <a:defRPr sz="2000" kern="1200">
                <a:solidFill>
                  <a:schemeClr val="accent5"/>
                </a:solidFill>
                <a:latin typeface="+mn-lt"/>
                <a:ea typeface="+mn-ea"/>
                <a:cs typeface="+mn-cs"/>
              </a:defRPr>
            </a:lvl3pPr>
            <a:lvl4pPr marL="1704975" indent="-287338" algn="l" defTabSz="914400" rtl="0" eaLnBrk="1" latinLnBrk="0" hangingPunct="1">
              <a:lnSpc>
                <a:spcPct val="150000"/>
              </a:lnSpc>
              <a:spcBef>
                <a:spcPts val="0"/>
              </a:spcBef>
              <a:spcAft>
                <a:spcPts val="600"/>
              </a:spcAft>
              <a:buClr>
                <a:schemeClr val="accent6"/>
              </a:buClr>
              <a:buSzPct val="125000"/>
              <a:buFont typeface="Arial" pitchFamily="34" charset="0"/>
              <a:buChar char="•"/>
              <a:defRPr sz="1400" kern="1200">
                <a:solidFill>
                  <a:schemeClr val="accent5"/>
                </a:solidFill>
                <a:latin typeface="+mn-lt"/>
                <a:ea typeface="+mn-ea"/>
                <a:cs typeface="+mn-cs"/>
              </a:defRPr>
            </a:lvl4pPr>
            <a:lvl5pPr marL="2152650" indent="-114300" algn="l" defTabSz="914400" rtl="0" eaLnBrk="1" latinLnBrk="0" hangingPunct="1">
              <a:lnSpc>
                <a:spcPct val="150000"/>
              </a:lnSpc>
              <a:spcBef>
                <a:spcPts val="0"/>
              </a:spcBef>
              <a:spcAft>
                <a:spcPts val="600"/>
              </a:spcAft>
              <a:buClr>
                <a:srgbClr val="666666"/>
              </a:buClr>
              <a:buSzPct val="125000"/>
              <a:buFont typeface="Arial" panose="020B0604020202020204" pitchFamily="34" charset="0"/>
              <a:buChar char="•"/>
              <a:defRPr sz="1200" kern="1200" baseline="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FR" dirty="0">
                <a:solidFill>
                  <a:schemeClr val="tx1"/>
                </a:solidFill>
              </a:rPr>
              <a:t>High precision improve significantly convergence</a:t>
            </a:r>
          </a:p>
          <a:p>
            <a:pPr lvl="1"/>
            <a:r>
              <a:rPr lang="en-FR" dirty="0">
                <a:solidFill>
                  <a:schemeClr val="tx1"/>
                </a:solidFill>
              </a:rPr>
              <a:t>How much? Depend on Condition number, and problem size</a:t>
            </a:r>
          </a:p>
          <a:p>
            <a:pPr lvl="1"/>
            <a:endParaRPr lang="en-FR" dirty="0">
              <a:solidFill>
                <a:schemeClr val="tx1"/>
              </a:solidFill>
            </a:endParaRPr>
          </a:p>
          <a:p>
            <a:endParaRPr lang="en-FR" dirty="0">
              <a:solidFill>
                <a:schemeClr val="tx1"/>
              </a:solidFill>
            </a:endParaRPr>
          </a:p>
          <a:p>
            <a:r>
              <a:rPr lang="en-FR" dirty="0">
                <a:solidFill>
                  <a:schemeClr val="tx1"/>
                </a:solidFill>
              </a:rPr>
              <a:t>Preconditioned CG significantly improves convergence.</a:t>
            </a:r>
          </a:p>
        </p:txBody>
      </p:sp>
      <p:sp>
        <p:nvSpPr>
          <p:cNvPr id="5" name="Content Placeholder 4">
            <a:extLst>
              <a:ext uri="{FF2B5EF4-FFF2-40B4-BE49-F238E27FC236}">
                <a16:creationId xmlns:a16="http://schemas.microsoft.com/office/drawing/2014/main" id="{89223F39-DEB2-7740-A72A-58F7471E7854}"/>
              </a:ext>
            </a:extLst>
          </p:cNvPr>
          <p:cNvSpPr>
            <a:spLocks noGrp="1"/>
          </p:cNvSpPr>
          <p:nvPr>
            <p:ph sz="quarter" idx="18"/>
          </p:nvPr>
        </p:nvSpPr>
        <p:spPr/>
        <p:txBody>
          <a:bodyPr/>
          <a:lstStyle/>
          <a:p>
            <a:endParaRPr lang="en-FR" dirty="0"/>
          </a:p>
        </p:txBody>
      </p:sp>
    </p:spTree>
    <p:extLst>
      <p:ext uri="{BB962C8B-B14F-4D97-AF65-F5344CB8AC3E}">
        <p14:creationId xmlns:p14="http://schemas.microsoft.com/office/powerpoint/2010/main" val="908725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CF69408-FC52-E440-B3B8-7D2996FBC9ED}"/>
              </a:ext>
            </a:extLst>
          </p:cNvPr>
          <p:cNvPicPr>
            <a:picLocks noChangeAspect="1"/>
          </p:cNvPicPr>
          <p:nvPr/>
        </p:nvPicPr>
        <p:blipFill>
          <a:blip r:embed="rId2"/>
          <a:stretch>
            <a:fillRect/>
          </a:stretch>
        </p:blipFill>
        <p:spPr>
          <a:xfrm>
            <a:off x="1343472" y="1257300"/>
            <a:ext cx="9164398" cy="5373216"/>
          </a:xfrm>
          <a:prstGeom prst="rect">
            <a:avLst/>
          </a:prstGeom>
        </p:spPr>
      </p:pic>
      <p:sp>
        <p:nvSpPr>
          <p:cNvPr id="3" name="Text Placeholder 2">
            <a:extLst>
              <a:ext uri="{FF2B5EF4-FFF2-40B4-BE49-F238E27FC236}">
                <a16:creationId xmlns:a16="http://schemas.microsoft.com/office/drawing/2014/main" id="{A3AC6F12-DFE7-2D43-852E-F83E971801B6}"/>
              </a:ext>
            </a:extLst>
          </p:cNvPr>
          <p:cNvSpPr>
            <a:spLocks noGrp="1"/>
          </p:cNvSpPr>
          <p:nvPr>
            <p:ph type="body" sz="quarter" idx="20"/>
          </p:nvPr>
        </p:nvSpPr>
        <p:spPr/>
        <p:txBody>
          <a:bodyPr/>
          <a:lstStyle/>
          <a:p>
            <a:r>
              <a:rPr lang="en-FR" dirty="0"/>
              <a:t>Conjugate gradient</a:t>
            </a:r>
          </a:p>
        </p:txBody>
      </p:sp>
      <p:sp>
        <p:nvSpPr>
          <p:cNvPr id="6" name="Rectangle 5">
            <a:extLst>
              <a:ext uri="{FF2B5EF4-FFF2-40B4-BE49-F238E27FC236}">
                <a16:creationId xmlns:a16="http://schemas.microsoft.com/office/drawing/2014/main" id="{178F3C1B-DC3B-8B44-A234-BB501F900C22}"/>
              </a:ext>
            </a:extLst>
          </p:cNvPr>
          <p:cNvSpPr/>
          <p:nvPr/>
        </p:nvSpPr>
        <p:spPr>
          <a:xfrm>
            <a:off x="0" y="1257299"/>
            <a:ext cx="12192000" cy="5293035"/>
          </a:xfrm>
          <a:prstGeom prst="rect">
            <a:avLst/>
          </a:prstGeom>
          <a:solidFill>
            <a:schemeClr val="bg2">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Content Placeholder 2">
            <a:extLst>
              <a:ext uri="{FF2B5EF4-FFF2-40B4-BE49-F238E27FC236}">
                <a16:creationId xmlns:a16="http://schemas.microsoft.com/office/drawing/2014/main" id="{18FAEE29-EC20-514C-B529-74E04245102A}"/>
              </a:ext>
            </a:extLst>
          </p:cNvPr>
          <p:cNvSpPr txBox="1">
            <a:spLocks/>
          </p:cNvSpPr>
          <p:nvPr/>
        </p:nvSpPr>
        <p:spPr>
          <a:xfrm>
            <a:off x="479000" y="1257300"/>
            <a:ext cx="11593663" cy="5052020"/>
          </a:xfrm>
          <a:prstGeom prst="rect">
            <a:avLst/>
          </a:prstGeom>
        </p:spPr>
        <p:txBody>
          <a:bodyPr lIns="0" tIns="0" rIns="0" bIns="0"/>
          <a:lstStyle>
            <a:lvl1pPr marL="342900" indent="-342900" algn="l" defTabSz="914400" rtl="0" eaLnBrk="1" latinLnBrk="0" hangingPunct="1">
              <a:lnSpc>
                <a:spcPct val="150000"/>
              </a:lnSpc>
              <a:spcBef>
                <a:spcPts val="0"/>
              </a:spcBef>
              <a:spcAft>
                <a:spcPts val="600"/>
              </a:spcAft>
              <a:buClr>
                <a:schemeClr val="accent2"/>
              </a:buClr>
              <a:buSzPct val="125000"/>
              <a:buFont typeface="Wingdings" pitchFamily="2" charset="2"/>
              <a:buChar char="q"/>
              <a:defRPr sz="2800" b="1" kern="1200">
                <a:solidFill>
                  <a:schemeClr val="accent5"/>
                </a:solidFill>
                <a:latin typeface="+mn-lt"/>
                <a:ea typeface="+mn-ea"/>
                <a:cs typeface="+mn-cs"/>
              </a:defRPr>
            </a:lvl1pPr>
            <a:lvl2pPr marL="801688" indent="-360363" algn="l" defTabSz="914400" rtl="0" eaLnBrk="1" latinLnBrk="0" hangingPunct="1">
              <a:lnSpc>
                <a:spcPct val="150000"/>
              </a:lnSpc>
              <a:spcBef>
                <a:spcPts val="0"/>
              </a:spcBef>
              <a:spcAft>
                <a:spcPts val="600"/>
              </a:spcAft>
              <a:buClr>
                <a:schemeClr val="accent5"/>
              </a:buClr>
              <a:buSzPct val="125000"/>
              <a:buFont typeface="Wingdings" pitchFamily="2" charset="2"/>
              <a:buChar char="Ø"/>
              <a:defRPr sz="2400" kern="1200">
                <a:solidFill>
                  <a:schemeClr val="accent5"/>
                </a:solidFill>
                <a:latin typeface="+mn-lt"/>
                <a:ea typeface="+mn-ea"/>
                <a:cs typeface="+mn-cs"/>
              </a:defRPr>
            </a:lvl2pPr>
            <a:lvl3pPr marL="1171575" indent="-285750" algn="l" defTabSz="914400" rtl="0" eaLnBrk="1" latinLnBrk="0" hangingPunct="1">
              <a:lnSpc>
                <a:spcPct val="150000"/>
              </a:lnSpc>
              <a:spcBef>
                <a:spcPts val="0"/>
              </a:spcBef>
              <a:spcAft>
                <a:spcPts val="600"/>
              </a:spcAft>
              <a:buClr>
                <a:schemeClr val="accent2"/>
              </a:buClr>
              <a:buSzPct val="125000"/>
              <a:buFont typeface="Arial" panose="020B0604020202020204" pitchFamily="34" charset="0"/>
              <a:buChar char="•"/>
              <a:defRPr sz="2000" kern="1200">
                <a:solidFill>
                  <a:schemeClr val="accent5"/>
                </a:solidFill>
                <a:latin typeface="+mn-lt"/>
                <a:ea typeface="+mn-ea"/>
                <a:cs typeface="+mn-cs"/>
              </a:defRPr>
            </a:lvl3pPr>
            <a:lvl4pPr marL="1704975" indent="-287338" algn="l" defTabSz="914400" rtl="0" eaLnBrk="1" latinLnBrk="0" hangingPunct="1">
              <a:lnSpc>
                <a:spcPct val="150000"/>
              </a:lnSpc>
              <a:spcBef>
                <a:spcPts val="0"/>
              </a:spcBef>
              <a:spcAft>
                <a:spcPts val="600"/>
              </a:spcAft>
              <a:buClr>
                <a:schemeClr val="accent6"/>
              </a:buClr>
              <a:buSzPct val="125000"/>
              <a:buFont typeface="Arial" pitchFamily="34" charset="0"/>
              <a:buChar char="•"/>
              <a:defRPr sz="1400" kern="1200">
                <a:solidFill>
                  <a:schemeClr val="accent5"/>
                </a:solidFill>
                <a:latin typeface="+mn-lt"/>
                <a:ea typeface="+mn-ea"/>
                <a:cs typeface="+mn-cs"/>
              </a:defRPr>
            </a:lvl4pPr>
            <a:lvl5pPr marL="2152650" indent="-114300" algn="l" defTabSz="914400" rtl="0" eaLnBrk="1" latinLnBrk="0" hangingPunct="1">
              <a:lnSpc>
                <a:spcPct val="150000"/>
              </a:lnSpc>
              <a:spcBef>
                <a:spcPts val="0"/>
              </a:spcBef>
              <a:spcAft>
                <a:spcPts val="600"/>
              </a:spcAft>
              <a:buClr>
                <a:srgbClr val="666666"/>
              </a:buClr>
              <a:buSzPct val="125000"/>
              <a:buFont typeface="Arial" panose="020B0604020202020204" pitchFamily="34" charset="0"/>
              <a:buChar char="•"/>
              <a:defRPr sz="1200" kern="1200" baseline="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FR" dirty="0">
                <a:solidFill>
                  <a:schemeClr val="tx1"/>
                </a:solidFill>
              </a:rPr>
              <a:t> Pipelined CG</a:t>
            </a:r>
          </a:p>
          <a:p>
            <a:pPr lvl="1"/>
            <a:r>
              <a:rPr lang="en-FR" dirty="0">
                <a:solidFill>
                  <a:schemeClr val="tx1"/>
                </a:solidFill>
              </a:rPr>
              <a:t>Is more unstable [</a:t>
            </a:r>
            <a:r>
              <a:rPr lang="fr-FR" dirty="0">
                <a:solidFill>
                  <a:schemeClr val="tx1"/>
                </a:solidFill>
              </a:rPr>
              <a:t>Carson 2018]</a:t>
            </a:r>
            <a:r>
              <a:rPr lang="en-FR" dirty="0">
                <a:solidFill>
                  <a:schemeClr val="tx1"/>
                </a:solidFill>
              </a:rPr>
              <a:t> than other variants</a:t>
            </a:r>
          </a:p>
          <a:p>
            <a:pPr marL="441325" lvl="1" indent="0">
              <a:buNone/>
            </a:pPr>
            <a:endParaRPr lang="en-FR" dirty="0">
              <a:solidFill>
                <a:schemeClr val="tx1"/>
              </a:solidFill>
            </a:endParaRPr>
          </a:p>
          <a:p>
            <a:pPr lvl="1"/>
            <a:r>
              <a:rPr lang="en-FR" dirty="0">
                <a:solidFill>
                  <a:schemeClr val="tx1"/>
                </a:solidFill>
              </a:rPr>
              <a:t> Other implementations were proposed [Cools 2019]</a:t>
            </a:r>
          </a:p>
          <a:p>
            <a:pPr lvl="1"/>
            <a:endParaRPr lang="en-FR" dirty="0">
              <a:solidFill>
                <a:schemeClr val="tx1"/>
              </a:solidFill>
            </a:endParaRPr>
          </a:p>
          <a:p>
            <a:pPr lvl="1"/>
            <a:r>
              <a:rPr lang="en-GB" dirty="0">
                <a:solidFill>
                  <a:schemeClr val="tx1"/>
                </a:solidFill>
              </a:rPr>
              <a:t>Observation: High precision  </a:t>
            </a:r>
            <a:r>
              <a:rPr lang="en-GB" dirty="0">
                <a:solidFill>
                  <a:schemeClr val="tx1"/>
                </a:solidFill>
                <a:sym typeface="Wingdings" pitchFamily="2" charset="2"/>
              </a:rPr>
              <a:t> </a:t>
            </a:r>
            <a:r>
              <a:rPr lang="en-GB" dirty="0">
                <a:solidFill>
                  <a:schemeClr val="tx1"/>
                </a:solidFill>
              </a:rPr>
              <a:t>Compensate round-off errors </a:t>
            </a:r>
            <a:r>
              <a:rPr lang="en-GB" dirty="0">
                <a:solidFill>
                  <a:schemeClr val="tx1"/>
                </a:solidFill>
                <a:sym typeface="Wingdings" pitchFamily="2" charset="2"/>
              </a:rPr>
              <a:t> reach </a:t>
            </a:r>
            <a:r>
              <a:rPr lang="en-GB" dirty="0">
                <a:solidFill>
                  <a:schemeClr val="tx1"/>
                </a:solidFill>
              </a:rPr>
              <a:t>stability</a:t>
            </a:r>
          </a:p>
        </p:txBody>
      </p:sp>
      <p:sp>
        <p:nvSpPr>
          <p:cNvPr id="7" name="Espace réservé du pied de page 1">
            <a:extLst>
              <a:ext uri="{FF2B5EF4-FFF2-40B4-BE49-F238E27FC236}">
                <a16:creationId xmlns:a16="http://schemas.microsoft.com/office/drawing/2014/main" id="{B18A9891-2FC4-DB4D-B490-9D60D14CBC59}"/>
              </a:ext>
            </a:extLst>
          </p:cNvPr>
          <p:cNvSpPr txBox="1">
            <a:spLocks/>
          </p:cNvSpPr>
          <p:nvPr/>
        </p:nvSpPr>
        <p:spPr>
          <a:xfrm>
            <a:off x="239931" y="5742422"/>
            <a:ext cx="11471070" cy="807913"/>
          </a:xfrm>
          <a:prstGeom prst="rect">
            <a:avLst/>
          </a:prstGeom>
        </p:spPr>
        <p:txBody>
          <a:bodyPr wrap="square" lIns="0" tIns="0" rIns="0" bIns="0" anchor="ctr" anchorCtr="0">
            <a:spAutoFit/>
          </a:bodyPr>
          <a:lstStyle>
            <a:defPPr>
              <a:defRPr lang="fr-FR"/>
            </a:defPPr>
            <a:lvl1pPr marL="0" algn="r" defTabSz="914400" rtl="0" eaLnBrk="1" latinLnBrk="0" hangingPunct="1">
              <a:defRPr sz="105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dirty="0">
                <a:solidFill>
                  <a:schemeClr val="tx1"/>
                </a:solidFill>
              </a:rPr>
              <a:t>E. C. Carson, M. </a:t>
            </a:r>
            <a:r>
              <a:rPr lang="fr-FR" dirty="0" err="1">
                <a:solidFill>
                  <a:schemeClr val="tx1"/>
                </a:solidFill>
              </a:rPr>
              <a:t>Rozložník</a:t>
            </a:r>
            <a:r>
              <a:rPr lang="fr-FR" dirty="0">
                <a:solidFill>
                  <a:schemeClr val="tx1"/>
                </a:solidFill>
              </a:rPr>
              <a:t>, Z. </a:t>
            </a:r>
            <a:r>
              <a:rPr lang="fr-FR" dirty="0" err="1">
                <a:solidFill>
                  <a:schemeClr val="tx1"/>
                </a:solidFill>
              </a:rPr>
              <a:t>Strakoš</a:t>
            </a:r>
            <a:r>
              <a:rPr lang="fr-FR" dirty="0">
                <a:solidFill>
                  <a:schemeClr val="tx1"/>
                </a:solidFill>
              </a:rPr>
              <a:t>, P. </a:t>
            </a:r>
            <a:r>
              <a:rPr lang="fr-FR" dirty="0" err="1">
                <a:solidFill>
                  <a:schemeClr val="tx1"/>
                </a:solidFill>
              </a:rPr>
              <a:t>Tichý</a:t>
            </a:r>
            <a:r>
              <a:rPr lang="fr-FR" dirty="0">
                <a:solidFill>
                  <a:schemeClr val="tx1"/>
                </a:solidFill>
              </a:rPr>
              <a:t>, and M. </a:t>
            </a:r>
            <a:r>
              <a:rPr lang="fr-FR" dirty="0" err="1">
                <a:solidFill>
                  <a:schemeClr val="tx1"/>
                </a:solidFill>
              </a:rPr>
              <a:t>Tůma</a:t>
            </a:r>
            <a:r>
              <a:rPr lang="fr-FR" dirty="0">
                <a:solidFill>
                  <a:schemeClr val="tx1"/>
                </a:solidFill>
              </a:rPr>
              <a:t>. “The </a:t>
            </a:r>
            <a:r>
              <a:rPr lang="fr-FR" dirty="0" err="1">
                <a:solidFill>
                  <a:schemeClr val="tx1"/>
                </a:solidFill>
              </a:rPr>
              <a:t>Numerical</a:t>
            </a:r>
            <a:r>
              <a:rPr lang="fr-FR" dirty="0">
                <a:solidFill>
                  <a:schemeClr val="tx1"/>
                </a:solidFill>
              </a:rPr>
              <a:t> </a:t>
            </a:r>
            <a:r>
              <a:rPr lang="fr-FR" dirty="0" err="1">
                <a:solidFill>
                  <a:schemeClr val="tx1"/>
                </a:solidFill>
              </a:rPr>
              <a:t>Stability</a:t>
            </a:r>
            <a:r>
              <a:rPr lang="fr-FR" dirty="0">
                <a:solidFill>
                  <a:schemeClr val="tx1"/>
                </a:solidFill>
              </a:rPr>
              <a:t> </a:t>
            </a:r>
            <a:r>
              <a:rPr lang="fr-FR" dirty="0" err="1">
                <a:solidFill>
                  <a:schemeClr val="tx1"/>
                </a:solidFill>
              </a:rPr>
              <a:t>Analysis</a:t>
            </a:r>
            <a:r>
              <a:rPr lang="fr-FR" dirty="0">
                <a:solidFill>
                  <a:schemeClr val="tx1"/>
                </a:solidFill>
              </a:rPr>
              <a:t> of </a:t>
            </a:r>
            <a:r>
              <a:rPr lang="fr-FR" dirty="0" err="1">
                <a:solidFill>
                  <a:schemeClr val="tx1"/>
                </a:solidFill>
              </a:rPr>
              <a:t>Pipelined</a:t>
            </a:r>
            <a:r>
              <a:rPr lang="fr-FR" dirty="0">
                <a:solidFill>
                  <a:schemeClr val="tx1"/>
                </a:solidFill>
              </a:rPr>
              <a:t> </a:t>
            </a:r>
            <a:r>
              <a:rPr lang="fr-FR" dirty="0" err="1">
                <a:solidFill>
                  <a:schemeClr val="tx1"/>
                </a:solidFill>
              </a:rPr>
              <a:t>Conjugate</a:t>
            </a:r>
            <a:r>
              <a:rPr lang="fr-FR" dirty="0">
                <a:solidFill>
                  <a:schemeClr val="tx1"/>
                </a:solidFill>
              </a:rPr>
              <a:t> Gradient </a:t>
            </a:r>
            <a:r>
              <a:rPr lang="fr-FR" dirty="0" err="1">
                <a:solidFill>
                  <a:schemeClr val="tx1"/>
                </a:solidFill>
              </a:rPr>
              <a:t>Methods</a:t>
            </a:r>
            <a:r>
              <a:rPr lang="fr-FR" dirty="0">
                <a:solidFill>
                  <a:schemeClr val="tx1"/>
                </a:solidFill>
              </a:rPr>
              <a:t>: </a:t>
            </a:r>
            <a:r>
              <a:rPr lang="fr-FR" dirty="0" err="1">
                <a:solidFill>
                  <a:schemeClr val="tx1"/>
                </a:solidFill>
              </a:rPr>
              <a:t>Historical</a:t>
            </a:r>
            <a:r>
              <a:rPr lang="fr-FR" dirty="0">
                <a:solidFill>
                  <a:schemeClr val="tx1"/>
                </a:solidFill>
              </a:rPr>
              <a:t> </a:t>
            </a:r>
            <a:r>
              <a:rPr lang="fr-FR" dirty="0" err="1">
                <a:solidFill>
                  <a:schemeClr val="tx1"/>
                </a:solidFill>
              </a:rPr>
              <a:t>Context</a:t>
            </a:r>
            <a:r>
              <a:rPr lang="fr-FR" dirty="0">
                <a:solidFill>
                  <a:schemeClr val="tx1"/>
                </a:solidFill>
              </a:rPr>
              <a:t> and </a:t>
            </a:r>
            <a:r>
              <a:rPr lang="fr-FR" dirty="0" err="1">
                <a:solidFill>
                  <a:schemeClr val="tx1"/>
                </a:solidFill>
              </a:rPr>
              <a:t>Methodology</a:t>
            </a:r>
            <a:r>
              <a:rPr lang="fr-FR" dirty="0">
                <a:solidFill>
                  <a:schemeClr val="tx1"/>
                </a:solidFill>
              </a:rPr>
              <a:t>”. In: SIAM Journal on </a:t>
            </a:r>
            <a:r>
              <a:rPr lang="fr-FR" dirty="0" err="1">
                <a:solidFill>
                  <a:schemeClr val="tx1"/>
                </a:solidFill>
              </a:rPr>
              <a:t>Scientiﬁc</a:t>
            </a:r>
            <a:r>
              <a:rPr lang="fr-FR" dirty="0">
                <a:solidFill>
                  <a:schemeClr val="tx1"/>
                </a:solidFill>
              </a:rPr>
              <a:t> </a:t>
            </a:r>
            <a:r>
              <a:rPr lang="fr-FR" dirty="0" err="1">
                <a:solidFill>
                  <a:schemeClr val="tx1"/>
                </a:solidFill>
              </a:rPr>
              <a:t>Computing</a:t>
            </a:r>
            <a:r>
              <a:rPr lang="fr-FR" dirty="0">
                <a:solidFill>
                  <a:schemeClr val="tx1"/>
                </a:solidFill>
              </a:rPr>
              <a:t> 40.5 (2018), A3549–A3580.</a:t>
            </a:r>
          </a:p>
          <a:p>
            <a:pPr algn="l"/>
            <a:r>
              <a:rPr lang="fr-FR" dirty="0">
                <a:solidFill>
                  <a:schemeClr val="tx1"/>
                </a:solidFill>
              </a:rPr>
              <a:t>S. Cools, J. Cornelis, P. </a:t>
            </a:r>
            <a:r>
              <a:rPr lang="fr-FR" dirty="0" err="1">
                <a:solidFill>
                  <a:schemeClr val="tx1"/>
                </a:solidFill>
              </a:rPr>
              <a:t>Ghysels</a:t>
            </a:r>
            <a:r>
              <a:rPr lang="fr-FR" dirty="0">
                <a:solidFill>
                  <a:schemeClr val="tx1"/>
                </a:solidFill>
              </a:rPr>
              <a:t>, and W. </a:t>
            </a:r>
            <a:r>
              <a:rPr lang="fr-FR" dirty="0" err="1">
                <a:solidFill>
                  <a:schemeClr val="tx1"/>
                </a:solidFill>
              </a:rPr>
              <a:t>Vanroose</a:t>
            </a:r>
            <a:r>
              <a:rPr lang="fr-FR" dirty="0">
                <a:solidFill>
                  <a:schemeClr val="tx1"/>
                </a:solidFill>
              </a:rPr>
              <a:t>. “</a:t>
            </a:r>
            <a:r>
              <a:rPr lang="fr-FR" dirty="0" err="1">
                <a:solidFill>
                  <a:schemeClr val="tx1"/>
                </a:solidFill>
              </a:rPr>
              <a:t>Improving</a:t>
            </a:r>
            <a:r>
              <a:rPr lang="fr-FR" dirty="0">
                <a:solidFill>
                  <a:schemeClr val="tx1"/>
                </a:solidFill>
              </a:rPr>
              <a:t> </a:t>
            </a:r>
            <a:r>
              <a:rPr lang="fr-FR" dirty="0" err="1">
                <a:solidFill>
                  <a:schemeClr val="tx1"/>
                </a:solidFill>
              </a:rPr>
              <a:t>strong</a:t>
            </a:r>
            <a:r>
              <a:rPr lang="fr-FR" dirty="0">
                <a:solidFill>
                  <a:schemeClr val="tx1"/>
                </a:solidFill>
              </a:rPr>
              <a:t> </a:t>
            </a:r>
            <a:r>
              <a:rPr lang="fr-FR" dirty="0" err="1">
                <a:solidFill>
                  <a:schemeClr val="tx1"/>
                </a:solidFill>
              </a:rPr>
              <a:t>scaling</a:t>
            </a:r>
            <a:r>
              <a:rPr lang="fr-FR" dirty="0">
                <a:solidFill>
                  <a:schemeClr val="tx1"/>
                </a:solidFill>
              </a:rPr>
              <a:t> of the </a:t>
            </a:r>
            <a:r>
              <a:rPr lang="fr-FR" dirty="0" err="1">
                <a:solidFill>
                  <a:schemeClr val="tx1"/>
                </a:solidFill>
              </a:rPr>
              <a:t>Conjugate</a:t>
            </a:r>
            <a:r>
              <a:rPr lang="fr-FR" dirty="0">
                <a:solidFill>
                  <a:schemeClr val="tx1"/>
                </a:solidFill>
              </a:rPr>
              <a:t> Gradient </a:t>
            </a:r>
            <a:r>
              <a:rPr lang="fr-FR" dirty="0" err="1">
                <a:solidFill>
                  <a:schemeClr val="tx1"/>
                </a:solidFill>
              </a:rPr>
              <a:t>method</a:t>
            </a:r>
            <a:r>
              <a:rPr lang="fr-FR" dirty="0">
                <a:solidFill>
                  <a:schemeClr val="tx1"/>
                </a:solidFill>
              </a:rPr>
              <a:t> for </a:t>
            </a:r>
            <a:r>
              <a:rPr lang="fr-FR" dirty="0" err="1">
                <a:solidFill>
                  <a:schemeClr val="tx1"/>
                </a:solidFill>
              </a:rPr>
              <a:t>solving</a:t>
            </a:r>
            <a:r>
              <a:rPr lang="fr-FR" dirty="0">
                <a:solidFill>
                  <a:schemeClr val="tx1"/>
                </a:solidFill>
              </a:rPr>
              <a:t> large </a:t>
            </a:r>
            <a:r>
              <a:rPr lang="fr-FR" dirty="0" err="1">
                <a:solidFill>
                  <a:schemeClr val="tx1"/>
                </a:solidFill>
              </a:rPr>
              <a:t>linear</a:t>
            </a:r>
            <a:r>
              <a:rPr lang="fr-FR" dirty="0">
                <a:solidFill>
                  <a:schemeClr val="tx1"/>
                </a:solidFill>
              </a:rPr>
              <a:t> </a:t>
            </a:r>
            <a:r>
              <a:rPr lang="fr-FR" dirty="0" err="1">
                <a:solidFill>
                  <a:schemeClr val="tx1"/>
                </a:solidFill>
              </a:rPr>
              <a:t>systems</a:t>
            </a:r>
            <a:r>
              <a:rPr lang="fr-FR" dirty="0">
                <a:solidFill>
                  <a:schemeClr val="tx1"/>
                </a:solidFill>
              </a:rPr>
              <a:t> </a:t>
            </a:r>
            <a:r>
              <a:rPr lang="fr-FR" dirty="0" err="1">
                <a:solidFill>
                  <a:schemeClr val="tx1"/>
                </a:solidFill>
              </a:rPr>
              <a:t>using</a:t>
            </a:r>
            <a:r>
              <a:rPr lang="fr-FR" dirty="0">
                <a:solidFill>
                  <a:schemeClr val="tx1"/>
                </a:solidFill>
              </a:rPr>
              <a:t> global </a:t>
            </a:r>
            <a:r>
              <a:rPr lang="fr-FR" dirty="0" err="1">
                <a:solidFill>
                  <a:schemeClr val="tx1"/>
                </a:solidFill>
              </a:rPr>
              <a:t>reduction</a:t>
            </a:r>
            <a:r>
              <a:rPr lang="fr-FR" dirty="0">
                <a:solidFill>
                  <a:schemeClr val="tx1"/>
                </a:solidFill>
              </a:rPr>
              <a:t> pipelining”.</a:t>
            </a:r>
          </a:p>
          <a:p>
            <a:pPr algn="l"/>
            <a:r>
              <a:rPr lang="fr-FR" dirty="0">
                <a:solidFill>
                  <a:schemeClr val="tx1"/>
                </a:solidFill>
              </a:rPr>
              <a:t>S. Cools, J. Cornelis, and W. </a:t>
            </a:r>
            <a:r>
              <a:rPr lang="fr-FR" dirty="0" err="1">
                <a:solidFill>
                  <a:schemeClr val="tx1"/>
                </a:solidFill>
              </a:rPr>
              <a:t>Vanroose</a:t>
            </a:r>
            <a:r>
              <a:rPr lang="fr-FR" dirty="0">
                <a:solidFill>
                  <a:schemeClr val="tx1"/>
                </a:solidFill>
              </a:rPr>
              <a:t>. “</a:t>
            </a:r>
            <a:r>
              <a:rPr lang="fr-FR" dirty="0" err="1">
                <a:solidFill>
                  <a:schemeClr val="tx1"/>
                </a:solidFill>
              </a:rPr>
              <a:t>Numerically</a:t>
            </a:r>
            <a:r>
              <a:rPr lang="fr-FR" dirty="0">
                <a:solidFill>
                  <a:schemeClr val="tx1"/>
                </a:solidFill>
              </a:rPr>
              <a:t> Stable </a:t>
            </a:r>
            <a:r>
              <a:rPr lang="fr-FR" dirty="0" err="1">
                <a:solidFill>
                  <a:schemeClr val="tx1"/>
                </a:solidFill>
              </a:rPr>
              <a:t>Recurrence</a:t>
            </a:r>
            <a:r>
              <a:rPr lang="fr-FR" dirty="0">
                <a:solidFill>
                  <a:schemeClr val="tx1"/>
                </a:solidFill>
              </a:rPr>
              <a:t> Relations for the Communication </a:t>
            </a:r>
            <a:r>
              <a:rPr lang="fr-FR" dirty="0" err="1">
                <a:solidFill>
                  <a:schemeClr val="tx1"/>
                </a:solidFill>
              </a:rPr>
              <a:t>Hiding</a:t>
            </a:r>
            <a:r>
              <a:rPr lang="fr-FR" dirty="0">
                <a:solidFill>
                  <a:schemeClr val="tx1"/>
                </a:solidFill>
              </a:rPr>
              <a:t> </a:t>
            </a:r>
            <a:r>
              <a:rPr lang="fr-FR" dirty="0" err="1">
                <a:solidFill>
                  <a:schemeClr val="tx1"/>
                </a:solidFill>
              </a:rPr>
              <a:t>Pipelined</a:t>
            </a:r>
            <a:r>
              <a:rPr lang="fr-FR" dirty="0">
                <a:solidFill>
                  <a:schemeClr val="tx1"/>
                </a:solidFill>
              </a:rPr>
              <a:t> </a:t>
            </a:r>
            <a:r>
              <a:rPr lang="fr-FR" dirty="0" err="1">
                <a:solidFill>
                  <a:schemeClr val="tx1"/>
                </a:solidFill>
              </a:rPr>
              <a:t>Conjugate</a:t>
            </a:r>
            <a:r>
              <a:rPr lang="fr-FR" dirty="0">
                <a:solidFill>
                  <a:schemeClr val="tx1"/>
                </a:solidFill>
              </a:rPr>
              <a:t> Gradient Method”. In: IEEE Transactions on </a:t>
            </a:r>
            <a:r>
              <a:rPr lang="fr-FR" dirty="0" err="1">
                <a:solidFill>
                  <a:schemeClr val="tx1"/>
                </a:solidFill>
              </a:rPr>
              <a:t>Parallel</a:t>
            </a:r>
            <a:r>
              <a:rPr lang="fr-FR" dirty="0">
                <a:solidFill>
                  <a:schemeClr val="tx1"/>
                </a:solidFill>
              </a:rPr>
              <a:t> and </a:t>
            </a:r>
            <a:r>
              <a:rPr lang="fr-FR" dirty="0" err="1">
                <a:solidFill>
                  <a:schemeClr val="tx1"/>
                </a:solidFill>
              </a:rPr>
              <a:t>Distributed</a:t>
            </a:r>
            <a:r>
              <a:rPr lang="fr-FR" dirty="0">
                <a:solidFill>
                  <a:schemeClr val="tx1"/>
                </a:solidFill>
              </a:rPr>
              <a:t> </a:t>
            </a:r>
            <a:r>
              <a:rPr lang="fr-FR" dirty="0" err="1">
                <a:solidFill>
                  <a:schemeClr val="tx1"/>
                </a:solidFill>
              </a:rPr>
              <a:t>Systems</a:t>
            </a:r>
            <a:r>
              <a:rPr lang="fr-FR" dirty="0">
                <a:solidFill>
                  <a:schemeClr val="tx1"/>
                </a:solidFill>
              </a:rPr>
              <a:t> 30.11 (2019), pp. 2507–2522.</a:t>
            </a:r>
          </a:p>
        </p:txBody>
      </p:sp>
    </p:spTree>
    <p:extLst>
      <p:ext uri="{BB962C8B-B14F-4D97-AF65-F5344CB8AC3E}">
        <p14:creationId xmlns:p14="http://schemas.microsoft.com/office/powerpoint/2010/main" val="207644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8" grpId="0"/>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E95DC79-8843-E142-B1FC-ED97BD1A01F7}"/>
              </a:ext>
            </a:extLst>
          </p:cNvPr>
          <p:cNvSpPr>
            <a:spLocks noGrp="1"/>
          </p:cNvSpPr>
          <p:nvPr>
            <p:ph sz="quarter" idx="18"/>
          </p:nvPr>
        </p:nvSpPr>
        <p:spPr/>
        <p:txBody>
          <a:bodyPr/>
          <a:lstStyle/>
          <a:p>
            <a:endParaRPr lang="en-FR" dirty="0"/>
          </a:p>
          <a:p>
            <a:r>
              <a:rPr lang="en-FR" dirty="0"/>
              <a:t>Comparing with Boost Multi-precision</a:t>
            </a:r>
          </a:p>
          <a:p>
            <a:pPr lvl="1"/>
            <a:r>
              <a:rPr lang="en-FR" dirty="0"/>
              <a:t>At least 30% faster</a:t>
            </a:r>
          </a:p>
          <a:p>
            <a:pPr lvl="1"/>
            <a:r>
              <a:rPr lang="en-FR" dirty="0"/>
              <a:t>W</a:t>
            </a:r>
            <a:r>
              <a:rPr lang="en-GB" dirty="0"/>
              <a:t>h</a:t>
            </a:r>
            <a:r>
              <a:rPr lang="en-FR" dirty="0"/>
              <a:t>en compared to Julia ( &gt; 9x )</a:t>
            </a:r>
          </a:p>
          <a:p>
            <a:pPr marL="0" indent="0">
              <a:buNone/>
            </a:pPr>
            <a:endParaRPr lang="en-FR" dirty="0"/>
          </a:p>
          <a:p>
            <a:r>
              <a:rPr lang="en-FR" dirty="0"/>
              <a:t> Possibility of exploring HW support</a:t>
            </a:r>
          </a:p>
        </p:txBody>
      </p:sp>
      <p:sp>
        <p:nvSpPr>
          <p:cNvPr id="3" name="Text Placeholder 2">
            <a:extLst>
              <a:ext uri="{FF2B5EF4-FFF2-40B4-BE49-F238E27FC236}">
                <a16:creationId xmlns:a16="http://schemas.microsoft.com/office/drawing/2014/main" id="{F80D8EFB-4522-E341-A855-03E60B849C7F}"/>
              </a:ext>
            </a:extLst>
          </p:cNvPr>
          <p:cNvSpPr>
            <a:spLocks noGrp="1"/>
          </p:cNvSpPr>
          <p:nvPr>
            <p:ph type="body" sz="quarter" idx="20"/>
          </p:nvPr>
        </p:nvSpPr>
        <p:spPr/>
        <p:txBody>
          <a:bodyPr/>
          <a:lstStyle/>
          <a:p>
            <a:r>
              <a:rPr lang="en-FR" dirty="0"/>
              <a:t>Conjugate gradient - Performance</a:t>
            </a:r>
          </a:p>
        </p:txBody>
      </p:sp>
    </p:spTree>
    <p:extLst>
      <p:ext uri="{BB962C8B-B14F-4D97-AF65-F5344CB8AC3E}">
        <p14:creationId xmlns:p14="http://schemas.microsoft.com/office/powerpoint/2010/main" val="10476011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622D7B-5429-9545-8F90-58227C709650}"/>
              </a:ext>
            </a:extLst>
          </p:cNvPr>
          <p:cNvSpPr>
            <a:spLocks noGrp="1"/>
          </p:cNvSpPr>
          <p:nvPr>
            <p:ph sz="quarter" idx="18"/>
          </p:nvPr>
        </p:nvSpPr>
        <p:spPr/>
        <p:txBody>
          <a:bodyPr/>
          <a:lstStyle/>
          <a:p>
            <a:r>
              <a:rPr lang="en-FR" dirty="0">
                <a:solidFill>
                  <a:schemeClr val="tx1"/>
                </a:solidFill>
              </a:rPr>
              <a:t> Motivation for variable precision</a:t>
            </a:r>
          </a:p>
          <a:p>
            <a:endParaRPr lang="en-FR" dirty="0"/>
          </a:p>
          <a:p>
            <a:r>
              <a:rPr lang="en-FR" dirty="0"/>
              <a:t> Contribution</a:t>
            </a:r>
          </a:p>
          <a:p>
            <a:endParaRPr lang="en-FR" dirty="0"/>
          </a:p>
          <a:p>
            <a:r>
              <a:rPr lang="en-FR" dirty="0"/>
              <a:t> Experimental Results</a:t>
            </a:r>
          </a:p>
          <a:p>
            <a:endParaRPr lang="en-FR" dirty="0"/>
          </a:p>
          <a:p>
            <a:r>
              <a:rPr lang="en-FR" dirty="0"/>
              <a:t> Conclusion</a:t>
            </a:r>
          </a:p>
        </p:txBody>
      </p:sp>
      <p:sp>
        <p:nvSpPr>
          <p:cNvPr id="3" name="Text Placeholder 2">
            <a:extLst>
              <a:ext uri="{FF2B5EF4-FFF2-40B4-BE49-F238E27FC236}">
                <a16:creationId xmlns:a16="http://schemas.microsoft.com/office/drawing/2014/main" id="{EBFB25CB-8141-DA4F-9543-7E92C3AF6385}"/>
              </a:ext>
            </a:extLst>
          </p:cNvPr>
          <p:cNvSpPr>
            <a:spLocks noGrp="1"/>
          </p:cNvSpPr>
          <p:nvPr>
            <p:ph type="body" sz="quarter" idx="20"/>
          </p:nvPr>
        </p:nvSpPr>
        <p:spPr/>
        <p:txBody>
          <a:bodyPr/>
          <a:lstStyle/>
          <a:p>
            <a:r>
              <a:rPr lang="en-FR" dirty="0"/>
              <a:t>outline</a:t>
            </a:r>
          </a:p>
        </p:txBody>
      </p:sp>
    </p:spTree>
    <p:extLst>
      <p:ext uri="{BB962C8B-B14F-4D97-AF65-F5344CB8AC3E}">
        <p14:creationId xmlns:p14="http://schemas.microsoft.com/office/powerpoint/2010/main" val="31283477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622D7B-5429-9545-8F90-58227C709650}"/>
              </a:ext>
            </a:extLst>
          </p:cNvPr>
          <p:cNvSpPr>
            <a:spLocks noGrp="1"/>
          </p:cNvSpPr>
          <p:nvPr>
            <p:ph sz="quarter" idx="18"/>
          </p:nvPr>
        </p:nvSpPr>
        <p:spPr/>
        <p:txBody>
          <a:bodyPr/>
          <a:lstStyle/>
          <a:p>
            <a:r>
              <a:rPr lang="en-FR" dirty="0"/>
              <a:t> Motivation for variable precision</a:t>
            </a:r>
          </a:p>
          <a:p>
            <a:endParaRPr lang="en-FR" dirty="0"/>
          </a:p>
          <a:p>
            <a:r>
              <a:rPr lang="en-FR" dirty="0"/>
              <a:t> Contribution</a:t>
            </a:r>
          </a:p>
          <a:p>
            <a:endParaRPr lang="en-FR" dirty="0"/>
          </a:p>
          <a:p>
            <a:r>
              <a:rPr lang="en-FR" dirty="0"/>
              <a:t> Experimental Results</a:t>
            </a:r>
          </a:p>
          <a:p>
            <a:endParaRPr lang="en-FR" dirty="0"/>
          </a:p>
          <a:p>
            <a:r>
              <a:rPr lang="en-FR" dirty="0"/>
              <a:t> Conclusion</a:t>
            </a:r>
          </a:p>
        </p:txBody>
      </p:sp>
      <p:sp>
        <p:nvSpPr>
          <p:cNvPr id="3" name="Text Placeholder 2">
            <a:extLst>
              <a:ext uri="{FF2B5EF4-FFF2-40B4-BE49-F238E27FC236}">
                <a16:creationId xmlns:a16="http://schemas.microsoft.com/office/drawing/2014/main" id="{EBFB25CB-8141-DA4F-9543-7E92C3AF6385}"/>
              </a:ext>
            </a:extLst>
          </p:cNvPr>
          <p:cNvSpPr>
            <a:spLocks noGrp="1"/>
          </p:cNvSpPr>
          <p:nvPr>
            <p:ph type="body" sz="quarter" idx="20"/>
          </p:nvPr>
        </p:nvSpPr>
        <p:spPr/>
        <p:txBody>
          <a:bodyPr/>
          <a:lstStyle/>
          <a:p>
            <a:r>
              <a:rPr lang="en-FR" dirty="0"/>
              <a:t>outline</a:t>
            </a:r>
          </a:p>
        </p:txBody>
      </p:sp>
    </p:spTree>
    <p:extLst>
      <p:ext uri="{BB962C8B-B14F-4D97-AF65-F5344CB8AC3E}">
        <p14:creationId xmlns:p14="http://schemas.microsoft.com/office/powerpoint/2010/main" val="21913210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622D7B-5429-9545-8F90-58227C709650}"/>
              </a:ext>
            </a:extLst>
          </p:cNvPr>
          <p:cNvSpPr>
            <a:spLocks noGrp="1"/>
          </p:cNvSpPr>
          <p:nvPr>
            <p:ph sz="quarter" idx="18"/>
          </p:nvPr>
        </p:nvSpPr>
        <p:spPr/>
        <p:txBody>
          <a:bodyPr/>
          <a:lstStyle/>
          <a:p>
            <a:r>
              <a:rPr lang="en-FR" dirty="0"/>
              <a:t> Motivation for variable precision</a:t>
            </a:r>
          </a:p>
          <a:p>
            <a:endParaRPr lang="en-FR" dirty="0"/>
          </a:p>
          <a:p>
            <a:r>
              <a:rPr lang="en-FR" dirty="0"/>
              <a:t> Contribution</a:t>
            </a:r>
          </a:p>
          <a:p>
            <a:endParaRPr lang="en-FR" dirty="0"/>
          </a:p>
          <a:p>
            <a:r>
              <a:rPr lang="en-FR" dirty="0"/>
              <a:t> Experimental Results</a:t>
            </a:r>
          </a:p>
          <a:p>
            <a:endParaRPr lang="en-FR" dirty="0"/>
          </a:p>
          <a:p>
            <a:r>
              <a:rPr lang="en-FR" dirty="0"/>
              <a:t> </a:t>
            </a:r>
            <a:r>
              <a:rPr lang="en-FR" dirty="0">
                <a:solidFill>
                  <a:schemeClr val="tx1"/>
                </a:solidFill>
              </a:rPr>
              <a:t>Conclusion</a:t>
            </a:r>
          </a:p>
        </p:txBody>
      </p:sp>
      <p:sp>
        <p:nvSpPr>
          <p:cNvPr id="3" name="Text Placeholder 2">
            <a:extLst>
              <a:ext uri="{FF2B5EF4-FFF2-40B4-BE49-F238E27FC236}">
                <a16:creationId xmlns:a16="http://schemas.microsoft.com/office/drawing/2014/main" id="{EBFB25CB-8141-DA4F-9543-7E92C3AF6385}"/>
              </a:ext>
            </a:extLst>
          </p:cNvPr>
          <p:cNvSpPr>
            <a:spLocks noGrp="1"/>
          </p:cNvSpPr>
          <p:nvPr>
            <p:ph type="body" sz="quarter" idx="20"/>
          </p:nvPr>
        </p:nvSpPr>
        <p:spPr/>
        <p:txBody>
          <a:bodyPr/>
          <a:lstStyle/>
          <a:p>
            <a:r>
              <a:rPr lang="en-FR" dirty="0"/>
              <a:t>outline</a:t>
            </a:r>
          </a:p>
        </p:txBody>
      </p:sp>
    </p:spTree>
    <p:extLst>
      <p:ext uri="{BB962C8B-B14F-4D97-AF65-F5344CB8AC3E}">
        <p14:creationId xmlns:p14="http://schemas.microsoft.com/office/powerpoint/2010/main" val="15629579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52C9C0D3-3D4E-BC4D-B59E-ADCD2722A756}"/>
              </a:ext>
            </a:extLst>
          </p:cNvPr>
          <p:cNvSpPr>
            <a:spLocks noGrp="1"/>
          </p:cNvSpPr>
          <p:nvPr>
            <p:ph sz="quarter" idx="18"/>
          </p:nvPr>
        </p:nvSpPr>
        <p:spPr/>
        <p:txBody>
          <a:bodyPr/>
          <a:lstStyle/>
          <a:p>
            <a:r>
              <a:rPr lang="fr-FR" sz="2000" dirty="0" err="1"/>
              <a:t>Language</a:t>
            </a:r>
            <a:r>
              <a:rPr lang="fr-FR" sz="2000" dirty="0"/>
              <a:t> and Compiler support </a:t>
            </a:r>
            <a:r>
              <a:rPr lang="fr-FR" sz="2000" dirty="0" err="1"/>
              <a:t>is</a:t>
            </a:r>
            <a:r>
              <a:rPr lang="fr-FR" sz="2000" dirty="0"/>
              <a:t> extensible</a:t>
            </a:r>
          </a:p>
          <a:p>
            <a:pPr lvl="1"/>
            <a:r>
              <a:rPr lang="fr-FR" sz="1800" dirty="0" err="1"/>
              <a:t>Legacy</a:t>
            </a:r>
            <a:r>
              <a:rPr lang="fr-FR" sz="1800" dirty="0"/>
              <a:t> code compatibility </a:t>
            </a:r>
          </a:p>
          <a:p>
            <a:pPr lvl="1"/>
            <a:r>
              <a:rPr lang="fr-FR" sz="1800" dirty="0" err="1"/>
              <a:t>With</a:t>
            </a:r>
            <a:r>
              <a:rPr lang="fr-FR" sz="1800" dirty="0"/>
              <a:t> hardware support</a:t>
            </a:r>
          </a:p>
          <a:p>
            <a:pPr lvl="1"/>
            <a:r>
              <a:rPr lang="fr-FR" sz="1800" dirty="0" err="1"/>
              <a:t>Still</a:t>
            </a:r>
            <a:r>
              <a:rPr lang="fr-FR" sz="1800" dirty="0"/>
              <a:t>, </a:t>
            </a:r>
            <a:r>
              <a:rPr lang="fr-FR" sz="1800" dirty="0" err="1"/>
              <a:t>better</a:t>
            </a:r>
            <a:r>
              <a:rPr lang="fr-FR" sz="1800" dirty="0"/>
              <a:t> performance </a:t>
            </a:r>
            <a:r>
              <a:rPr lang="fr-FR" sz="1800" dirty="0" err="1"/>
              <a:t>than</a:t>
            </a:r>
            <a:r>
              <a:rPr lang="fr-FR" sz="1800" dirty="0"/>
              <a:t> </a:t>
            </a:r>
            <a:r>
              <a:rPr lang="fr-FR" sz="1800" dirty="0" err="1"/>
              <a:t>baseline</a:t>
            </a:r>
            <a:endParaRPr lang="fr-FR" sz="1800" dirty="0"/>
          </a:p>
          <a:p>
            <a:pPr lvl="1"/>
            <a:endParaRPr lang="fr-FR" sz="1800" dirty="0"/>
          </a:p>
          <a:p>
            <a:r>
              <a:rPr lang="fr-FR" sz="2400" dirty="0"/>
              <a:t>Initial </a:t>
            </a:r>
            <a:r>
              <a:rPr lang="fr-FR" sz="2400" dirty="0" err="1"/>
              <a:t>experimental</a:t>
            </a:r>
            <a:r>
              <a:rPr lang="fr-FR" sz="2400" dirty="0"/>
              <a:t> </a:t>
            </a:r>
            <a:r>
              <a:rPr lang="fr-FR" sz="2400" dirty="0" err="1"/>
              <a:t>results</a:t>
            </a:r>
            <a:r>
              <a:rPr lang="fr-FR" sz="2400" dirty="0"/>
              <a:t> (more to come)</a:t>
            </a:r>
          </a:p>
          <a:p>
            <a:pPr lvl="1"/>
            <a:r>
              <a:rPr lang="fr-FR" sz="2000" dirty="0" err="1"/>
              <a:t>Iterative</a:t>
            </a:r>
            <a:r>
              <a:rPr lang="fr-FR" sz="2000" dirty="0"/>
              <a:t> projective </a:t>
            </a:r>
            <a:r>
              <a:rPr lang="fr-FR" sz="2000" dirty="0" err="1"/>
              <a:t>method</a:t>
            </a:r>
            <a:endParaRPr lang="fr-FR" sz="2000" dirty="0"/>
          </a:p>
          <a:p>
            <a:r>
              <a:rPr lang="fr-FR" sz="2000" dirty="0"/>
              <a:t>Perspectives?</a:t>
            </a:r>
          </a:p>
          <a:p>
            <a:pPr lvl="1"/>
            <a:r>
              <a:rPr lang="fr-FR" sz="1800" b="1" dirty="0"/>
              <a:t>Hardware support: </a:t>
            </a:r>
            <a:r>
              <a:rPr lang="fr-FR" sz="1800" dirty="0" err="1"/>
              <a:t>Could</a:t>
            </a:r>
            <a:r>
              <a:rPr lang="fr-FR" sz="1800" dirty="0"/>
              <a:t> </a:t>
            </a:r>
            <a:r>
              <a:rPr lang="fr-FR" sz="1800" dirty="0" err="1"/>
              <a:t>we</a:t>
            </a:r>
            <a:r>
              <a:rPr lang="fr-FR" sz="1800" dirty="0"/>
              <a:t> </a:t>
            </a:r>
            <a:r>
              <a:rPr lang="fr-FR" sz="1800" dirty="0" err="1"/>
              <a:t>compete</a:t>
            </a:r>
            <a:r>
              <a:rPr lang="fr-FR" sz="1800" dirty="0"/>
              <a:t> </a:t>
            </a:r>
            <a:r>
              <a:rPr lang="fr-FR" sz="1800" dirty="0" err="1"/>
              <a:t>with</a:t>
            </a:r>
            <a:r>
              <a:rPr lang="fr-FR" sz="1800" dirty="0"/>
              <a:t> </a:t>
            </a:r>
            <a:r>
              <a:rPr lang="fr-FR" sz="1800" b="1" dirty="0"/>
              <a:t>CG (Standard BLAS)</a:t>
            </a:r>
            <a:r>
              <a:rPr lang="fr-FR" sz="1800" dirty="0"/>
              <a:t> in </a:t>
            </a:r>
            <a:r>
              <a:rPr lang="fr-FR" sz="1800" dirty="0" err="1"/>
              <a:t>terms</a:t>
            </a:r>
            <a:r>
              <a:rPr lang="fr-FR" sz="1800" dirty="0"/>
              <a:t> of </a:t>
            </a:r>
            <a:r>
              <a:rPr lang="fr-FR" sz="1800" dirty="0" err="1"/>
              <a:t>execution</a:t>
            </a:r>
            <a:r>
              <a:rPr lang="fr-FR" sz="1800" dirty="0"/>
              <a:t> time?</a:t>
            </a:r>
            <a:endParaRPr lang="fr-FR" dirty="0"/>
          </a:p>
          <a:p>
            <a:pPr lvl="1"/>
            <a:r>
              <a:rPr lang="fr-FR" sz="2000" dirty="0"/>
              <a:t>New applications for variable </a:t>
            </a:r>
            <a:r>
              <a:rPr lang="fr-FR" sz="2000" dirty="0" err="1"/>
              <a:t>precision</a:t>
            </a:r>
            <a:endParaRPr lang="fr-FR" sz="1800" dirty="0"/>
          </a:p>
          <a:p>
            <a:pPr lvl="2"/>
            <a:endParaRPr lang="fr-FR" sz="1400" dirty="0"/>
          </a:p>
          <a:p>
            <a:pPr lvl="1"/>
            <a:endParaRPr lang="fr-FR" sz="1800" dirty="0"/>
          </a:p>
        </p:txBody>
      </p:sp>
      <p:sp>
        <p:nvSpPr>
          <p:cNvPr id="4" name="Espace réservé du texte 3">
            <a:extLst>
              <a:ext uri="{FF2B5EF4-FFF2-40B4-BE49-F238E27FC236}">
                <a16:creationId xmlns:a16="http://schemas.microsoft.com/office/drawing/2014/main" id="{9DF180F5-0175-CD45-B407-704082135B59}"/>
              </a:ext>
            </a:extLst>
          </p:cNvPr>
          <p:cNvSpPr>
            <a:spLocks noGrp="1"/>
          </p:cNvSpPr>
          <p:nvPr>
            <p:ph type="body" sz="quarter" idx="20"/>
          </p:nvPr>
        </p:nvSpPr>
        <p:spPr/>
        <p:txBody>
          <a:bodyPr/>
          <a:lstStyle/>
          <a:p>
            <a:r>
              <a:rPr lang="fr-FR" dirty="0"/>
              <a:t>conclusion</a:t>
            </a:r>
          </a:p>
        </p:txBody>
      </p:sp>
    </p:spTree>
    <p:extLst>
      <p:ext uri="{BB962C8B-B14F-4D97-AF65-F5344CB8AC3E}">
        <p14:creationId xmlns:p14="http://schemas.microsoft.com/office/powerpoint/2010/main" val="474231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re 1">
            <a:extLst>
              <a:ext uri="{FF2B5EF4-FFF2-40B4-BE49-F238E27FC236}">
                <a16:creationId xmlns:a16="http://schemas.microsoft.com/office/drawing/2014/main" id="{9994F9D7-A887-9543-BC46-35A117A2EB60}"/>
              </a:ext>
            </a:extLst>
          </p:cNvPr>
          <p:cNvSpPr txBox="1">
            <a:spLocks/>
          </p:cNvSpPr>
          <p:nvPr/>
        </p:nvSpPr>
        <p:spPr>
          <a:xfrm>
            <a:off x="4896000" y="260649"/>
            <a:ext cx="7152661" cy="6408711"/>
          </a:xfrm>
          <a:prstGeom prst="rect">
            <a:avLst/>
          </a:prstGeom>
        </p:spPr>
        <p:txBody>
          <a:bodyPr/>
          <a:lstStyle>
            <a:lvl1pPr algn="r" defTabSz="914400" rtl="0" eaLnBrk="1" latinLnBrk="0" hangingPunct="1">
              <a:spcBef>
                <a:spcPct val="0"/>
              </a:spcBef>
              <a:buNone/>
              <a:defRPr sz="2000" b="1" kern="1200" cap="all" baseline="0">
                <a:solidFill>
                  <a:schemeClr val="bg1"/>
                </a:solidFill>
                <a:latin typeface="+mj-lt"/>
                <a:ea typeface="+mj-ea"/>
                <a:cs typeface="+mj-cs"/>
              </a:defRPr>
            </a:lvl1pPr>
          </a:lstStyle>
          <a:p>
            <a:pPr algn="l"/>
            <a:br>
              <a:rPr lang="fr-FR" dirty="0"/>
            </a:br>
            <a:br>
              <a:rPr lang="fr-FR" dirty="0"/>
            </a:br>
            <a:br>
              <a:rPr lang="fr-FR" dirty="0"/>
            </a:br>
            <a:br>
              <a:rPr lang="fr-FR" dirty="0"/>
            </a:br>
            <a:endParaRPr lang="fr-FR" dirty="0"/>
          </a:p>
          <a:p>
            <a:pPr algn="l"/>
            <a:br>
              <a:rPr lang="fr-FR" dirty="0"/>
            </a:br>
            <a:r>
              <a:rPr lang="fr-FR" dirty="0" err="1"/>
              <a:t>any</a:t>
            </a:r>
            <a:r>
              <a:rPr lang="fr-FR" dirty="0"/>
              <a:t> Questions?</a:t>
            </a:r>
          </a:p>
          <a:p>
            <a:pPr algn="l"/>
            <a:br>
              <a:rPr lang="fr-FR" dirty="0"/>
            </a:br>
            <a:r>
              <a:rPr lang="fr-FR" cap="none" dirty="0">
                <a:latin typeface="+mn-lt"/>
              </a:rPr>
              <a:t>Yves Durand</a:t>
            </a:r>
          </a:p>
          <a:p>
            <a:pPr algn="l"/>
            <a:r>
              <a:rPr lang="fr-FR" cap="none" dirty="0">
                <a:latin typeface="+mn-lt"/>
                <a:hlinkClick r:id="rId3"/>
              </a:rPr>
              <a:t>yves.durand@cea.fr</a:t>
            </a:r>
            <a:endParaRPr lang="fr-FR" cap="none" dirty="0">
              <a:latin typeface="+mn-lt"/>
            </a:endParaRPr>
          </a:p>
          <a:p>
            <a:pPr algn="l"/>
            <a:endParaRPr lang="fr-FR" cap="none" dirty="0">
              <a:latin typeface="+mn-lt"/>
            </a:endParaRPr>
          </a:p>
          <a:p>
            <a:pPr algn="l"/>
            <a:endParaRPr lang="fr-FR" cap="none" dirty="0">
              <a:latin typeface="+mn-lt"/>
            </a:endParaRPr>
          </a:p>
          <a:p>
            <a:pPr algn="l"/>
            <a:r>
              <a:rPr lang="fr-FR" cap="none" dirty="0" err="1">
                <a:latin typeface="+mn-lt"/>
              </a:rPr>
              <a:t>Tiago</a:t>
            </a:r>
            <a:r>
              <a:rPr lang="fr-FR" cap="none" dirty="0">
                <a:latin typeface="+mn-lt"/>
              </a:rPr>
              <a:t> </a:t>
            </a:r>
            <a:r>
              <a:rPr lang="fr-FR" cap="none" dirty="0" err="1">
                <a:latin typeface="+mn-lt"/>
              </a:rPr>
              <a:t>Trevisan</a:t>
            </a:r>
            <a:r>
              <a:rPr lang="fr-FR" cap="none" dirty="0">
                <a:latin typeface="+mn-lt"/>
              </a:rPr>
              <a:t> Jost</a:t>
            </a:r>
          </a:p>
          <a:p>
            <a:pPr algn="l"/>
            <a:r>
              <a:rPr lang="fr-FR" cap="none" dirty="0">
                <a:latin typeface="+mn-lt"/>
                <a:hlinkClick r:id="rId4"/>
              </a:rPr>
              <a:t>tiago.trevisan-jost@univ-grenoble-alpes.fr</a:t>
            </a:r>
            <a:r>
              <a:rPr lang="fr-FR" cap="none" dirty="0">
                <a:latin typeface="+mn-lt"/>
              </a:rPr>
              <a:t> </a:t>
            </a:r>
          </a:p>
        </p:txBody>
      </p:sp>
      <p:sp>
        <p:nvSpPr>
          <p:cNvPr id="2" name="Rectangle 1">
            <a:extLst>
              <a:ext uri="{FF2B5EF4-FFF2-40B4-BE49-F238E27FC236}">
                <a16:creationId xmlns:a16="http://schemas.microsoft.com/office/drawing/2014/main" id="{AB8FDD52-126A-4546-900C-7A1DB7BE2CD0}"/>
              </a:ext>
            </a:extLst>
          </p:cNvPr>
          <p:cNvSpPr/>
          <p:nvPr/>
        </p:nvSpPr>
        <p:spPr>
          <a:xfrm>
            <a:off x="6240017" y="260649"/>
            <a:ext cx="5837202" cy="492443"/>
          </a:xfrm>
          <a:prstGeom prst="rect">
            <a:avLst/>
          </a:prstGeom>
        </p:spPr>
        <p:txBody>
          <a:bodyPr wrap="square">
            <a:spAutoFit/>
          </a:bodyPr>
          <a:lstStyle/>
          <a:p>
            <a:r>
              <a:rPr lang="fr-FR" sz="1300" dirty="0">
                <a:solidFill>
                  <a:schemeClr val="bg1"/>
                </a:solidFill>
                <a:latin typeface="Arial" panose="020B0604020202020204" pitchFamily="34" charset="0"/>
              </a:rPr>
              <a:t>This </a:t>
            </a:r>
            <a:r>
              <a:rPr lang="fr-FR" sz="1300" dirty="0" err="1">
                <a:solidFill>
                  <a:schemeClr val="bg1"/>
                </a:solidFill>
                <a:latin typeface="Arial" panose="020B0604020202020204" pitchFamily="34" charset="0"/>
              </a:rPr>
              <a:t>work</a:t>
            </a:r>
            <a:r>
              <a:rPr lang="fr-FR" sz="1300" dirty="0">
                <a:solidFill>
                  <a:schemeClr val="bg1"/>
                </a:solidFill>
                <a:latin typeface="Arial" panose="020B0604020202020204" pitchFamily="34" charset="0"/>
              </a:rPr>
              <a:t> </a:t>
            </a:r>
            <a:r>
              <a:rPr lang="fr-FR" sz="1300" dirty="0" err="1">
                <a:solidFill>
                  <a:schemeClr val="bg1"/>
                </a:solidFill>
                <a:latin typeface="Arial" panose="020B0604020202020204" pitchFamily="34" charset="0"/>
              </a:rPr>
              <a:t>was</a:t>
            </a:r>
            <a:r>
              <a:rPr lang="fr-FR" sz="1300" dirty="0">
                <a:solidFill>
                  <a:schemeClr val="bg1"/>
                </a:solidFill>
                <a:latin typeface="Arial" panose="020B0604020202020204" pitchFamily="34" charset="0"/>
              </a:rPr>
              <a:t> </a:t>
            </a:r>
            <a:r>
              <a:rPr lang="fr-FR" sz="1300" dirty="0" err="1">
                <a:solidFill>
                  <a:schemeClr val="bg1"/>
                </a:solidFill>
                <a:latin typeface="Arial" panose="020B0604020202020204" pitchFamily="34" charset="0"/>
              </a:rPr>
              <a:t>partially</a:t>
            </a:r>
            <a:r>
              <a:rPr lang="fr-FR" sz="1300" dirty="0">
                <a:solidFill>
                  <a:schemeClr val="bg1"/>
                </a:solidFill>
                <a:latin typeface="Arial" panose="020B0604020202020204" pitchFamily="34" charset="0"/>
              </a:rPr>
              <a:t> </a:t>
            </a:r>
            <a:r>
              <a:rPr lang="fr-FR" sz="1300" dirty="0" err="1">
                <a:solidFill>
                  <a:schemeClr val="bg1"/>
                </a:solidFill>
                <a:latin typeface="Arial" panose="020B0604020202020204" pitchFamily="34" charset="0"/>
              </a:rPr>
              <a:t>funded</a:t>
            </a:r>
            <a:r>
              <a:rPr lang="fr-FR" sz="1300" dirty="0">
                <a:solidFill>
                  <a:schemeClr val="bg1"/>
                </a:solidFill>
                <a:latin typeface="Arial" panose="020B0604020202020204" pitchFamily="34" charset="0"/>
              </a:rPr>
              <a:t> by the French Agence nationale de la recherche (ANR) for </a:t>
            </a:r>
            <a:r>
              <a:rPr lang="fr-FR" sz="1300" dirty="0" err="1">
                <a:solidFill>
                  <a:schemeClr val="bg1"/>
                </a:solidFill>
                <a:latin typeface="Arial" panose="020B0604020202020204" pitchFamily="34" charset="0"/>
              </a:rPr>
              <a:t>project</a:t>
            </a:r>
            <a:r>
              <a:rPr lang="fr-FR" sz="1300" dirty="0">
                <a:solidFill>
                  <a:schemeClr val="bg1"/>
                </a:solidFill>
                <a:latin typeface="Arial" panose="020B0604020202020204" pitchFamily="34" charset="0"/>
              </a:rPr>
              <a:t> IMPRENUM </a:t>
            </a:r>
            <a:r>
              <a:rPr lang="fr-FR" sz="1300" dirty="0" err="1">
                <a:solidFill>
                  <a:schemeClr val="bg1"/>
                </a:solidFill>
                <a:latin typeface="Arial" panose="020B0604020202020204" pitchFamily="34" charset="0"/>
              </a:rPr>
              <a:t>under</a:t>
            </a:r>
            <a:r>
              <a:rPr lang="fr-FR" sz="1300" dirty="0">
                <a:solidFill>
                  <a:schemeClr val="bg1"/>
                </a:solidFill>
                <a:latin typeface="Arial" panose="020B0604020202020204" pitchFamily="34" charset="0"/>
              </a:rPr>
              <a:t> </a:t>
            </a:r>
            <a:r>
              <a:rPr lang="fr-FR" sz="1300" dirty="0" err="1">
                <a:solidFill>
                  <a:schemeClr val="bg1"/>
                </a:solidFill>
                <a:latin typeface="Arial" panose="020B0604020202020204" pitchFamily="34" charset="0"/>
              </a:rPr>
              <a:t>grant</a:t>
            </a:r>
            <a:r>
              <a:rPr lang="fr-FR" sz="1300" dirty="0">
                <a:solidFill>
                  <a:schemeClr val="bg1"/>
                </a:solidFill>
                <a:latin typeface="Arial" panose="020B0604020202020204" pitchFamily="34" charset="0"/>
              </a:rPr>
              <a:t> n°ANR-18-CE46-0011.</a:t>
            </a:r>
            <a:endParaRPr lang="fr-FR" sz="1300" dirty="0">
              <a:solidFill>
                <a:schemeClr val="bg1"/>
              </a:solidFill>
            </a:endParaRPr>
          </a:p>
        </p:txBody>
      </p:sp>
      <p:sp>
        <p:nvSpPr>
          <p:cNvPr id="4" name="Rectangle 3">
            <a:extLst>
              <a:ext uri="{FF2B5EF4-FFF2-40B4-BE49-F238E27FC236}">
                <a16:creationId xmlns:a16="http://schemas.microsoft.com/office/drawing/2014/main" id="{C49A84D7-F267-5C4B-851D-1AE007A0FE75}"/>
              </a:ext>
            </a:extLst>
          </p:cNvPr>
          <p:cNvSpPr/>
          <p:nvPr/>
        </p:nvSpPr>
        <p:spPr>
          <a:xfrm>
            <a:off x="158169" y="6029672"/>
            <a:ext cx="4339519" cy="492443"/>
          </a:xfrm>
          <a:prstGeom prst="rect">
            <a:avLst/>
          </a:prstGeom>
        </p:spPr>
        <p:txBody>
          <a:bodyPr wrap="square">
            <a:spAutoFit/>
          </a:bodyPr>
          <a:lstStyle/>
          <a:p>
            <a:r>
              <a:rPr lang="fr-FR" sz="1300" dirty="0">
                <a:solidFill>
                  <a:srgbClr val="222222"/>
                </a:solidFill>
                <a:latin typeface="Arial" panose="020B0604020202020204" pitchFamily="34" charset="0"/>
              </a:rPr>
              <a:t>This </a:t>
            </a:r>
            <a:r>
              <a:rPr lang="fr-FR" sz="1300" dirty="0" err="1">
                <a:solidFill>
                  <a:srgbClr val="222222"/>
                </a:solidFill>
                <a:latin typeface="Arial" panose="020B0604020202020204" pitchFamily="34" charset="0"/>
              </a:rPr>
              <a:t>presentation</a:t>
            </a:r>
            <a:r>
              <a:rPr lang="fr-FR" sz="1300" dirty="0">
                <a:solidFill>
                  <a:srgbClr val="222222"/>
                </a:solidFill>
                <a:latin typeface="Arial" panose="020B0604020202020204" pitchFamily="34" charset="0"/>
              </a:rPr>
              <a:t> and </a:t>
            </a:r>
            <a:r>
              <a:rPr lang="fr-FR" sz="1300" dirty="0" err="1">
                <a:solidFill>
                  <a:srgbClr val="222222"/>
                </a:solidFill>
                <a:latin typeface="Arial" panose="020B0604020202020204" pitchFamily="34" charset="0"/>
              </a:rPr>
              <a:t>recording</a:t>
            </a:r>
            <a:r>
              <a:rPr lang="fr-FR" sz="1300" dirty="0">
                <a:solidFill>
                  <a:srgbClr val="222222"/>
                </a:solidFill>
                <a:latin typeface="Arial" panose="020B0604020202020204" pitchFamily="34" charset="0"/>
              </a:rPr>
              <a:t> </a:t>
            </a:r>
            <a:r>
              <a:rPr lang="fr-FR" sz="1300" dirty="0" err="1">
                <a:solidFill>
                  <a:srgbClr val="222222"/>
                </a:solidFill>
                <a:latin typeface="Arial" panose="020B0604020202020204" pitchFamily="34" charset="0"/>
              </a:rPr>
              <a:t>belong</a:t>
            </a:r>
            <a:r>
              <a:rPr lang="fr-FR" sz="1300" dirty="0">
                <a:solidFill>
                  <a:srgbClr val="222222"/>
                </a:solidFill>
                <a:latin typeface="Arial" panose="020B0604020202020204" pitchFamily="34" charset="0"/>
              </a:rPr>
              <a:t> to the </a:t>
            </a:r>
            <a:r>
              <a:rPr lang="fr-FR" sz="1300" dirty="0" err="1">
                <a:solidFill>
                  <a:srgbClr val="222222"/>
                </a:solidFill>
                <a:latin typeface="Arial" panose="020B0604020202020204" pitchFamily="34" charset="0"/>
              </a:rPr>
              <a:t>authors</a:t>
            </a:r>
            <a:r>
              <a:rPr lang="fr-FR" sz="1300" dirty="0">
                <a:solidFill>
                  <a:srgbClr val="222222"/>
                </a:solidFill>
                <a:latin typeface="Arial" panose="020B0604020202020204" pitchFamily="34" charset="0"/>
              </a:rPr>
              <a:t>. No distribution </a:t>
            </a:r>
            <a:r>
              <a:rPr lang="fr-FR" sz="1300" dirty="0" err="1">
                <a:solidFill>
                  <a:srgbClr val="222222"/>
                </a:solidFill>
                <a:latin typeface="Arial" panose="020B0604020202020204" pitchFamily="34" charset="0"/>
              </a:rPr>
              <a:t>is</a:t>
            </a:r>
            <a:r>
              <a:rPr lang="fr-FR" sz="1300" dirty="0">
                <a:solidFill>
                  <a:srgbClr val="222222"/>
                </a:solidFill>
                <a:latin typeface="Arial" panose="020B0604020202020204" pitchFamily="34" charset="0"/>
              </a:rPr>
              <a:t> </a:t>
            </a:r>
            <a:r>
              <a:rPr lang="fr-FR" sz="1300" dirty="0" err="1">
                <a:solidFill>
                  <a:srgbClr val="222222"/>
                </a:solidFill>
                <a:latin typeface="Arial" panose="020B0604020202020204" pitchFamily="34" charset="0"/>
              </a:rPr>
              <a:t>allowed</a:t>
            </a:r>
            <a:r>
              <a:rPr lang="fr-FR" sz="1300" dirty="0">
                <a:solidFill>
                  <a:srgbClr val="222222"/>
                </a:solidFill>
                <a:latin typeface="Arial" panose="020B0604020202020204" pitchFamily="34" charset="0"/>
              </a:rPr>
              <a:t> </a:t>
            </a:r>
            <a:r>
              <a:rPr lang="fr-FR" sz="1300" dirty="0" err="1">
                <a:solidFill>
                  <a:srgbClr val="222222"/>
                </a:solidFill>
                <a:latin typeface="Arial" panose="020B0604020202020204" pitchFamily="34" charset="0"/>
              </a:rPr>
              <a:t>without</a:t>
            </a:r>
            <a:r>
              <a:rPr lang="fr-FR" sz="1300" dirty="0">
                <a:solidFill>
                  <a:srgbClr val="222222"/>
                </a:solidFill>
                <a:latin typeface="Arial" panose="020B0604020202020204" pitchFamily="34" charset="0"/>
              </a:rPr>
              <a:t> the </a:t>
            </a:r>
            <a:r>
              <a:rPr lang="fr-FR" sz="1300" dirty="0" err="1">
                <a:solidFill>
                  <a:srgbClr val="222222"/>
                </a:solidFill>
                <a:latin typeface="Arial" panose="020B0604020202020204" pitchFamily="34" charset="0"/>
              </a:rPr>
              <a:t>authors</a:t>
            </a:r>
            <a:r>
              <a:rPr lang="fr-FR" sz="1300" dirty="0">
                <a:solidFill>
                  <a:srgbClr val="222222"/>
                </a:solidFill>
                <a:latin typeface="Arial" panose="020B0604020202020204" pitchFamily="34" charset="0"/>
              </a:rPr>
              <a:t>' permission</a:t>
            </a:r>
            <a:endParaRPr lang="fr-FR" sz="1300" dirty="0"/>
          </a:p>
        </p:txBody>
      </p:sp>
    </p:spTree>
    <p:extLst>
      <p:ext uri="{BB962C8B-B14F-4D97-AF65-F5344CB8AC3E}">
        <p14:creationId xmlns:p14="http://schemas.microsoft.com/office/powerpoint/2010/main" val="40738120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Espace réservé du pied de page 1">
            <a:extLst>
              <a:ext uri="{FF2B5EF4-FFF2-40B4-BE49-F238E27FC236}">
                <a16:creationId xmlns:a16="http://schemas.microsoft.com/office/drawing/2014/main" id="{3E94BA9F-BFFF-5C4A-BA89-1C2395BAA326}"/>
              </a:ext>
            </a:extLst>
          </p:cNvPr>
          <p:cNvSpPr>
            <a:spLocks noGrp="1"/>
          </p:cNvSpPr>
          <p:nvPr>
            <p:ph type="ftr" sz="quarter" idx="4294967295"/>
          </p:nvPr>
        </p:nvSpPr>
        <p:spPr>
          <a:xfrm>
            <a:off x="2" y="6569440"/>
            <a:ext cx="11568607" cy="161583"/>
          </a:xfrm>
        </p:spPr>
        <p:txBody>
          <a:bodyPr/>
          <a:lstStyle/>
          <a:p>
            <a:r>
              <a:rPr lang="fr-FR" dirty="0"/>
              <a:t>CGO 2021 | Tiago </a:t>
            </a:r>
            <a:r>
              <a:rPr lang="fr-FR" dirty="0" err="1"/>
              <a:t>Trevisan</a:t>
            </a:r>
            <a:r>
              <a:rPr lang="fr-FR" dirty="0"/>
              <a:t> Jost | March 1st, 2021</a:t>
            </a:r>
            <a:endParaRPr lang="fr-FR" b="1" dirty="0"/>
          </a:p>
        </p:txBody>
      </p:sp>
      <p:sp>
        <p:nvSpPr>
          <p:cNvPr id="4" name="Espace réservé du texte 3">
            <a:extLst>
              <a:ext uri="{FF2B5EF4-FFF2-40B4-BE49-F238E27FC236}">
                <a16:creationId xmlns:a16="http://schemas.microsoft.com/office/drawing/2014/main" id="{023283A4-83E6-7041-8FB2-629D36F57639}"/>
              </a:ext>
            </a:extLst>
          </p:cNvPr>
          <p:cNvSpPr>
            <a:spLocks noGrp="1"/>
          </p:cNvSpPr>
          <p:nvPr>
            <p:ph type="body" sz="quarter" idx="20"/>
          </p:nvPr>
        </p:nvSpPr>
        <p:spPr/>
        <p:txBody>
          <a:bodyPr/>
          <a:lstStyle/>
          <a:p>
            <a:r>
              <a:rPr lang="fr-FR" dirty="0" err="1"/>
              <a:t>Language</a:t>
            </a:r>
            <a:r>
              <a:rPr lang="fr-FR" dirty="0"/>
              <a:t> and </a:t>
            </a:r>
            <a:r>
              <a:rPr lang="fr-FR" dirty="0" err="1"/>
              <a:t>frontend</a:t>
            </a:r>
            <a:endParaRPr lang="fr-FR" dirty="0"/>
          </a:p>
        </p:txBody>
      </p:sp>
      <p:sp>
        <p:nvSpPr>
          <p:cNvPr id="7" name="Espace réservé du contenu 6">
            <a:extLst>
              <a:ext uri="{FF2B5EF4-FFF2-40B4-BE49-F238E27FC236}">
                <a16:creationId xmlns:a16="http://schemas.microsoft.com/office/drawing/2014/main" id="{A7D49982-556B-CC43-A0B4-C238EB0EB47C}"/>
              </a:ext>
            </a:extLst>
          </p:cNvPr>
          <p:cNvSpPr>
            <a:spLocks noGrp="1"/>
          </p:cNvSpPr>
          <p:nvPr>
            <p:ph sz="quarter" idx="18"/>
          </p:nvPr>
        </p:nvSpPr>
        <p:spPr>
          <a:noFill/>
          <a:ln>
            <a:noFill/>
          </a:ln>
        </p:spPr>
        <p:txBody>
          <a:bodyPr/>
          <a:lstStyle/>
          <a:p>
            <a:pPr marL="441325" lvl="1" indent="0">
              <a:lnSpc>
                <a:spcPct val="100000"/>
              </a:lnSpc>
              <a:spcAft>
                <a:spcPts val="300"/>
              </a:spcAft>
              <a:buNone/>
            </a:pPr>
            <a:endParaRPr lang="fr-FR" sz="900" dirty="0">
              <a:latin typeface="Consolas" panose="020B0609020204030204" pitchFamily="49" charset="0"/>
              <a:cs typeface="Consolas" panose="020B0609020204030204" pitchFamily="49" charset="0"/>
            </a:endParaRPr>
          </a:p>
          <a:p>
            <a:pPr>
              <a:lnSpc>
                <a:spcPct val="100000"/>
              </a:lnSpc>
              <a:spcAft>
                <a:spcPts val="300"/>
              </a:spcAft>
            </a:pPr>
            <a:r>
              <a:rPr lang="fr-FR" sz="2200" dirty="0" err="1"/>
              <a:t>Static</a:t>
            </a:r>
            <a:r>
              <a:rPr lang="fr-FR" sz="2200" dirty="0"/>
              <a:t> types (FP </a:t>
            </a:r>
            <a:r>
              <a:rPr lang="fr-FR" sz="2200" dirty="0" err="1"/>
              <a:t>attributes</a:t>
            </a:r>
            <a:r>
              <a:rPr lang="fr-FR" sz="2200" dirty="0"/>
              <a:t> </a:t>
            </a:r>
            <a:r>
              <a:rPr lang="fr-FR" sz="2200" dirty="0" err="1"/>
              <a:t>known</a:t>
            </a:r>
            <a:r>
              <a:rPr lang="fr-FR" sz="2200" dirty="0"/>
              <a:t> at compile time)</a:t>
            </a:r>
          </a:p>
          <a:p>
            <a:pPr lvl="1">
              <a:lnSpc>
                <a:spcPct val="100000"/>
              </a:lnSpc>
              <a:spcAft>
                <a:spcPts val="300"/>
              </a:spcAft>
            </a:pPr>
            <a:r>
              <a:rPr lang="fr-FR" sz="1800" dirty="0"/>
              <a:t>Works </a:t>
            </a:r>
            <a:r>
              <a:rPr lang="fr-FR" sz="1800" dirty="0" err="1"/>
              <a:t>similar</a:t>
            </a:r>
            <a:r>
              <a:rPr lang="fr-FR" sz="1800" dirty="0"/>
              <a:t> to </a:t>
            </a:r>
            <a:r>
              <a:rPr lang="fr-FR" sz="1800" dirty="0" err="1"/>
              <a:t>regular</a:t>
            </a:r>
            <a:r>
              <a:rPr lang="fr-FR" sz="1800" dirty="0"/>
              <a:t> FP types</a:t>
            </a:r>
          </a:p>
          <a:p>
            <a:pPr lvl="1">
              <a:lnSpc>
                <a:spcPct val="100000"/>
              </a:lnSpc>
              <a:spcAft>
                <a:spcPts val="300"/>
              </a:spcAft>
            </a:pPr>
            <a:r>
              <a:rPr lang="fr-FR" sz="1800" dirty="0" err="1"/>
              <a:t>Easy</a:t>
            </a:r>
            <a:r>
              <a:rPr lang="fr-FR" sz="1800" dirty="0"/>
              <a:t> control of </a:t>
            </a:r>
            <a:r>
              <a:rPr lang="fr-FR" sz="1800" dirty="0" err="1"/>
              <a:t>exponent</a:t>
            </a:r>
            <a:r>
              <a:rPr lang="fr-FR" sz="1800" dirty="0"/>
              <a:t> and </a:t>
            </a:r>
            <a:r>
              <a:rPr lang="fr-FR" sz="1800" dirty="0" err="1"/>
              <a:t>mantissa</a:t>
            </a:r>
            <a:r>
              <a:rPr lang="fr-FR" sz="1800" dirty="0"/>
              <a:t>, size and</a:t>
            </a:r>
          </a:p>
          <a:p>
            <a:pPr marL="885825" lvl="2" indent="0">
              <a:lnSpc>
                <a:spcPct val="100000"/>
              </a:lnSpc>
              <a:spcAft>
                <a:spcPts val="300"/>
              </a:spcAft>
              <a:buNone/>
            </a:pPr>
            <a:r>
              <a:rPr lang="fr-FR" sz="1800" dirty="0"/>
              <a:t> memory allocation.</a:t>
            </a:r>
          </a:p>
          <a:p>
            <a:pPr marL="885825" lvl="2" indent="0">
              <a:lnSpc>
                <a:spcPct val="100000"/>
              </a:lnSpc>
              <a:spcAft>
                <a:spcPts val="300"/>
              </a:spcAft>
              <a:buNone/>
            </a:pPr>
            <a:endParaRPr lang="fr-FR" sz="400" dirty="0"/>
          </a:p>
          <a:p>
            <a:pPr marL="885825" lvl="2" indent="0">
              <a:lnSpc>
                <a:spcPct val="100000"/>
              </a:lnSpc>
              <a:spcAft>
                <a:spcPts val="300"/>
              </a:spcAft>
              <a:buNone/>
            </a:pPr>
            <a:endParaRPr lang="fr-FR" sz="400" dirty="0"/>
          </a:p>
          <a:p>
            <a:pPr marL="885825" lvl="2" indent="0">
              <a:lnSpc>
                <a:spcPct val="100000"/>
              </a:lnSpc>
              <a:spcAft>
                <a:spcPts val="300"/>
              </a:spcAft>
              <a:buNone/>
            </a:pPr>
            <a:endParaRPr lang="fr-FR" sz="400" dirty="0"/>
          </a:p>
          <a:p>
            <a:pPr marL="885825" lvl="2" indent="0">
              <a:lnSpc>
                <a:spcPct val="100000"/>
              </a:lnSpc>
              <a:spcAft>
                <a:spcPts val="300"/>
              </a:spcAft>
              <a:buNone/>
            </a:pPr>
            <a:endParaRPr lang="fr-FR" sz="400" dirty="0"/>
          </a:p>
          <a:p>
            <a:pPr marL="885825" lvl="2" indent="0">
              <a:lnSpc>
                <a:spcPct val="100000"/>
              </a:lnSpc>
              <a:spcAft>
                <a:spcPts val="300"/>
              </a:spcAft>
              <a:buNone/>
            </a:pPr>
            <a:endParaRPr lang="fr-FR" sz="400" dirty="0"/>
          </a:p>
          <a:p>
            <a:pPr marL="885825" lvl="2" indent="0">
              <a:lnSpc>
                <a:spcPct val="100000"/>
              </a:lnSpc>
              <a:spcAft>
                <a:spcPts val="300"/>
              </a:spcAft>
              <a:buNone/>
            </a:pPr>
            <a:endParaRPr lang="fr-FR" sz="400" dirty="0"/>
          </a:p>
          <a:p>
            <a:pPr marL="885825" lvl="2" indent="0">
              <a:lnSpc>
                <a:spcPct val="100000"/>
              </a:lnSpc>
              <a:spcAft>
                <a:spcPts val="300"/>
              </a:spcAft>
              <a:buNone/>
            </a:pPr>
            <a:endParaRPr lang="fr-FR" sz="400" dirty="0"/>
          </a:p>
          <a:p>
            <a:pPr>
              <a:lnSpc>
                <a:spcPct val="100000"/>
              </a:lnSpc>
              <a:spcAft>
                <a:spcPts val="300"/>
              </a:spcAft>
            </a:pPr>
            <a:r>
              <a:rPr lang="fr-FR" sz="2200" dirty="0" err="1"/>
              <a:t>Dynamic</a:t>
            </a:r>
            <a:r>
              <a:rPr lang="fr-FR" sz="2200" dirty="0"/>
              <a:t> types (FP </a:t>
            </a:r>
            <a:r>
              <a:rPr lang="fr-FR" sz="2200" dirty="0" err="1"/>
              <a:t>attributes</a:t>
            </a:r>
            <a:r>
              <a:rPr lang="fr-FR" sz="2200" dirty="0"/>
              <a:t> </a:t>
            </a:r>
            <a:r>
              <a:rPr lang="fr-FR" sz="2200" dirty="0" err="1"/>
              <a:t>known</a:t>
            </a:r>
            <a:r>
              <a:rPr lang="fr-FR" sz="2200" dirty="0"/>
              <a:t> </a:t>
            </a:r>
            <a:r>
              <a:rPr lang="fr-FR" sz="2200" dirty="0" err="1"/>
              <a:t>only</a:t>
            </a:r>
            <a:r>
              <a:rPr lang="fr-FR" sz="2200" dirty="0"/>
              <a:t> at </a:t>
            </a:r>
            <a:r>
              <a:rPr lang="fr-FR" sz="2200" dirty="0" err="1"/>
              <a:t>runtime</a:t>
            </a:r>
            <a:r>
              <a:rPr lang="fr-FR" sz="2200" dirty="0"/>
              <a:t>)</a:t>
            </a:r>
            <a:endParaRPr lang="fr-FR" sz="1800" dirty="0">
              <a:latin typeface="Arial" panose="020B0604020202020204" pitchFamily="34" charset="0"/>
              <a:cs typeface="Arial" panose="020B0604020202020204" pitchFamily="34" charset="0"/>
            </a:endParaRPr>
          </a:p>
          <a:p>
            <a:pPr lvl="1">
              <a:lnSpc>
                <a:spcPct val="100000"/>
              </a:lnSpc>
              <a:spcAft>
                <a:spcPts val="300"/>
              </a:spcAft>
            </a:pPr>
            <a:r>
              <a:rPr lang="fr-FR" sz="1800" dirty="0" err="1">
                <a:latin typeface="Arial" panose="020B0604020202020204" pitchFamily="34" charset="0"/>
                <a:cs typeface="Arial" panose="020B0604020202020204" pitchFamily="34" charset="0"/>
              </a:rPr>
              <a:t>Requires</a:t>
            </a:r>
            <a:r>
              <a:rPr lang="fr-FR" sz="1800" dirty="0">
                <a:latin typeface="Arial" panose="020B0604020202020204" pitchFamily="34" charset="0"/>
                <a:cs typeface="Arial" panose="020B0604020202020204" pitchFamily="34" charset="0"/>
              </a:rPr>
              <a:t> </a:t>
            </a:r>
            <a:r>
              <a:rPr lang="fr-FR" sz="1800" dirty="0" err="1">
                <a:latin typeface="Arial" panose="020B0604020202020204" pitchFamily="34" charset="0"/>
                <a:cs typeface="Arial" panose="020B0604020202020204" pitchFamily="34" charset="0"/>
              </a:rPr>
              <a:t>dynamic-sized</a:t>
            </a:r>
            <a:r>
              <a:rPr lang="fr-FR" sz="1800" dirty="0">
                <a:latin typeface="Arial" panose="020B0604020202020204" pitchFamily="34" charset="0"/>
                <a:cs typeface="Arial" panose="020B0604020202020204" pitchFamily="34" charset="0"/>
              </a:rPr>
              <a:t> </a:t>
            </a:r>
            <a:r>
              <a:rPr lang="fr-FR" sz="1800" dirty="0" err="1">
                <a:latin typeface="Arial" panose="020B0604020202020204" pitchFamily="34" charset="0"/>
                <a:cs typeface="Arial" panose="020B0604020202020204" pitchFamily="34" charset="0"/>
              </a:rPr>
              <a:t>stack</a:t>
            </a:r>
            <a:r>
              <a:rPr lang="fr-FR" sz="1800" dirty="0">
                <a:latin typeface="Arial" panose="020B0604020202020204" pitchFamily="34" charset="0"/>
                <a:cs typeface="Arial" panose="020B0604020202020204" pitchFamily="34" charset="0"/>
              </a:rPr>
              <a:t> allocation</a:t>
            </a:r>
          </a:p>
          <a:p>
            <a:pPr lvl="1">
              <a:lnSpc>
                <a:spcPct val="100000"/>
              </a:lnSpc>
              <a:spcAft>
                <a:spcPts val="300"/>
              </a:spcAft>
            </a:pPr>
            <a:r>
              <a:rPr lang="fr-FR" sz="1800" dirty="0">
                <a:latin typeface="Arial" panose="020B0604020202020204" pitchFamily="34" charset="0"/>
                <a:cs typeface="Arial" panose="020B0604020202020204" pitchFamily="34" charset="0"/>
              </a:rPr>
              <a:t>Captures the </a:t>
            </a:r>
            <a:r>
              <a:rPr lang="fr-FR" sz="1800" dirty="0" err="1">
                <a:latin typeface="Arial" panose="020B0604020202020204" pitchFamily="34" charset="0"/>
                <a:cs typeface="Arial" panose="020B0604020202020204" pitchFamily="34" charset="0"/>
              </a:rPr>
              <a:t>expressiveness</a:t>
            </a:r>
            <a:r>
              <a:rPr lang="fr-FR" sz="1800" dirty="0">
                <a:latin typeface="Arial" panose="020B0604020202020204" pitchFamily="34" charset="0"/>
                <a:cs typeface="Arial" panose="020B0604020202020204" pitchFamily="34" charset="0"/>
              </a:rPr>
              <a:t> </a:t>
            </a:r>
            <a:r>
              <a:rPr lang="fr-FR" sz="1800" dirty="0" err="1">
                <a:latin typeface="Arial" panose="020B0604020202020204" pitchFamily="34" charset="0"/>
                <a:cs typeface="Arial" panose="020B0604020202020204" pitchFamily="34" charset="0"/>
              </a:rPr>
              <a:t>needed</a:t>
            </a:r>
            <a:r>
              <a:rPr lang="fr-FR" sz="1800" dirty="0">
                <a:latin typeface="Arial" panose="020B0604020202020204" pitchFamily="34" charset="0"/>
                <a:cs typeface="Arial" panose="020B0604020202020204" pitchFamily="34" charset="0"/>
              </a:rPr>
              <a:t> by </a:t>
            </a:r>
            <a:r>
              <a:rPr lang="fr-FR" sz="1800" dirty="0" err="1">
                <a:latin typeface="Arial" panose="020B0604020202020204" pitchFamily="34" charset="0"/>
                <a:cs typeface="Arial" panose="020B0604020202020204" pitchFamily="34" charset="0"/>
              </a:rPr>
              <a:t>numerical</a:t>
            </a:r>
            <a:r>
              <a:rPr lang="fr-FR" sz="1800" dirty="0">
                <a:latin typeface="Arial" panose="020B0604020202020204" pitchFamily="34" charset="0"/>
                <a:cs typeface="Arial" panose="020B0604020202020204" pitchFamily="34" charset="0"/>
              </a:rPr>
              <a:t> </a:t>
            </a:r>
            <a:r>
              <a:rPr lang="fr-FR" sz="1800" dirty="0" err="1">
                <a:latin typeface="Arial" panose="020B0604020202020204" pitchFamily="34" charset="0"/>
                <a:cs typeface="Arial" panose="020B0604020202020204" pitchFamily="34" charset="0"/>
              </a:rPr>
              <a:t>analysts</a:t>
            </a:r>
            <a:endParaRPr lang="fr-FR" sz="1800" dirty="0">
              <a:latin typeface="Arial" panose="020B0604020202020204" pitchFamily="34" charset="0"/>
              <a:cs typeface="Arial" panose="020B0604020202020204" pitchFamily="34" charset="0"/>
            </a:endParaRPr>
          </a:p>
          <a:p>
            <a:pPr lvl="2">
              <a:lnSpc>
                <a:spcPct val="100000"/>
              </a:lnSpc>
              <a:spcAft>
                <a:spcPts val="300"/>
              </a:spcAft>
            </a:pPr>
            <a:endParaRPr lang="fr-FR" sz="1400" dirty="0">
              <a:latin typeface="Arial" panose="020B0604020202020204" pitchFamily="34" charset="0"/>
              <a:cs typeface="Arial" panose="020B0604020202020204" pitchFamily="34" charset="0"/>
            </a:endParaRPr>
          </a:p>
          <a:p>
            <a:pPr lvl="2">
              <a:lnSpc>
                <a:spcPct val="100000"/>
              </a:lnSpc>
              <a:spcAft>
                <a:spcPts val="300"/>
              </a:spcAft>
            </a:pPr>
            <a:endParaRPr lang="fr-FR" sz="1400" dirty="0">
              <a:latin typeface="Arial" panose="020B0604020202020204" pitchFamily="34" charset="0"/>
              <a:cs typeface="Arial" panose="020B0604020202020204" pitchFamily="34" charset="0"/>
            </a:endParaRPr>
          </a:p>
        </p:txBody>
      </p:sp>
      <p:pic>
        <p:nvPicPr>
          <p:cNvPr id="9" name="Image 8">
            <a:extLst>
              <a:ext uri="{FF2B5EF4-FFF2-40B4-BE49-F238E27FC236}">
                <a16:creationId xmlns:a16="http://schemas.microsoft.com/office/drawing/2014/main" id="{633F0DAC-2C19-3745-A9FB-97DD605E8D39}"/>
              </a:ext>
            </a:extLst>
          </p:cNvPr>
          <p:cNvPicPr>
            <a:picLocks noChangeAspect="1"/>
          </p:cNvPicPr>
          <p:nvPr/>
        </p:nvPicPr>
        <p:blipFill>
          <a:blip r:embed="rId2"/>
          <a:stretch>
            <a:fillRect/>
          </a:stretch>
        </p:blipFill>
        <p:spPr>
          <a:xfrm>
            <a:off x="6699257" y="1897763"/>
            <a:ext cx="5011744" cy="1162143"/>
          </a:xfrm>
          <a:prstGeom prst="rect">
            <a:avLst/>
          </a:prstGeom>
          <a:ln>
            <a:solidFill>
              <a:schemeClr val="tx1"/>
            </a:solidFill>
          </a:ln>
        </p:spPr>
      </p:pic>
      <p:pic>
        <p:nvPicPr>
          <p:cNvPr id="10" name="Image 9">
            <a:extLst>
              <a:ext uri="{FF2B5EF4-FFF2-40B4-BE49-F238E27FC236}">
                <a16:creationId xmlns:a16="http://schemas.microsoft.com/office/drawing/2014/main" id="{58F050B8-85EC-7E47-B636-CED00B09C0F7}"/>
              </a:ext>
            </a:extLst>
          </p:cNvPr>
          <p:cNvPicPr>
            <a:picLocks noChangeAspect="1"/>
          </p:cNvPicPr>
          <p:nvPr/>
        </p:nvPicPr>
        <p:blipFill>
          <a:blip r:embed="rId3"/>
          <a:stretch>
            <a:fillRect/>
          </a:stretch>
        </p:blipFill>
        <p:spPr>
          <a:xfrm>
            <a:off x="7175081" y="4661427"/>
            <a:ext cx="4299165" cy="1384477"/>
          </a:xfrm>
          <a:prstGeom prst="rect">
            <a:avLst/>
          </a:prstGeom>
          <a:ln>
            <a:solidFill>
              <a:schemeClr val="tx1"/>
            </a:solidFill>
          </a:ln>
        </p:spPr>
      </p:pic>
      <p:sp>
        <p:nvSpPr>
          <p:cNvPr id="15" name="Espace réservé du pied de page 1">
            <a:extLst>
              <a:ext uri="{FF2B5EF4-FFF2-40B4-BE49-F238E27FC236}">
                <a16:creationId xmlns:a16="http://schemas.microsoft.com/office/drawing/2014/main" id="{FA246F95-EEFF-8449-906C-D35C23E43CF5}"/>
              </a:ext>
            </a:extLst>
          </p:cNvPr>
          <p:cNvSpPr txBox="1">
            <a:spLocks/>
          </p:cNvSpPr>
          <p:nvPr/>
        </p:nvSpPr>
        <p:spPr>
          <a:xfrm>
            <a:off x="359466" y="6327066"/>
            <a:ext cx="11471070" cy="323165"/>
          </a:xfrm>
          <a:prstGeom prst="rect">
            <a:avLst/>
          </a:prstGeom>
        </p:spPr>
        <p:txBody>
          <a:bodyPr wrap="square" lIns="0" tIns="0" rIns="0" bIns="0" anchor="ctr" anchorCtr="0">
            <a:spAutoFit/>
          </a:bodyPr>
          <a:lstStyle>
            <a:defPPr>
              <a:defRPr lang="fr-FR"/>
            </a:defPPr>
            <a:lvl1pPr marL="0" algn="r" defTabSz="914400" rtl="0" eaLnBrk="1" latinLnBrk="0" hangingPunct="1">
              <a:defRPr sz="1050" kern="1200" cap="none" baseline="0">
                <a:solidFill>
                  <a:schemeClr val="accent5"/>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fr-FR" dirty="0" err="1"/>
              <a:t>Fousse</a:t>
            </a:r>
            <a:r>
              <a:rPr lang="fr-FR" dirty="0"/>
              <a:t>, et al. MPFR: A Multiple-</a:t>
            </a:r>
            <a:r>
              <a:rPr lang="fr-FR" dirty="0" err="1"/>
              <a:t>precision</a:t>
            </a:r>
            <a:r>
              <a:rPr lang="fr-FR" dirty="0"/>
              <a:t> </a:t>
            </a:r>
            <a:r>
              <a:rPr lang="fr-FR" dirty="0" err="1"/>
              <a:t>Binary</a:t>
            </a:r>
            <a:r>
              <a:rPr lang="fr-FR" dirty="0"/>
              <a:t> </a:t>
            </a:r>
            <a:r>
              <a:rPr lang="fr-FR" dirty="0" err="1"/>
              <a:t>Floating</a:t>
            </a:r>
            <a:r>
              <a:rPr lang="fr-FR" dirty="0"/>
              <a:t>-point Library </a:t>
            </a:r>
            <a:r>
              <a:rPr lang="fr-FR" dirty="0" err="1"/>
              <a:t>with</a:t>
            </a:r>
            <a:r>
              <a:rPr lang="fr-FR" dirty="0"/>
              <a:t> Correct </a:t>
            </a:r>
            <a:r>
              <a:rPr lang="fr-FR" dirty="0" err="1"/>
              <a:t>Rounding</a:t>
            </a:r>
            <a:r>
              <a:rPr lang="fr-FR" dirty="0"/>
              <a:t>. ACM Trans. Math. </a:t>
            </a:r>
            <a:r>
              <a:rPr lang="fr-FR" dirty="0" err="1"/>
              <a:t>Softw</a:t>
            </a:r>
            <a:r>
              <a:rPr lang="fr-FR" dirty="0"/>
              <a:t>. 33, 2, Article 13 (</a:t>
            </a:r>
            <a:r>
              <a:rPr lang="fr-FR" dirty="0" err="1"/>
              <a:t>June</a:t>
            </a:r>
            <a:r>
              <a:rPr lang="fr-FR" dirty="0"/>
              <a:t> 2007)</a:t>
            </a:r>
          </a:p>
          <a:p>
            <a:pPr algn="l"/>
            <a:r>
              <a:rPr lang="fr-FR" dirty="0"/>
              <a:t>John L. </a:t>
            </a:r>
            <a:r>
              <a:rPr lang="fr-FR" dirty="0" err="1"/>
              <a:t>Gustafson</a:t>
            </a:r>
            <a:r>
              <a:rPr lang="fr-FR" dirty="0"/>
              <a:t>. 2017. The end of </a:t>
            </a:r>
            <a:r>
              <a:rPr lang="fr-FR" dirty="0" err="1"/>
              <a:t>error</a:t>
            </a:r>
            <a:r>
              <a:rPr lang="fr-FR" dirty="0"/>
              <a:t>: UNUM </a:t>
            </a:r>
            <a:r>
              <a:rPr lang="fr-FR" dirty="0" err="1"/>
              <a:t>computing</a:t>
            </a:r>
            <a:r>
              <a:rPr lang="fr-FR" dirty="0"/>
              <a:t>. 416 pages.</a:t>
            </a:r>
          </a:p>
        </p:txBody>
      </p:sp>
      <p:pic>
        <p:nvPicPr>
          <p:cNvPr id="18" name="Image 17">
            <a:extLst>
              <a:ext uri="{FF2B5EF4-FFF2-40B4-BE49-F238E27FC236}">
                <a16:creationId xmlns:a16="http://schemas.microsoft.com/office/drawing/2014/main" id="{E52ADEDA-A3B9-124C-B3E3-BBE111BA9388}"/>
              </a:ext>
            </a:extLst>
          </p:cNvPr>
          <p:cNvPicPr>
            <a:picLocks noChangeAspect="1"/>
          </p:cNvPicPr>
          <p:nvPr/>
        </p:nvPicPr>
        <p:blipFill>
          <a:blip r:embed="rId4"/>
          <a:stretch>
            <a:fillRect/>
          </a:stretch>
        </p:blipFill>
        <p:spPr>
          <a:xfrm>
            <a:off x="1582951" y="4704759"/>
            <a:ext cx="4761116" cy="618945"/>
          </a:xfrm>
          <a:prstGeom prst="rect">
            <a:avLst/>
          </a:prstGeom>
          <a:ln>
            <a:solidFill>
              <a:schemeClr val="tx1"/>
            </a:solidFill>
          </a:ln>
        </p:spPr>
      </p:pic>
      <p:cxnSp>
        <p:nvCxnSpPr>
          <p:cNvPr id="19" name="Connecteur droit avec flèche 18">
            <a:extLst>
              <a:ext uri="{FF2B5EF4-FFF2-40B4-BE49-F238E27FC236}">
                <a16:creationId xmlns:a16="http://schemas.microsoft.com/office/drawing/2014/main" id="{0DC6124A-036F-1A47-B3D4-9EE58DDAC8A6}"/>
              </a:ext>
            </a:extLst>
          </p:cNvPr>
          <p:cNvCxnSpPr>
            <a:cxnSpLocks/>
            <a:endCxn id="10" idx="1"/>
          </p:cNvCxnSpPr>
          <p:nvPr/>
        </p:nvCxnSpPr>
        <p:spPr>
          <a:xfrm>
            <a:off x="5352465" y="5199742"/>
            <a:ext cx="1822616" cy="15392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20" name="Image 19">
            <a:extLst>
              <a:ext uri="{FF2B5EF4-FFF2-40B4-BE49-F238E27FC236}">
                <a16:creationId xmlns:a16="http://schemas.microsoft.com/office/drawing/2014/main" id="{8BC3F4C6-F3DF-2E44-98B5-30F7D31C772E}"/>
              </a:ext>
            </a:extLst>
          </p:cNvPr>
          <p:cNvPicPr>
            <a:picLocks noChangeAspect="1"/>
          </p:cNvPicPr>
          <p:nvPr/>
        </p:nvPicPr>
        <p:blipFill>
          <a:blip r:embed="rId5"/>
          <a:stretch>
            <a:fillRect/>
          </a:stretch>
        </p:blipFill>
        <p:spPr>
          <a:xfrm>
            <a:off x="1582951" y="5491951"/>
            <a:ext cx="4999104" cy="624888"/>
          </a:xfrm>
          <a:prstGeom prst="rect">
            <a:avLst/>
          </a:prstGeom>
          <a:ln>
            <a:solidFill>
              <a:schemeClr val="tx1"/>
            </a:solidFill>
          </a:ln>
        </p:spPr>
      </p:pic>
      <p:cxnSp>
        <p:nvCxnSpPr>
          <p:cNvPr id="16" name="Connecteur droit avec flèche 15">
            <a:extLst>
              <a:ext uri="{FF2B5EF4-FFF2-40B4-BE49-F238E27FC236}">
                <a16:creationId xmlns:a16="http://schemas.microsoft.com/office/drawing/2014/main" id="{1F451EA7-4911-BB49-ABAC-DA97240E1055}"/>
              </a:ext>
            </a:extLst>
          </p:cNvPr>
          <p:cNvCxnSpPr>
            <a:cxnSpLocks/>
          </p:cNvCxnSpPr>
          <p:nvPr/>
        </p:nvCxnSpPr>
        <p:spPr>
          <a:xfrm flipV="1">
            <a:off x="5591944" y="5435431"/>
            <a:ext cx="1583137" cy="58585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2" name="Connecteur droit 21">
            <a:extLst>
              <a:ext uri="{FF2B5EF4-FFF2-40B4-BE49-F238E27FC236}">
                <a16:creationId xmlns:a16="http://schemas.microsoft.com/office/drawing/2014/main" id="{6814904B-C7ED-6744-B21E-F611AE11FBDF}"/>
              </a:ext>
            </a:extLst>
          </p:cNvPr>
          <p:cNvCxnSpPr/>
          <p:nvPr/>
        </p:nvCxnSpPr>
        <p:spPr>
          <a:xfrm>
            <a:off x="1631504" y="5301208"/>
            <a:ext cx="3672408"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3" name="Connecteur droit 22">
            <a:extLst>
              <a:ext uri="{FF2B5EF4-FFF2-40B4-BE49-F238E27FC236}">
                <a16:creationId xmlns:a16="http://schemas.microsoft.com/office/drawing/2014/main" id="{841B55C5-C3CA-AB44-8664-A7D6A07D6EF6}"/>
              </a:ext>
            </a:extLst>
          </p:cNvPr>
          <p:cNvCxnSpPr/>
          <p:nvPr/>
        </p:nvCxnSpPr>
        <p:spPr>
          <a:xfrm>
            <a:off x="1631504" y="6093296"/>
            <a:ext cx="3672408"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3510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12" end="1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13" end="1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14" end="1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F61AFB66-150F-7F44-9D74-F833A26103F9}"/>
              </a:ext>
            </a:extLst>
          </p:cNvPr>
          <p:cNvSpPr>
            <a:spLocks noGrp="1"/>
          </p:cNvSpPr>
          <p:nvPr>
            <p:ph type="body" sz="quarter" idx="20"/>
          </p:nvPr>
        </p:nvSpPr>
        <p:spPr/>
        <p:txBody>
          <a:bodyPr/>
          <a:lstStyle/>
          <a:p>
            <a:r>
              <a:rPr lang="fr-FR" dirty="0"/>
              <a:t>motivation</a:t>
            </a:r>
          </a:p>
        </p:txBody>
      </p:sp>
      <p:pic>
        <p:nvPicPr>
          <p:cNvPr id="228" name="Image 227"/>
          <p:cNvPicPr>
            <a:picLocks noChangeAspect="1"/>
          </p:cNvPicPr>
          <p:nvPr/>
        </p:nvPicPr>
        <p:blipFill>
          <a:blip r:embed="rId2">
            <a:extLst>
              <a:ext uri="{BEBA8EAE-BF5A-486C-A8C5-ECC9F3942E4B}">
                <a14:imgProps xmlns:a14="http://schemas.microsoft.com/office/drawing/2010/main">
                  <a14:imgLayer r:embed="rId3">
                    <a14:imgEffect>
                      <a14:artisticPlasticWrap/>
                    </a14:imgEffect>
                  </a14:imgLayer>
                </a14:imgProps>
              </a:ext>
            </a:extLst>
          </a:blip>
          <a:stretch>
            <a:fillRect/>
          </a:stretch>
        </p:blipFill>
        <p:spPr>
          <a:xfrm>
            <a:off x="5057682" y="3856291"/>
            <a:ext cx="2795969" cy="2795969"/>
          </a:xfrm>
          <a:prstGeom prst="rect">
            <a:avLst/>
          </a:prstGeom>
        </p:spPr>
      </p:pic>
      <p:sp>
        <p:nvSpPr>
          <p:cNvPr id="230" name="Espace réservé du contenu 2"/>
          <p:cNvSpPr txBox="1">
            <a:spLocks/>
          </p:cNvSpPr>
          <p:nvPr/>
        </p:nvSpPr>
        <p:spPr>
          <a:xfrm>
            <a:off x="1127448" y="1047056"/>
            <a:ext cx="10513168" cy="5328592"/>
          </a:xfrm>
          <a:prstGeom prst="rect">
            <a:avLst/>
          </a:prstGeom>
          <a:ln>
            <a:noFill/>
          </a:ln>
        </p:spPr>
        <p:txBody>
          <a:bodyPr lIns="0" tIns="0" rIns="0" bIns="0"/>
          <a:lstStyle>
            <a:lvl1pPr marL="342900" indent="-342900" algn="l" defTabSz="914400" rtl="0" eaLnBrk="1" latinLnBrk="0" hangingPunct="1">
              <a:lnSpc>
                <a:spcPct val="100000"/>
              </a:lnSpc>
              <a:spcBef>
                <a:spcPts val="0"/>
              </a:spcBef>
              <a:spcAft>
                <a:spcPts val="400"/>
              </a:spcAft>
              <a:buClr>
                <a:schemeClr val="accent2"/>
              </a:buClr>
              <a:buSzPct val="125000"/>
              <a:buFont typeface="Arial" pitchFamily="34" charset="0"/>
              <a:buChar char="•"/>
              <a:defRPr sz="2000" b="1" kern="1200">
                <a:solidFill>
                  <a:schemeClr val="accent5"/>
                </a:solidFill>
                <a:latin typeface="+mn-lt"/>
                <a:ea typeface="+mn-ea"/>
                <a:cs typeface="+mn-cs"/>
              </a:defRPr>
            </a:lvl1pPr>
            <a:lvl2pPr marL="801688" indent="-360363" algn="l" defTabSz="914400" rtl="0" eaLnBrk="1" latinLnBrk="0" hangingPunct="1">
              <a:lnSpc>
                <a:spcPct val="100000"/>
              </a:lnSpc>
              <a:spcBef>
                <a:spcPts val="0"/>
              </a:spcBef>
              <a:buClr>
                <a:schemeClr val="accent5"/>
              </a:buClr>
              <a:buSzPct val="125000"/>
              <a:buFont typeface="Arial" panose="020B0604020202020204" pitchFamily="34" charset="0"/>
              <a:buChar char="•"/>
              <a:defRPr sz="1800" kern="1200">
                <a:solidFill>
                  <a:schemeClr val="accent5"/>
                </a:solidFill>
                <a:latin typeface="+mn-lt"/>
                <a:ea typeface="+mn-ea"/>
                <a:cs typeface="+mn-cs"/>
              </a:defRPr>
            </a:lvl2pPr>
            <a:lvl3pPr marL="1171575" indent="-285750" algn="l" defTabSz="914400" rtl="0" eaLnBrk="1" latinLnBrk="0" hangingPunct="1">
              <a:lnSpc>
                <a:spcPct val="100000"/>
              </a:lnSpc>
              <a:spcBef>
                <a:spcPts val="0"/>
              </a:spcBef>
              <a:buClr>
                <a:schemeClr val="accent2"/>
              </a:buClr>
              <a:buSzPct val="125000"/>
              <a:buFont typeface="Arial" panose="020B0604020202020204" pitchFamily="34" charset="0"/>
              <a:buChar char="•"/>
              <a:defRPr sz="1600" kern="1200">
                <a:solidFill>
                  <a:schemeClr val="accent5"/>
                </a:solidFill>
                <a:latin typeface="+mn-lt"/>
                <a:ea typeface="+mn-ea"/>
                <a:cs typeface="+mn-cs"/>
              </a:defRPr>
            </a:lvl3pPr>
            <a:lvl4pPr marL="1704975" indent="-287338" algn="l" defTabSz="914400" rtl="0" eaLnBrk="1" latinLnBrk="0" hangingPunct="1">
              <a:lnSpc>
                <a:spcPts val="2000"/>
              </a:lnSpc>
              <a:spcBef>
                <a:spcPts val="0"/>
              </a:spcBef>
              <a:buClr>
                <a:schemeClr val="accent6"/>
              </a:buClr>
              <a:buSzPct val="125000"/>
              <a:buFont typeface="Arial" pitchFamily="34" charset="0"/>
              <a:buChar char="•"/>
              <a:defRPr sz="1400" kern="1200">
                <a:solidFill>
                  <a:schemeClr val="accent5"/>
                </a:solidFill>
                <a:latin typeface="+mn-lt"/>
                <a:ea typeface="+mn-ea"/>
                <a:cs typeface="+mn-cs"/>
              </a:defRPr>
            </a:lvl4pPr>
            <a:lvl5pPr marL="2152650" indent="-114300" algn="l" defTabSz="914400" rtl="0" eaLnBrk="1" latinLnBrk="0" hangingPunct="1">
              <a:lnSpc>
                <a:spcPts val="2000"/>
              </a:lnSpc>
              <a:spcBef>
                <a:spcPts val="0"/>
              </a:spcBef>
              <a:buClr>
                <a:srgbClr val="666666"/>
              </a:buClr>
              <a:buSzPct val="125000"/>
              <a:buFont typeface="Arial" panose="020B0604020202020204" pitchFamily="34" charset="0"/>
              <a:buChar char="•"/>
              <a:defRPr sz="1200" kern="1200" baseline="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marR="0" lvl="0" indent="-342900" algn="l" defTabSz="914400" rtl="0" eaLnBrk="1" fontAlgn="auto" latinLnBrk="0" hangingPunct="1">
              <a:lnSpc>
                <a:spcPct val="100000"/>
              </a:lnSpc>
              <a:spcBef>
                <a:spcPts val="0"/>
              </a:spcBef>
              <a:spcAft>
                <a:spcPts val="400"/>
              </a:spcAft>
              <a:buClr>
                <a:srgbClr val="91C30A"/>
              </a:buClr>
              <a:buSzPct val="125000"/>
              <a:buFont typeface="Arial" pitchFamily="34" charset="0"/>
              <a:buChar char="•"/>
              <a:tabLst/>
              <a:defRPr/>
            </a:pPr>
            <a:endPar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endParaRPr>
          </a:p>
          <a:p>
            <a:pPr marL="342900" marR="0" lvl="0" indent="-342900" algn="l" defTabSz="914400" rtl="0" eaLnBrk="1" fontAlgn="auto" latinLnBrk="0" hangingPunct="1">
              <a:lnSpc>
                <a:spcPct val="100000"/>
              </a:lnSpc>
              <a:spcBef>
                <a:spcPts val="0"/>
              </a:spcBef>
              <a:spcAft>
                <a:spcPts val="400"/>
              </a:spcAft>
              <a:buClr>
                <a:srgbClr val="91C30A"/>
              </a:buClr>
              <a:buSzPct val="125000"/>
              <a:buFont typeface="Arial" pitchFamily="34" charset="0"/>
              <a:buChar char="•"/>
              <a:tabLst/>
              <a:defRPr/>
            </a:pP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Main motivation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is</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to </a:t>
            </a:r>
            <a:r>
              <a:rPr kumimoji="0" lang="fr-FR" sz="2000" b="1" i="0" u="none" strike="noStrike" kern="1200" cap="none" spc="0" normalizeH="0" baseline="0" noProof="0" dirty="0" err="1">
                <a:ln>
                  <a:noFill/>
                </a:ln>
                <a:solidFill>
                  <a:srgbClr val="E60019"/>
                </a:solidFill>
                <a:effectLst/>
                <a:uLnTx/>
                <a:uFillTx/>
                <a:latin typeface="Arial" panose="020B0604020202020204"/>
                <a:ea typeface="+mn-ea"/>
                <a:cs typeface="+mn-cs"/>
              </a:rPr>
              <a:t>increase</a:t>
            </a:r>
            <a:r>
              <a:rPr kumimoji="0" lang="fr-FR" sz="2000" b="1" i="0" u="none" strike="noStrike" kern="1200" cap="none" spc="0" normalizeH="0" baseline="0" noProof="0" dirty="0">
                <a:ln>
                  <a:noFill/>
                </a:ln>
                <a:solidFill>
                  <a:srgbClr val="E60019"/>
                </a:solidFill>
                <a:effectLst/>
                <a:uLnTx/>
                <a:uFillTx/>
                <a:latin typeface="Arial" panose="020B0604020202020204"/>
                <a:ea typeface="+mn-ea"/>
                <a:cs typeface="+mn-cs"/>
              </a:rPr>
              <a:t> </a:t>
            </a:r>
            <a:r>
              <a:rPr kumimoji="0" lang="fr-FR" sz="2000" b="1" i="1" u="none" strike="noStrike" kern="1200" cap="none" spc="0" normalizeH="0" baseline="0" noProof="0" dirty="0" err="1">
                <a:ln>
                  <a:noFill/>
                </a:ln>
                <a:solidFill>
                  <a:srgbClr val="E60019"/>
                </a:solidFill>
                <a:effectLst/>
                <a:uLnTx/>
                <a:uFillTx/>
                <a:latin typeface="Arial" panose="020B0604020202020204"/>
                <a:ea typeface="+mn-ea"/>
                <a:cs typeface="+mn-cs"/>
              </a:rPr>
              <a:t>scalability</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a:t>
            </a:r>
          </a:p>
          <a:p>
            <a:pPr marL="342900" marR="0" lvl="0" indent="-342900" algn="l" defTabSz="914400" rtl="0" eaLnBrk="1" fontAlgn="auto" latinLnBrk="0" hangingPunct="1">
              <a:lnSpc>
                <a:spcPct val="100000"/>
              </a:lnSpc>
              <a:spcBef>
                <a:spcPts val="0"/>
              </a:spcBef>
              <a:spcAft>
                <a:spcPts val="400"/>
              </a:spcAft>
              <a:buClr>
                <a:srgbClr val="91C30A"/>
              </a:buClr>
              <a:buSzPct val="125000"/>
              <a:buFont typeface="Arial" pitchFamily="34" charset="0"/>
              <a:buChar char="•"/>
              <a:tabLst/>
              <a:defRPr/>
            </a:pPr>
            <a:endPar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endParaRPr>
          </a:p>
          <a:p>
            <a:pPr marL="342900" marR="0" lvl="0" indent="-342900" algn="l" defTabSz="914400" rtl="0" eaLnBrk="1" fontAlgn="auto" latinLnBrk="0" hangingPunct="1">
              <a:lnSpc>
                <a:spcPct val="100000"/>
              </a:lnSpc>
              <a:spcBef>
                <a:spcPts val="0"/>
              </a:spcBef>
              <a:spcAft>
                <a:spcPts val="400"/>
              </a:spcAft>
              <a:buClr>
                <a:srgbClr val="91C30A"/>
              </a:buClr>
              <a:buSzPct val="125000"/>
              <a:buFont typeface="Arial" pitchFamily="34" charset="0"/>
              <a:buChar char="•"/>
              <a:tabLst/>
              <a:defRPr/>
            </a:pP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At </a:t>
            </a:r>
            <a:r>
              <a:rPr kumimoji="0" lang="fr-FR" sz="2000" b="1" i="0" u="none" strike="noStrike" kern="1200" cap="none" spc="0" normalizeH="0" baseline="0" noProof="0" dirty="0" err="1">
                <a:ln>
                  <a:noFill/>
                </a:ln>
                <a:solidFill>
                  <a:srgbClr val="FF0000"/>
                </a:solidFill>
                <a:effectLst/>
                <a:uLnTx/>
                <a:uFillTx/>
                <a:latin typeface="Arial" panose="020B0604020202020204"/>
                <a:ea typeface="+mn-ea"/>
                <a:cs typeface="+mn-cs"/>
              </a:rPr>
              <a:t>compute</a:t>
            </a:r>
            <a:r>
              <a:rPr kumimoji="0" lang="fr-FR" sz="2000" b="1" i="0" u="none" strike="noStrike" kern="1200" cap="none" spc="0" normalizeH="0" baseline="0" noProof="0" dirty="0">
                <a:ln>
                  <a:noFill/>
                </a:ln>
                <a:solidFill>
                  <a:srgbClr val="FF0000"/>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FF0000"/>
                </a:solidFill>
                <a:effectLst/>
                <a:uLnTx/>
                <a:uFillTx/>
                <a:latin typeface="Arial" panose="020B0604020202020204"/>
                <a:ea typeface="+mn-ea"/>
                <a:cs typeface="+mn-cs"/>
              </a:rPr>
              <a:t>node</a:t>
            </a:r>
            <a:r>
              <a:rPr kumimoji="0" lang="fr-FR" sz="2000" b="1" i="0" u="none" strike="noStrike" kern="1200" cap="none" spc="0" normalizeH="0" baseline="0" noProof="0" dirty="0">
                <a:ln>
                  <a:noFill/>
                </a:ln>
                <a:solidFill>
                  <a:srgbClr val="FF0000"/>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FF0000"/>
                </a:solidFill>
                <a:effectLst/>
                <a:uLnTx/>
                <a:uFillTx/>
                <a:latin typeface="Arial" panose="020B0604020202020204"/>
                <a:ea typeface="+mn-ea"/>
                <a:cs typeface="+mn-cs"/>
              </a:rPr>
              <a:t>level</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algebraic</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kernels</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are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limited</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by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available</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memory size</a:t>
            </a:r>
          </a:p>
          <a:p>
            <a:pPr marL="441325" marR="0" lvl="1" indent="0" algn="l" defTabSz="914400" rtl="0" eaLnBrk="1" fontAlgn="auto" latinLnBrk="0" hangingPunct="1">
              <a:lnSpc>
                <a:spcPct val="100000"/>
              </a:lnSpc>
              <a:spcBef>
                <a:spcPts val="0"/>
              </a:spcBef>
              <a:spcAft>
                <a:spcPts val="0"/>
              </a:spcAft>
              <a:buClr>
                <a:srgbClr val="5F5F5F"/>
              </a:buClr>
              <a:buSzPct val="125000"/>
              <a:buFont typeface="Arial" panose="020B0604020202020204" pitchFamily="34" charset="0"/>
              <a:buNone/>
              <a:tabLst/>
              <a:defRPr/>
            </a:pPr>
            <a:endParaRPr kumimoji="0" lang="fr-FR" sz="1800" b="0" i="0" u="none" strike="noStrike" kern="1200" cap="none" spc="0" normalizeH="0" baseline="0" noProof="0" dirty="0">
              <a:ln>
                <a:noFill/>
              </a:ln>
              <a:solidFill>
                <a:srgbClr val="5F5F5F"/>
              </a:solidFill>
              <a:effectLst/>
              <a:uLnTx/>
              <a:uFillTx/>
              <a:latin typeface="Arial" panose="020B0604020202020204"/>
              <a:ea typeface="+mn-ea"/>
              <a:cs typeface="+mn-cs"/>
            </a:endParaRPr>
          </a:p>
          <a:p>
            <a:pPr marL="342900" marR="0" lvl="0" indent="-342900" algn="l" defTabSz="914400" rtl="0" eaLnBrk="1" fontAlgn="auto" latinLnBrk="0" hangingPunct="1">
              <a:lnSpc>
                <a:spcPct val="100000"/>
              </a:lnSpc>
              <a:spcBef>
                <a:spcPts val="0"/>
              </a:spcBef>
              <a:spcAft>
                <a:spcPts val="400"/>
              </a:spcAft>
              <a:buClr>
                <a:srgbClr val="91C30A"/>
              </a:buClr>
              <a:buSzPct val="125000"/>
              <a:buFont typeface="Arial" pitchFamily="34" charset="0"/>
              <a:buChar char="•"/>
              <a:tabLst/>
              <a:defRPr/>
            </a:pP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Modern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computing</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kernels</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solvers</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eigensolvers</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consume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less</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memory at the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price</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of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stability</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p>
          <a:p>
            <a:pPr marL="801688" marR="0" lvl="1" indent="-360363" algn="l" defTabSz="914400" rtl="0" eaLnBrk="1" fontAlgn="auto" latinLnBrk="0" hangingPunct="1">
              <a:lnSpc>
                <a:spcPct val="100000"/>
              </a:lnSpc>
              <a:spcBef>
                <a:spcPts val="0"/>
              </a:spcBef>
              <a:spcAft>
                <a:spcPts val="0"/>
              </a:spcAft>
              <a:buClr>
                <a:srgbClr val="5F5F5F"/>
              </a:buClr>
              <a:buSzPct val="125000"/>
              <a:buFont typeface="Arial" panose="020B0604020202020204" pitchFamily="34" charset="0"/>
              <a:buChar char="•"/>
              <a:tabLst/>
              <a:defRPr/>
            </a:pPr>
            <a:endParaRPr kumimoji="0" lang="fr-FR" sz="1800" b="0" i="0" u="none" strike="noStrike" kern="1200" cap="none" spc="0" normalizeH="0" baseline="0" noProof="0" dirty="0">
              <a:ln>
                <a:noFill/>
              </a:ln>
              <a:solidFill>
                <a:srgbClr val="5F5F5F"/>
              </a:solidFill>
              <a:effectLst/>
              <a:uLnTx/>
              <a:uFillTx/>
              <a:latin typeface="Arial" panose="020B0604020202020204"/>
              <a:ea typeface="+mn-ea"/>
              <a:cs typeface="+mn-cs"/>
            </a:endParaRPr>
          </a:p>
          <a:p>
            <a:pPr marL="342900" marR="0" lvl="0" indent="-342900" algn="l" defTabSz="914400" rtl="0" eaLnBrk="1" fontAlgn="auto" latinLnBrk="0" hangingPunct="1">
              <a:lnSpc>
                <a:spcPct val="100000"/>
              </a:lnSpc>
              <a:spcBef>
                <a:spcPts val="0"/>
              </a:spcBef>
              <a:spcAft>
                <a:spcPts val="400"/>
              </a:spcAft>
              <a:buClr>
                <a:srgbClr val="91C30A"/>
              </a:buClr>
              <a:buSzPct val="125000"/>
              <a:buFont typeface="Arial" pitchFamily="34" charset="0"/>
              <a:buChar char="•"/>
              <a:tabLst/>
              <a:defRPr/>
            </a:pP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Solution to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compensate</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the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error</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is</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to </a:t>
            </a:r>
            <a:r>
              <a:rPr kumimoji="0" lang="fr-FR" sz="2000" b="1" i="0" u="none" strike="noStrike" kern="1200" cap="none" spc="0" normalizeH="0" baseline="0" noProof="0" dirty="0" err="1">
                <a:ln>
                  <a:noFill/>
                </a:ln>
                <a:solidFill>
                  <a:srgbClr val="FF0000"/>
                </a:solidFill>
                <a:effectLst/>
                <a:uLnTx/>
                <a:uFillTx/>
                <a:latin typeface="Arial" panose="020B0604020202020204"/>
                <a:ea typeface="+mn-ea"/>
                <a:cs typeface="+mn-cs"/>
              </a:rPr>
              <a:t>increase</a:t>
            </a:r>
            <a:r>
              <a:rPr kumimoji="0" lang="fr-FR" sz="2000" b="1" i="0" u="none" strike="noStrike" kern="1200" cap="none" spc="0" normalizeH="0" baseline="0" noProof="0" dirty="0">
                <a:ln>
                  <a:noFill/>
                </a:ln>
                <a:solidFill>
                  <a:srgbClr val="FF0000"/>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FF0000"/>
                </a:solidFill>
                <a:effectLst/>
                <a:uLnTx/>
                <a:uFillTx/>
                <a:latin typeface="Arial" panose="020B0604020202020204"/>
                <a:ea typeface="+mn-ea"/>
                <a:cs typeface="+mn-cs"/>
              </a:rPr>
              <a:t>precision</a:t>
            </a:r>
            <a:r>
              <a:rPr kumimoji="0" lang="fr-FR" sz="2000" b="1" i="0" u="none" strike="noStrike" kern="1200" cap="none" spc="0" normalizeH="0" baseline="0" noProof="0" dirty="0">
                <a:ln>
                  <a:noFill/>
                </a:ln>
                <a:solidFill>
                  <a:srgbClr val="FF0000"/>
                </a:solidFill>
                <a:effectLst/>
                <a:uLnTx/>
                <a:uFillTx/>
                <a:latin typeface="Arial" panose="020B0604020202020204"/>
                <a:ea typeface="+mn-ea"/>
                <a:cs typeface="+mn-cs"/>
              </a:rPr>
              <a:t> </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(i.e.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fractional</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size)</a:t>
            </a:r>
          </a:p>
          <a:p>
            <a:pPr marL="342900" marR="0" lvl="0" indent="-342900" algn="l" defTabSz="914400" rtl="0" eaLnBrk="1" fontAlgn="auto" latinLnBrk="0" hangingPunct="1">
              <a:lnSpc>
                <a:spcPct val="100000"/>
              </a:lnSpc>
              <a:spcBef>
                <a:spcPts val="0"/>
              </a:spcBef>
              <a:spcAft>
                <a:spcPts val="400"/>
              </a:spcAft>
              <a:buClr>
                <a:srgbClr val="91C30A"/>
              </a:buClr>
              <a:buSzPct val="125000"/>
              <a:buFont typeface="Arial" pitchFamily="34" charset="0"/>
              <a:buChar char="•"/>
              <a:tabLst/>
              <a:defRPr/>
            </a:pPr>
            <a:endPar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endParaRPr>
          </a:p>
          <a:p>
            <a:pPr marL="342900" marR="0" lvl="0" indent="-342900" algn="l" defTabSz="914400" rtl="0" eaLnBrk="1" fontAlgn="auto" latinLnBrk="0" hangingPunct="1">
              <a:lnSpc>
                <a:spcPct val="100000"/>
              </a:lnSpc>
              <a:spcBef>
                <a:spcPts val="0"/>
              </a:spcBef>
              <a:spcAft>
                <a:spcPts val="400"/>
              </a:spcAft>
              <a:buClr>
                <a:srgbClr val="91C30A"/>
              </a:buClr>
              <a:buSzPct val="125000"/>
              <a:buFont typeface="Arial" pitchFamily="34" charset="0"/>
              <a:buChar char="•"/>
              <a:tabLst/>
              <a:defRPr/>
            </a:pP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Precision</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increase</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should</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5F5F5F"/>
                </a:solidFill>
                <a:effectLst/>
                <a:uLnTx/>
                <a:uFillTx/>
                <a:latin typeface="Arial" panose="020B0604020202020204"/>
                <a:ea typeface="+mn-ea"/>
                <a:cs typeface="+mn-cs"/>
              </a:rPr>
              <a:t>be</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r>
              <a:rPr kumimoji="0" lang="fr-FR" sz="2000" b="1" i="0" u="none" strike="noStrike" kern="1200" cap="none" spc="0" normalizeH="0" baseline="0" noProof="0" dirty="0">
                <a:ln>
                  <a:noFill/>
                </a:ln>
                <a:solidFill>
                  <a:srgbClr val="E60019"/>
                </a:solidFill>
                <a:effectLst/>
                <a:uLnTx/>
                <a:uFillTx/>
                <a:latin typeface="Arial" panose="020B0604020202020204"/>
                <a:ea typeface="+mn-ea"/>
                <a:cs typeface="+mn-cs"/>
              </a:rPr>
              <a:t>fine </a:t>
            </a:r>
            <a:r>
              <a:rPr kumimoji="0" lang="fr-FR" sz="2000" b="1" i="0" u="none" strike="noStrike" kern="1200" cap="none" spc="0" normalizeH="0" baseline="0" noProof="0" dirty="0" err="1">
                <a:ln>
                  <a:noFill/>
                </a:ln>
                <a:solidFill>
                  <a:srgbClr val="E60019"/>
                </a:solidFill>
                <a:effectLst/>
                <a:uLnTx/>
                <a:uFillTx/>
                <a:latin typeface="Arial" panose="020B0604020202020204"/>
                <a:ea typeface="+mn-ea"/>
                <a:cs typeface="+mn-cs"/>
              </a:rPr>
              <a:t>tunable</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 </a:t>
            </a:r>
            <a:r>
              <a:rPr kumimoji="0" lang="fr-FR" sz="2000" b="1" i="0" u="none" strike="noStrike" kern="1200" cap="none" spc="0" normalizeH="0" baseline="0" noProof="0" dirty="0" err="1">
                <a:ln>
                  <a:noFill/>
                </a:ln>
                <a:solidFill>
                  <a:srgbClr val="E60019"/>
                </a:solidFill>
                <a:effectLst/>
                <a:uLnTx/>
                <a:uFillTx/>
                <a:latin typeface="Arial" panose="020B0604020202020204"/>
                <a:ea typeface="+mn-ea"/>
                <a:cs typeface="+mn-cs"/>
              </a:rPr>
              <a:t>dynamically</a:t>
            </a:r>
            <a:r>
              <a:rPr kumimoji="0" lang="fr-FR" sz="2000" b="1" i="0" u="none" strike="noStrike" kern="1200" cap="none" spc="0" normalizeH="0" baseline="0" noProof="0" dirty="0">
                <a:ln>
                  <a:noFill/>
                </a:ln>
                <a:solidFill>
                  <a:srgbClr val="E60019"/>
                </a:solidFill>
                <a:effectLst/>
                <a:uLnTx/>
                <a:uFillTx/>
                <a:latin typeface="Arial" panose="020B0604020202020204"/>
                <a:ea typeface="+mn-ea"/>
                <a:cs typeface="+mn-cs"/>
              </a:rPr>
              <a:t> configurable </a:t>
            </a:r>
            <a:r>
              <a:rPr kumimoji="0" lang="fr-FR" sz="2000" b="1" i="0" u="none" strike="noStrike" kern="1200" cap="none" spc="0" normalizeH="0" baseline="0" noProof="0" dirty="0">
                <a:ln>
                  <a:noFill/>
                </a:ln>
                <a:solidFill>
                  <a:srgbClr val="5F5F5F"/>
                </a:solidFill>
                <a:effectLst/>
                <a:uLnTx/>
                <a:uFillTx/>
                <a:latin typeface="Arial" panose="020B0604020202020204"/>
                <a:ea typeface="+mn-ea"/>
                <a:cs typeface="+mn-cs"/>
              </a:rPr>
              <a:t>for an optimal usage of close memory</a:t>
            </a:r>
          </a:p>
        </p:txBody>
      </p:sp>
      <p:sp>
        <p:nvSpPr>
          <p:cNvPr id="231" name="AutoShape 2" descr="Strider Bikes | Best-Selling Balance Bike for Kids | Official Website"/>
          <p:cNvSpPr>
            <a:spLocks noChangeAspect="1" noChangeArrowheads="1"/>
          </p:cNvSpPr>
          <p:nvPr/>
        </p:nvSpPr>
        <p:spPr bwMode="auto">
          <a:xfrm>
            <a:off x="4224167" y="5079504"/>
            <a:ext cx="1512168" cy="151217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fr-FR" sz="1800" b="0" i="0" u="none" strike="noStrike" kern="0" cap="none" spc="0" normalizeH="0" baseline="0" noProof="0">
              <a:ln>
                <a:noFill/>
              </a:ln>
              <a:solidFill>
                <a:prstClr val="black"/>
              </a:solidFill>
              <a:effectLst/>
              <a:uLnTx/>
              <a:uFillTx/>
            </a:endParaRPr>
          </a:p>
        </p:txBody>
      </p:sp>
      <p:sp>
        <p:nvSpPr>
          <p:cNvPr id="232" name="ZoneTexte 231"/>
          <p:cNvSpPr txBox="1"/>
          <p:nvPr/>
        </p:nvSpPr>
        <p:spPr>
          <a:xfrm>
            <a:off x="7176120" y="5380610"/>
            <a:ext cx="2117887" cy="64633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FR" sz="1800" b="1" i="1" u="none" strike="noStrike" kern="0" cap="none" spc="0" normalizeH="0" baseline="0" noProof="0" dirty="0">
                <a:ln>
                  <a:noFill/>
                </a:ln>
                <a:solidFill>
                  <a:srgbClr val="E60019">
                    <a:lumMod val="75000"/>
                  </a:srgbClr>
                </a:solidFill>
                <a:effectLst/>
                <a:uLnTx/>
                <a:uFillTx/>
              </a:rPr>
              <a:t>Memory </a:t>
            </a:r>
            <a:r>
              <a:rPr kumimoji="0" lang="fr-FR" sz="1800" b="1" i="1" u="none" strike="noStrike" kern="0" cap="none" spc="0" normalizeH="0" baseline="0" noProof="0" dirty="0" err="1">
                <a:ln>
                  <a:noFill/>
                </a:ln>
                <a:solidFill>
                  <a:srgbClr val="E60019">
                    <a:lumMod val="75000"/>
                  </a:srgbClr>
                </a:solidFill>
                <a:effectLst/>
                <a:uLnTx/>
                <a:uFillTx/>
              </a:rPr>
              <a:t>footprint</a:t>
            </a:r>
            <a:endParaRPr kumimoji="0" lang="fr-FR" sz="1800" b="1" i="1" u="none" strike="noStrike" kern="0" cap="none" spc="0" normalizeH="0" baseline="0" noProof="0" dirty="0">
              <a:ln>
                <a:noFill/>
              </a:ln>
              <a:solidFill>
                <a:srgbClr val="E60019">
                  <a:lumMod val="75000"/>
                </a:srgbClr>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fr-FR" sz="1800" b="1" i="1" u="none" strike="noStrike" kern="0" cap="none" spc="0" normalizeH="0" baseline="0" noProof="0" dirty="0">
                <a:ln>
                  <a:noFill/>
                </a:ln>
                <a:solidFill>
                  <a:srgbClr val="E60019">
                    <a:lumMod val="75000"/>
                  </a:srgbClr>
                </a:solidFill>
                <a:effectLst/>
                <a:uLnTx/>
                <a:uFillTx/>
                <a:sym typeface="Symbol" panose="05050102010706020507" pitchFamily="18" charset="2"/>
              </a:rPr>
              <a:t>      System size</a:t>
            </a:r>
            <a:endParaRPr kumimoji="0" lang="fr-FR" sz="1800" b="1" i="1" u="none" strike="noStrike" kern="0" cap="none" spc="0" normalizeH="0" baseline="0" noProof="0" dirty="0">
              <a:ln>
                <a:noFill/>
              </a:ln>
              <a:solidFill>
                <a:srgbClr val="E60019">
                  <a:lumMod val="75000"/>
                </a:srgbClr>
              </a:solidFill>
              <a:effectLst/>
              <a:uLnTx/>
              <a:uFillTx/>
            </a:endParaRPr>
          </a:p>
        </p:txBody>
      </p:sp>
      <p:sp>
        <p:nvSpPr>
          <p:cNvPr id="233" name="ZoneTexte 232"/>
          <p:cNvSpPr txBox="1"/>
          <p:nvPr/>
        </p:nvSpPr>
        <p:spPr>
          <a:xfrm>
            <a:off x="3303310" y="5373215"/>
            <a:ext cx="2236510" cy="646331"/>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FR" sz="1800" b="1" i="1" u="none" strike="noStrike" kern="0" cap="none" spc="0" normalizeH="0" baseline="0" noProof="0" dirty="0" err="1">
                <a:ln>
                  <a:noFill/>
                </a:ln>
                <a:solidFill>
                  <a:srgbClr val="E60019">
                    <a:lumMod val="75000"/>
                  </a:srgbClr>
                </a:solidFill>
                <a:effectLst/>
                <a:uLnTx/>
                <a:uFillTx/>
              </a:rPr>
              <a:t>Numerical</a:t>
            </a:r>
            <a:r>
              <a:rPr kumimoji="0" lang="fr-FR" sz="1800" b="1" i="1" u="none" strike="noStrike" kern="0" cap="none" spc="0" normalizeH="0" baseline="0" noProof="0" dirty="0">
                <a:ln>
                  <a:noFill/>
                </a:ln>
                <a:solidFill>
                  <a:srgbClr val="E60019">
                    <a:lumMod val="75000"/>
                  </a:srgbClr>
                </a:solidFill>
                <a:effectLst/>
                <a:uLnTx/>
                <a:uFillTx/>
              </a:rPr>
              <a:t> </a:t>
            </a:r>
            <a:r>
              <a:rPr kumimoji="0" lang="fr-FR" sz="1800" b="1" i="1" u="none" strike="noStrike" kern="0" cap="none" spc="0" normalizeH="0" baseline="0" noProof="0" dirty="0" err="1">
                <a:ln>
                  <a:noFill/>
                </a:ln>
                <a:solidFill>
                  <a:srgbClr val="E60019">
                    <a:lumMod val="75000"/>
                  </a:srgbClr>
                </a:solidFill>
                <a:effectLst/>
                <a:uLnTx/>
                <a:uFillTx/>
              </a:rPr>
              <a:t>stability</a:t>
            </a:r>
            <a:endParaRPr kumimoji="0" lang="fr-FR" sz="1800" b="1" i="1" u="none" strike="noStrike" kern="0" cap="none" spc="0" normalizeH="0" baseline="0" noProof="0" dirty="0">
              <a:ln>
                <a:noFill/>
              </a:ln>
              <a:solidFill>
                <a:srgbClr val="E60019">
                  <a:lumMod val="75000"/>
                </a:srgbClr>
              </a:solidFill>
              <a:effectLs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fr-FR" sz="1800" b="1" i="1" u="none" strike="noStrike" kern="0" cap="none" spc="0" normalizeH="0" baseline="0" noProof="0" dirty="0">
                <a:ln>
                  <a:noFill/>
                </a:ln>
                <a:solidFill>
                  <a:srgbClr val="E60019">
                    <a:lumMod val="75000"/>
                  </a:srgbClr>
                </a:solidFill>
                <a:effectLst/>
                <a:uLnTx/>
                <a:uFillTx/>
                <a:sym typeface="Symbol" panose="05050102010706020507" pitchFamily="18" charset="2"/>
              </a:rPr>
              <a:t> </a:t>
            </a:r>
            <a:r>
              <a:rPr kumimoji="0" lang="fr-FR" sz="1800" b="1" i="1" u="none" strike="noStrike" kern="0" cap="none" spc="0" normalizeH="0" baseline="0" noProof="0" dirty="0" err="1">
                <a:ln>
                  <a:noFill/>
                </a:ln>
                <a:solidFill>
                  <a:srgbClr val="E60019">
                    <a:lumMod val="75000"/>
                  </a:srgbClr>
                </a:solidFill>
                <a:effectLst/>
                <a:uLnTx/>
                <a:uFillTx/>
                <a:sym typeface="Symbol" panose="05050102010706020507" pitchFamily="18" charset="2"/>
              </a:rPr>
              <a:t>efficiency</a:t>
            </a:r>
            <a:endParaRPr kumimoji="0" lang="fr-FR" sz="1800" b="1" i="1" u="none" strike="noStrike" kern="0" cap="none" spc="0" normalizeH="0" baseline="0" noProof="0" dirty="0">
              <a:ln>
                <a:noFill/>
              </a:ln>
              <a:solidFill>
                <a:srgbClr val="E60019">
                  <a:lumMod val="75000"/>
                </a:srgbClr>
              </a:solidFill>
              <a:effectLst/>
              <a:uLnTx/>
              <a:uFillTx/>
            </a:endParaRPr>
          </a:p>
        </p:txBody>
      </p:sp>
    </p:spTree>
    <p:extLst>
      <p:ext uri="{BB962C8B-B14F-4D97-AF65-F5344CB8AC3E}">
        <p14:creationId xmlns:p14="http://schemas.microsoft.com/office/powerpoint/2010/main" val="488752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sz="quarter" idx="20"/>
          </p:nvPr>
        </p:nvSpPr>
        <p:spPr/>
        <p:txBody>
          <a:bodyPr/>
          <a:lstStyle/>
          <a:p>
            <a:r>
              <a:rPr lang="fr-FR" dirty="0"/>
              <a:t>Use case in </a:t>
            </a:r>
            <a:r>
              <a:rPr lang="fr-FR" dirty="0" err="1"/>
              <a:t>algebraic</a:t>
            </a:r>
            <a:r>
              <a:rPr lang="fr-FR" dirty="0"/>
              <a:t> computation </a:t>
            </a:r>
          </a:p>
        </p:txBody>
      </p:sp>
      <p:sp>
        <p:nvSpPr>
          <p:cNvPr id="6" name="Espace réservé du contenu 4"/>
          <p:cNvSpPr txBox="1">
            <a:spLocks/>
          </p:cNvSpPr>
          <p:nvPr/>
        </p:nvSpPr>
        <p:spPr>
          <a:xfrm>
            <a:off x="479376" y="1556792"/>
            <a:ext cx="9780600" cy="4896544"/>
          </a:xfrm>
          <a:prstGeom prst="rect">
            <a:avLst/>
          </a:prstGeom>
        </p:spPr>
        <p:txBody>
          <a:bodyPr lIns="0" tIns="0" rIns="0" bIns="0"/>
          <a:lstStyle>
            <a:lvl1pPr marL="342900" indent="-342900" algn="l" defTabSz="914400" rtl="0" eaLnBrk="1" latinLnBrk="0" hangingPunct="1">
              <a:lnSpc>
                <a:spcPct val="100000"/>
              </a:lnSpc>
              <a:spcBef>
                <a:spcPts val="0"/>
              </a:spcBef>
              <a:spcAft>
                <a:spcPts val="400"/>
              </a:spcAft>
              <a:buClr>
                <a:schemeClr val="accent2"/>
              </a:buClr>
              <a:buSzPct val="125000"/>
              <a:buFont typeface="Arial" pitchFamily="34" charset="0"/>
              <a:buChar char="•"/>
              <a:defRPr sz="2000" b="1" kern="1200">
                <a:solidFill>
                  <a:schemeClr val="accent5"/>
                </a:solidFill>
                <a:latin typeface="+mn-lt"/>
                <a:ea typeface="+mn-ea"/>
                <a:cs typeface="+mn-cs"/>
              </a:defRPr>
            </a:lvl1pPr>
            <a:lvl2pPr marL="801688" indent="-360363" algn="l" defTabSz="914400" rtl="0" eaLnBrk="1" latinLnBrk="0" hangingPunct="1">
              <a:lnSpc>
                <a:spcPct val="100000"/>
              </a:lnSpc>
              <a:spcBef>
                <a:spcPts val="0"/>
              </a:spcBef>
              <a:buClr>
                <a:schemeClr val="accent5"/>
              </a:buClr>
              <a:buSzPct val="125000"/>
              <a:buFont typeface="Arial" panose="020B0604020202020204" pitchFamily="34" charset="0"/>
              <a:buChar char="•"/>
              <a:defRPr sz="1800" kern="1200">
                <a:solidFill>
                  <a:schemeClr val="accent5"/>
                </a:solidFill>
                <a:latin typeface="+mn-lt"/>
                <a:ea typeface="+mn-ea"/>
                <a:cs typeface="+mn-cs"/>
              </a:defRPr>
            </a:lvl2pPr>
            <a:lvl3pPr marL="1171575" indent="-285750" algn="l" defTabSz="914400" rtl="0" eaLnBrk="1" latinLnBrk="0" hangingPunct="1">
              <a:lnSpc>
                <a:spcPct val="100000"/>
              </a:lnSpc>
              <a:spcBef>
                <a:spcPts val="0"/>
              </a:spcBef>
              <a:buClr>
                <a:schemeClr val="accent2"/>
              </a:buClr>
              <a:buSzPct val="125000"/>
              <a:buFont typeface="Arial" panose="020B0604020202020204" pitchFamily="34" charset="0"/>
              <a:buChar char="•"/>
              <a:defRPr sz="1600" kern="1200">
                <a:solidFill>
                  <a:schemeClr val="accent5"/>
                </a:solidFill>
                <a:latin typeface="+mn-lt"/>
                <a:ea typeface="+mn-ea"/>
                <a:cs typeface="+mn-cs"/>
              </a:defRPr>
            </a:lvl3pPr>
            <a:lvl4pPr marL="1704975" indent="-287338" algn="l" defTabSz="914400" rtl="0" eaLnBrk="1" latinLnBrk="0" hangingPunct="1">
              <a:lnSpc>
                <a:spcPts val="2000"/>
              </a:lnSpc>
              <a:spcBef>
                <a:spcPts val="0"/>
              </a:spcBef>
              <a:buClr>
                <a:schemeClr val="accent6"/>
              </a:buClr>
              <a:buSzPct val="125000"/>
              <a:buFont typeface="Arial" pitchFamily="34" charset="0"/>
              <a:buChar char="•"/>
              <a:defRPr sz="1400" kern="1200">
                <a:solidFill>
                  <a:schemeClr val="accent5"/>
                </a:solidFill>
                <a:latin typeface="+mn-lt"/>
                <a:ea typeface="+mn-ea"/>
                <a:cs typeface="+mn-cs"/>
              </a:defRPr>
            </a:lvl4pPr>
            <a:lvl5pPr marL="2152650" indent="-114300" algn="l" defTabSz="914400" rtl="0" eaLnBrk="1" latinLnBrk="0" hangingPunct="1">
              <a:lnSpc>
                <a:spcPts val="2000"/>
              </a:lnSpc>
              <a:spcBef>
                <a:spcPts val="0"/>
              </a:spcBef>
              <a:buClr>
                <a:srgbClr val="666666"/>
              </a:buClr>
              <a:buSzPct val="125000"/>
              <a:buFont typeface="Arial" panose="020B0604020202020204" pitchFamily="34" charset="0"/>
              <a:buChar char="•"/>
              <a:defRPr sz="1200" kern="1200" baseline="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fr-FR" dirty="0"/>
              <a:t>VP </a:t>
            </a:r>
            <a:r>
              <a:rPr lang="fr-FR" dirty="0" err="1"/>
              <a:t>is</a:t>
            </a:r>
            <a:r>
              <a:rPr lang="fr-FR" dirty="0"/>
              <a:t> </a:t>
            </a:r>
            <a:r>
              <a:rPr lang="fr-FR" dirty="0" err="1"/>
              <a:t>very</a:t>
            </a:r>
            <a:r>
              <a:rPr lang="fr-FR" dirty="0"/>
              <a:t> effective for projective techniques (</a:t>
            </a:r>
            <a:r>
              <a:rPr lang="fr-FR" dirty="0" err="1"/>
              <a:t>eg</a:t>
            </a:r>
            <a:r>
              <a:rPr lang="fr-FR" dirty="0"/>
              <a:t> </a:t>
            </a:r>
            <a:r>
              <a:rPr lang="fr-FR" dirty="0" err="1"/>
              <a:t>Conjugate</a:t>
            </a:r>
            <a:r>
              <a:rPr lang="fr-FR" dirty="0"/>
              <a:t> Gradient) </a:t>
            </a:r>
            <a:r>
              <a:rPr lang="fr-FR" dirty="0" err="1"/>
              <a:t>used</a:t>
            </a:r>
            <a:r>
              <a:rPr lang="fr-FR" dirty="0"/>
              <a:t> for large </a:t>
            </a:r>
            <a:r>
              <a:rPr lang="fr-FR" dirty="0" err="1"/>
              <a:t>problems</a:t>
            </a:r>
            <a:endParaRPr lang="fr-FR" dirty="0"/>
          </a:p>
          <a:p>
            <a:pPr lvl="1"/>
            <a:r>
              <a:rPr lang="fr-FR" dirty="0" err="1"/>
              <a:t>Low</a:t>
            </a:r>
            <a:r>
              <a:rPr lang="fr-FR" dirty="0"/>
              <a:t> </a:t>
            </a:r>
            <a:r>
              <a:rPr lang="fr-FR" dirty="0" err="1"/>
              <a:t>overhead</a:t>
            </a:r>
            <a:r>
              <a:rPr lang="fr-FR" dirty="0"/>
              <a:t> in memory</a:t>
            </a:r>
          </a:p>
          <a:p>
            <a:pPr lvl="1"/>
            <a:endParaRPr lang="fr-FR" dirty="0"/>
          </a:p>
          <a:p>
            <a:pPr lvl="1"/>
            <a:r>
              <a:rPr lang="fr-FR" dirty="0"/>
              <a:t>It </a:t>
            </a:r>
            <a:r>
              <a:rPr lang="fr-FR" dirty="0" err="1"/>
              <a:t>secures</a:t>
            </a:r>
            <a:r>
              <a:rPr lang="fr-FR" dirty="0"/>
              <a:t> and </a:t>
            </a:r>
            <a:r>
              <a:rPr lang="fr-FR" dirty="0" err="1"/>
              <a:t>accelerates</a:t>
            </a:r>
            <a:r>
              <a:rPr lang="fr-FR" dirty="0"/>
              <a:t> convergence </a:t>
            </a:r>
            <a:br>
              <a:rPr lang="fr-FR" dirty="0"/>
            </a:br>
            <a:r>
              <a:rPr lang="fr-FR" dirty="0">
                <a:sym typeface="Symbol" panose="05050102010706020507" pitchFamily="18" charset="2"/>
              </a:rPr>
              <a:t> </a:t>
            </a:r>
            <a:r>
              <a:rPr lang="fr-FR" dirty="0" err="1">
                <a:sym typeface="Symbol" panose="05050102010706020507" pitchFamily="18" charset="2"/>
              </a:rPr>
              <a:t>enables</a:t>
            </a:r>
            <a:r>
              <a:rPr lang="fr-FR" dirty="0">
                <a:sym typeface="Symbol" panose="05050102010706020507" pitchFamily="18" charset="2"/>
              </a:rPr>
              <a:t> </a:t>
            </a:r>
            <a:r>
              <a:rPr lang="fr-FR" dirty="0" err="1">
                <a:sym typeface="Symbol" panose="05050102010706020507" pitchFamily="18" charset="2"/>
              </a:rPr>
              <a:t>parallelization</a:t>
            </a:r>
            <a:r>
              <a:rPr lang="fr-FR" dirty="0">
                <a:sym typeface="Symbol" panose="05050102010706020507" pitchFamily="18" charset="2"/>
              </a:rPr>
              <a:t>, </a:t>
            </a:r>
            <a:r>
              <a:rPr lang="fr-FR" dirty="0" err="1">
                <a:sym typeface="Symbol" panose="05050102010706020507" pitchFamily="18" charset="2"/>
              </a:rPr>
              <a:t>improves</a:t>
            </a:r>
            <a:r>
              <a:rPr lang="fr-FR" dirty="0">
                <a:sym typeface="Symbol" panose="05050102010706020507" pitchFamily="18" charset="2"/>
              </a:rPr>
              <a:t> </a:t>
            </a:r>
            <a:r>
              <a:rPr lang="fr-FR" dirty="0" err="1">
                <a:sym typeface="Symbol" panose="05050102010706020507" pitchFamily="18" charset="2"/>
              </a:rPr>
              <a:t>resolution</a:t>
            </a:r>
            <a:r>
              <a:rPr lang="fr-FR" dirty="0">
                <a:sym typeface="Symbol" panose="05050102010706020507" pitchFamily="18" charset="2"/>
              </a:rPr>
              <a:t> of </a:t>
            </a:r>
          </a:p>
          <a:p>
            <a:pPr marL="441325" lvl="1" indent="0">
              <a:buNone/>
            </a:pPr>
            <a:r>
              <a:rPr lang="fr-FR" dirty="0">
                <a:sym typeface="Symbol" panose="05050102010706020507" pitchFamily="18" charset="2"/>
              </a:rPr>
              <a:t>non-</a:t>
            </a:r>
            <a:r>
              <a:rPr lang="fr-FR" dirty="0" err="1">
                <a:sym typeface="Symbol" panose="05050102010706020507" pitchFamily="18" charset="2"/>
              </a:rPr>
              <a:t>hermitian</a:t>
            </a:r>
            <a:r>
              <a:rPr lang="fr-FR" dirty="0">
                <a:sym typeface="Symbol" panose="05050102010706020507" pitchFamily="18" charset="2"/>
              </a:rPr>
              <a:t> </a:t>
            </a:r>
            <a:r>
              <a:rPr lang="fr-FR" dirty="0" err="1">
                <a:sym typeface="Symbol" panose="05050102010706020507" pitchFamily="18" charset="2"/>
              </a:rPr>
              <a:t>problems</a:t>
            </a:r>
            <a:r>
              <a:rPr lang="fr-FR" dirty="0">
                <a:sym typeface="Symbol" panose="05050102010706020507" pitchFamily="18" charset="2"/>
              </a:rPr>
              <a:t>, etc.  </a:t>
            </a:r>
          </a:p>
          <a:p>
            <a:pPr marL="441325" lvl="1" indent="0">
              <a:buNone/>
            </a:pPr>
            <a:endParaRPr lang="fr-FR" dirty="0"/>
          </a:p>
          <a:p>
            <a:pPr lvl="1"/>
            <a:r>
              <a:rPr lang="fr-FR" dirty="0"/>
              <a:t>Quick drop of </a:t>
            </a:r>
            <a:r>
              <a:rPr lang="fr-FR" dirty="0" err="1"/>
              <a:t>iteration</a:t>
            </a:r>
            <a:r>
              <a:rPr lang="fr-FR" dirty="0"/>
              <a:t> count down to the minimum (~ </a:t>
            </a:r>
            <a:r>
              <a:rPr lang="fr-FR" dirty="0" err="1"/>
              <a:t>diag</a:t>
            </a:r>
            <a:r>
              <a:rPr lang="fr-FR" dirty="0"/>
              <a:t> size) </a:t>
            </a:r>
            <a:br>
              <a:rPr lang="fr-FR" dirty="0"/>
            </a:br>
            <a:r>
              <a:rPr lang="fr-FR" dirty="0"/>
              <a:t> </a:t>
            </a:r>
            <a:r>
              <a:rPr lang="fr-FR" dirty="0" err="1"/>
              <a:t>when</a:t>
            </a:r>
            <a:r>
              <a:rPr lang="fr-FR" dirty="0"/>
              <a:t> </a:t>
            </a:r>
            <a:r>
              <a:rPr lang="fr-FR" dirty="0" err="1"/>
              <a:t>using</a:t>
            </a:r>
            <a:r>
              <a:rPr lang="fr-FR" dirty="0"/>
              <a:t> </a:t>
            </a:r>
            <a:r>
              <a:rPr lang="fr-FR" dirty="0" err="1"/>
              <a:t>moderate</a:t>
            </a:r>
            <a:r>
              <a:rPr lang="fr-FR" dirty="0"/>
              <a:t>  </a:t>
            </a:r>
            <a:r>
              <a:rPr lang="fr-FR" dirty="0" err="1"/>
              <a:t>precision</a:t>
            </a:r>
            <a:r>
              <a:rPr lang="fr-FR" dirty="0"/>
              <a:t> </a:t>
            </a:r>
            <a:br>
              <a:rPr lang="fr-FR" dirty="0"/>
            </a:br>
            <a:r>
              <a:rPr lang="fr-FR" dirty="0"/>
              <a:t>(&lt;256 bits of </a:t>
            </a:r>
            <a:r>
              <a:rPr lang="fr-FR" dirty="0" err="1"/>
              <a:t>mantissa</a:t>
            </a:r>
            <a:r>
              <a:rPr lang="fr-FR" dirty="0"/>
              <a:t>) in </a:t>
            </a:r>
            <a:r>
              <a:rPr lang="fr-FR" dirty="0" err="1"/>
              <a:t>classical</a:t>
            </a:r>
            <a:r>
              <a:rPr lang="fr-FR" dirty="0"/>
              <a:t> </a:t>
            </a:r>
            <a:r>
              <a:rPr lang="fr-FR" dirty="0" err="1"/>
              <a:t>examples</a:t>
            </a:r>
            <a:endParaRPr kumimoji="0" lang="fr-FR" sz="1800" b="1" i="0" u="none" strike="noStrike" kern="1200" cap="none" spc="0" normalizeH="0" baseline="0" noProof="0" dirty="0">
              <a:ln>
                <a:noFill/>
              </a:ln>
              <a:solidFill>
                <a:srgbClr val="5F5F5F"/>
              </a:solidFill>
              <a:effectLst/>
              <a:uLnTx/>
              <a:uFillTx/>
              <a:latin typeface="Arial" panose="020B0604020202020204"/>
              <a:ea typeface="+mn-ea"/>
              <a:cs typeface="+mn-cs"/>
            </a:endParaRPr>
          </a:p>
        </p:txBody>
      </p:sp>
      <p:graphicFrame>
        <p:nvGraphicFramePr>
          <p:cNvPr id="5" name="Objet 4">
            <a:extLst>
              <a:ext uri="{FF2B5EF4-FFF2-40B4-BE49-F238E27FC236}">
                <a16:creationId xmlns:a16="http://schemas.microsoft.com/office/drawing/2014/main" id="{98F78C48-D69E-0C4F-8F83-92BDDEECDB33}"/>
              </a:ext>
            </a:extLst>
          </p:cNvPr>
          <p:cNvGraphicFramePr>
            <a:graphicFrameLocks noChangeAspect="1"/>
          </p:cNvGraphicFramePr>
          <p:nvPr>
            <p:extLst>
              <p:ext uri="{D42A27DB-BD31-4B8C-83A1-F6EECF244321}">
                <p14:modId xmlns:p14="http://schemas.microsoft.com/office/powerpoint/2010/main" val="2687618955"/>
              </p:ext>
            </p:extLst>
          </p:nvPr>
        </p:nvGraphicFramePr>
        <p:xfrm>
          <a:off x="7752184" y="3395733"/>
          <a:ext cx="4439816" cy="3332270"/>
        </p:xfrm>
        <a:graphic>
          <a:graphicData uri="http://schemas.openxmlformats.org/presentationml/2006/ole">
            <mc:AlternateContent xmlns:mc="http://schemas.openxmlformats.org/markup-compatibility/2006">
              <mc:Choice xmlns:v="urn:schemas-microsoft-com:vml" Requires="v">
                <p:oleObj spid="_x0000_s1038" name="Acrobat Document" r:id="rId3" imgW="4390855" imgH="3295315" progId="AcroExch.Document.2017">
                  <p:embed/>
                </p:oleObj>
              </mc:Choice>
              <mc:Fallback>
                <p:oleObj name="Acrobat Document" r:id="rId3" imgW="4390855" imgH="3295315" progId="AcroExch.Document.2017">
                  <p:embed/>
                  <p:pic>
                    <p:nvPicPr>
                      <p:cNvPr id="5" name="Objet 4"/>
                      <p:cNvPicPr/>
                      <p:nvPr/>
                    </p:nvPicPr>
                    <p:blipFill>
                      <a:blip r:embed="rId4"/>
                      <a:stretch>
                        <a:fillRect/>
                      </a:stretch>
                    </p:blipFill>
                    <p:spPr>
                      <a:xfrm>
                        <a:off x="7752184" y="3395733"/>
                        <a:ext cx="4439816" cy="3332270"/>
                      </a:xfrm>
                      <a:prstGeom prst="rect">
                        <a:avLst/>
                      </a:prstGeom>
                    </p:spPr>
                  </p:pic>
                </p:oleObj>
              </mc:Fallback>
            </mc:AlternateContent>
          </a:graphicData>
        </a:graphic>
      </p:graphicFrame>
      <p:sp>
        <p:nvSpPr>
          <p:cNvPr id="9" name="Rectangle 7">
            <a:extLst>
              <a:ext uri="{FF2B5EF4-FFF2-40B4-BE49-F238E27FC236}">
                <a16:creationId xmlns:a16="http://schemas.microsoft.com/office/drawing/2014/main" id="{46537527-76ED-6B4F-963F-A0F04B96FCE7}"/>
              </a:ext>
            </a:extLst>
          </p:cNvPr>
          <p:cNvSpPr/>
          <p:nvPr/>
        </p:nvSpPr>
        <p:spPr>
          <a:xfrm>
            <a:off x="8616280" y="3042255"/>
            <a:ext cx="1823152" cy="334210"/>
          </a:xfrm>
          <a:prstGeom prst="wedgeRectCallout">
            <a:avLst>
              <a:gd name="adj1" fmla="val -52590"/>
              <a:gd name="adj2" fmla="val 111182"/>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accent4">
                    <a:lumMod val="75000"/>
                  </a:schemeClr>
                </a:solidFill>
              </a:rPr>
              <a:t>double</a:t>
            </a:r>
          </a:p>
        </p:txBody>
      </p:sp>
      <p:cxnSp>
        <p:nvCxnSpPr>
          <p:cNvPr id="8" name="Connecteur droit 6">
            <a:extLst>
              <a:ext uri="{FF2B5EF4-FFF2-40B4-BE49-F238E27FC236}">
                <a16:creationId xmlns:a16="http://schemas.microsoft.com/office/drawing/2014/main" id="{100E49F4-B467-134B-93BD-EA6C7F1F1DBC}"/>
              </a:ext>
            </a:extLst>
          </p:cNvPr>
          <p:cNvCxnSpPr>
            <a:cxnSpLocks/>
          </p:cNvCxnSpPr>
          <p:nvPr/>
        </p:nvCxnSpPr>
        <p:spPr>
          <a:xfrm flipV="1">
            <a:off x="8544272" y="3429000"/>
            <a:ext cx="0" cy="3024337"/>
          </a:xfrm>
          <a:prstGeom prst="line">
            <a:avLst/>
          </a:prstGeom>
          <a:ln>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4385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B7EA0B87-E7B6-CB4F-8E53-F5B1B9526BD5}"/>
              </a:ext>
            </a:extLst>
          </p:cNvPr>
          <p:cNvSpPr>
            <a:spLocks noGrp="1"/>
          </p:cNvSpPr>
          <p:nvPr>
            <p:ph sz="quarter" idx="18"/>
          </p:nvPr>
        </p:nvSpPr>
        <p:spPr>
          <a:xfrm>
            <a:off x="479001" y="1257300"/>
            <a:ext cx="11232000" cy="5312140"/>
          </a:xfrm>
        </p:spPr>
        <p:txBody>
          <a:bodyPr/>
          <a:lstStyle/>
          <a:p>
            <a:r>
              <a:rPr lang="en-US" sz="2000" dirty="0"/>
              <a:t>Precision control a key feature for numerical analysts</a:t>
            </a:r>
          </a:p>
          <a:p>
            <a:pPr lvl="1">
              <a:lnSpc>
                <a:spcPct val="100000"/>
              </a:lnSpc>
              <a:spcAft>
                <a:spcPts val="300"/>
              </a:spcAft>
            </a:pPr>
            <a:r>
              <a:rPr lang="en-US" sz="1600" dirty="0"/>
              <a:t>Explore suitable trade-offs between accuracy and execution time.</a:t>
            </a:r>
          </a:p>
          <a:p>
            <a:pPr lvl="1"/>
            <a:endParaRPr lang="en-US" sz="1600" dirty="0"/>
          </a:p>
          <a:p>
            <a:pPr lvl="1"/>
            <a:endParaRPr lang="en-US" sz="1600" dirty="0"/>
          </a:p>
          <a:p>
            <a:pPr lvl="1"/>
            <a:endParaRPr lang="en-US" sz="1600" dirty="0"/>
          </a:p>
          <a:p>
            <a:pPr lvl="1"/>
            <a:endParaRPr lang="en-US" sz="1600" dirty="0"/>
          </a:p>
          <a:p>
            <a:pPr marL="441325" lvl="1" indent="0">
              <a:buNone/>
            </a:pPr>
            <a:endParaRPr lang="en-US" sz="1600" dirty="0"/>
          </a:p>
          <a:p>
            <a:pPr lvl="1"/>
            <a:endParaRPr lang="en-US" sz="1200" dirty="0"/>
          </a:p>
          <a:p>
            <a:pPr>
              <a:spcAft>
                <a:spcPts val="300"/>
              </a:spcAft>
            </a:pPr>
            <a:r>
              <a:rPr lang="en-US" sz="2000" dirty="0"/>
              <a:t>Problem: VP with current language support</a:t>
            </a:r>
          </a:p>
          <a:p>
            <a:pPr lvl="1">
              <a:lnSpc>
                <a:spcPct val="100000"/>
              </a:lnSpc>
              <a:spcAft>
                <a:spcPts val="300"/>
              </a:spcAft>
            </a:pPr>
            <a:r>
              <a:rPr lang="en-US" sz="1600" dirty="0"/>
              <a:t>IEEE formats have fixed sizes</a:t>
            </a:r>
          </a:p>
          <a:p>
            <a:pPr lvl="1">
              <a:lnSpc>
                <a:spcPct val="100000"/>
              </a:lnSpc>
              <a:spcAft>
                <a:spcPts val="300"/>
              </a:spcAft>
            </a:pPr>
            <a:r>
              <a:rPr lang="en-US" sz="1600" dirty="0"/>
              <a:t>Resort to libraries (MPFR, Boost)</a:t>
            </a:r>
          </a:p>
          <a:p>
            <a:pPr lvl="2">
              <a:lnSpc>
                <a:spcPct val="100000"/>
              </a:lnSpc>
              <a:spcAft>
                <a:spcPts val="300"/>
              </a:spcAft>
            </a:pPr>
            <a:r>
              <a:rPr lang="en-US" sz="1200" dirty="0"/>
              <a:t>Slowdown computation</a:t>
            </a:r>
          </a:p>
          <a:p>
            <a:pPr lvl="2">
              <a:lnSpc>
                <a:spcPct val="100000"/>
              </a:lnSpc>
              <a:spcAft>
                <a:spcPts val="300"/>
              </a:spcAft>
            </a:pPr>
            <a:r>
              <a:rPr lang="en-US" sz="1200" dirty="0"/>
              <a:t>No inherent compiler support</a:t>
            </a:r>
          </a:p>
          <a:p>
            <a:pPr lvl="1">
              <a:lnSpc>
                <a:spcPct val="100000"/>
              </a:lnSpc>
              <a:spcAft>
                <a:spcPts val="300"/>
              </a:spcAft>
            </a:pPr>
            <a:r>
              <a:rPr lang="en-US" sz="1600" dirty="0"/>
              <a:t>Other FP representations?</a:t>
            </a:r>
          </a:p>
        </p:txBody>
      </p:sp>
      <p:sp>
        <p:nvSpPr>
          <p:cNvPr id="4" name="Espace réservé du texte 3">
            <a:extLst>
              <a:ext uri="{FF2B5EF4-FFF2-40B4-BE49-F238E27FC236}">
                <a16:creationId xmlns:a16="http://schemas.microsoft.com/office/drawing/2014/main" id="{F61AFB66-150F-7F44-9D74-F833A26103F9}"/>
              </a:ext>
            </a:extLst>
          </p:cNvPr>
          <p:cNvSpPr>
            <a:spLocks noGrp="1"/>
          </p:cNvSpPr>
          <p:nvPr>
            <p:ph type="body" sz="quarter" idx="20"/>
          </p:nvPr>
        </p:nvSpPr>
        <p:spPr/>
        <p:txBody>
          <a:bodyPr/>
          <a:lstStyle/>
          <a:p>
            <a:r>
              <a:rPr lang="fr-FR" dirty="0"/>
              <a:t>motivation</a:t>
            </a:r>
          </a:p>
        </p:txBody>
      </p:sp>
      <p:sp>
        <p:nvSpPr>
          <p:cNvPr id="5" name="ZoneTexte 4">
            <a:extLst>
              <a:ext uri="{FF2B5EF4-FFF2-40B4-BE49-F238E27FC236}">
                <a16:creationId xmlns:a16="http://schemas.microsoft.com/office/drawing/2014/main" id="{A9002DE4-A964-4642-98A0-764843A3B2BC}"/>
              </a:ext>
            </a:extLst>
          </p:cNvPr>
          <p:cNvSpPr txBox="1"/>
          <p:nvPr/>
        </p:nvSpPr>
        <p:spPr>
          <a:xfrm>
            <a:off x="5159896" y="2206488"/>
            <a:ext cx="4996881" cy="646331"/>
          </a:xfrm>
          <a:prstGeom prst="rect">
            <a:avLst/>
          </a:prstGeom>
          <a:noFill/>
          <a:ln>
            <a:solidFill>
              <a:schemeClr val="tx1"/>
            </a:solidFill>
          </a:ln>
        </p:spPr>
        <p:txBody>
          <a:bodyPr wrap="none" rtlCol="0">
            <a:spAutoFit/>
          </a:bodyPr>
          <a:lstStyle/>
          <a:p>
            <a:r>
              <a:rPr lang="fr-FR" dirty="0" err="1">
                <a:latin typeface="Consolas" panose="020B0609020204030204" pitchFamily="49" charset="0"/>
                <a:cs typeface="Consolas" panose="020B0609020204030204" pitchFamily="49" charset="0"/>
              </a:rPr>
              <a:t>What</a:t>
            </a:r>
            <a:r>
              <a:rPr lang="fr-FR" dirty="0">
                <a:latin typeface="Consolas" panose="020B0609020204030204" pitchFamily="49" charset="0"/>
                <a:cs typeface="Consolas" panose="020B0609020204030204" pitchFamily="49" charset="0"/>
              </a:rPr>
              <a:t> </a:t>
            </a:r>
            <a:r>
              <a:rPr lang="fr-FR" dirty="0" err="1">
                <a:latin typeface="Consolas" panose="020B0609020204030204" pitchFamily="49" charset="0"/>
                <a:cs typeface="Consolas" panose="020B0609020204030204" pitchFamily="49" charset="0"/>
              </a:rPr>
              <a:t>is</a:t>
            </a:r>
            <a:r>
              <a:rPr lang="fr-FR" dirty="0">
                <a:latin typeface="Consolas" panose="020B0609020204030204" pitchFamily="49" charset="0"/>
                <a:cs typeface="Consolas" panose="020B0609020204030204" pitchFamily="49" charset="0"/>
              </a:rPr>
              <a:t> the impact of the </a:t>
            </a:r>
            <a:r>
              <a:rPr lang="fr-FR" dirty="0" err="1">
                <a:latin typeface="Consolas" panose="020B0609020204030204" pitchFamily="49" charset="0"/>
                <a:cs typeface="Consolas" panose="020B0609020204030204" pitchFamily="49" charset="0"/>
              </a:rPr>
              <a:t>precision</a:t>
            </a:r>
            <a:r>
              <a:rPr lang="fr-FR" dirty="0">
                <a:latin typeface="Consolas" panose="020B0609020204030204" pitchFamily="49" charset="0"/>
                <a:cs typeface="Consolas" panose="020B0609020204030204" pitchFamily="49" charset="0"/>
              </a:rPr>
              <a:t> on</a:t>
            </a:r>
          </a:p>
          <a:p>
            <a:r>
              <a:rPr lang="fr-FR" dirty="0" err="1">
                <a:latin typeface="Consolas" panose="020B0609020204030204" pitchFamily="49" charset="0"/>
                <a:cs typeface="Consolas" panose="020B0609020204030204" pitchFamily="49" charset="0"/>
              </a:rPr>
              <a:t>Conjugate</a:t>
            </a:r>
            <a:r>
              <a:rPr lang="fr-FR" dirty="0">
                <a:latin typeface="Consolas" panose="020B0609020204030204" pitchFamily="49" charset="0"/>
                <a:cs typeface="Consolas" panose="020B0609020204030204" pitchFamily="49" charset="0"/>
              </a:rPr>
              <a:t> Gradient </a:t>
            </a:r>
            <a:r>
              <a:rPr lang="fr-FR" dirty="0" err="1">
                <a:latin typeface="Consolas" panose="020B0609020204030204" pitchFamily="49" charset="0"/>
                <a:cs typeface="Consolas" panose="020B0609020204030204" pitchFamily="49" charset="0"/>
              </a:rPr>
              <a:t>algorithm</a:t>
            </a:r>
            <a:r>
              <a:rPr lang="fr-FR" dirty="0">
                <a:latin typeface="Consolas" panose="020B0609020204030204" pitchFamily="49" charset="0"/>
                <a:cs typeface="Consolas" panose="020B0609020204030204" pitchFamily="49" charset="0"/>
              </a:rPr>
              <a:t>?</a:t>
            </a:r>
            <a:endParaRPr lang="fr-FR" dirty="0">
              <a:solidFill>
                <a:schemeClr val="tx2"/>
              </a:solidFill>
              <a:latin typeface="Consolas" panose="020B0609020204030204" pitchFamily="49" charset="0"/>
              <a:cs typeface="Consolas" panose="020B0609020204030204" pitchFamily="49" charset="0"/>
            </a:endParaRPr>
          </a:p>
        </p:txBody>
      </p:sp>
      <p:pic>
        <p:nvPicPr>
          <p:cNvPr id="6" name="Image 5">
            <a:extLst>
              <a:ext uri="{FF2B5EF4-FFF2-40B4-BE49-F238E27FC236}">
                <a16:creationId xmlns:a16="http://schemas.microsoft.com/office/drawing/2014/main" id="{D5D1E7DA-D78B-5A41-A3EB-7CAD3FA4DD33}"/>
              </a:ext>
            </a:extLst>
          </p:cNvPr>
          <p:cNvPicPr>
            <a:picLocks noChangeAspect="1"/>
          </p:cNvPicPr>
          <p:nvPr/>
        </p:nvPicPr>
        <p:blipFill>
          <a:blip r:embed="rId3"/>
          <a:stretch>
            <a:fillRect/>
          </a:stretch>
        </p:blipFill>
        <p:spPr>
          <a:xfrm>
            <a:off x="835060" y="3592493"/>
            <a:ext cx="1372508" cy="988635"/>
          </a:xfrm>
          <a:prstGeom prst="rect">
            <a:avLst/>
          </a:prstGeom>
        </p:spPr>
      </p:pic>
      <p:sp>
        <p:nvSpPr>
          <p:cNvPr id="7" name="Bulle ronde 6">
            <a:extLst>
              <a:ext uri="{FF2B5EF4-FFF2-40B4-BE49-F238E27FC236}">
                <a16:creationId xmlns:a16="http://schemas.microsoft.com/office/drawing/2014/main" id="{97EE2D36-D844-A849-B84B-DD66454CFA55}"/>
              </a:ext>
            </a:extLst>
          </p:cNvPr>
          <p:cNvSpPr/>
          <p:nvPr/>
        </p:nvSpPr>
        <p:spPr>
          <a:xfrm>
            <a:off x="983432" y="2307932"/>
            <a:ext cx="2948752" cy="971960"/>
          </a:xfrm>
          <a:prstGeom prst="wedgeEllipseCallou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dirty="0">
                <a:solidFill>
                  <a:schemeClr val="tx1"/>
                </a:solidFill>
              </a:rPr>
              <a:t>How to </a:t>
            </a:r>
            <a:r>
              <a:rPr lang="fr-FR" sz="1600" dirty="0" err="1">
                <a:solidFill>
                  <a:schemeClr val="tx1"/>
                </a:solidFill>
              </a:rPr>
              <a:t>write</a:t>
            </a:r>
            <a:r>
              <a:rPr lang="fr-FR" sz="1600" dirty="0">
                <a:solidFill>
                  <a:schemeClr val="tx1"/>
                </a:solidFill>
              </a:rPr>
              <a:t> code to explore </a:t>
            </a:r>
            <a:r>
              <a:rPr lang="fr-FR" sz="1600" dirty="0" err="1">
                <a:solidFill>
                  <a:schemeClr val="tx1"/>
                </a:solidFill>
              </a:rPr>
              <a:t>accuracy</a:t>
            </a:r>
            <a:r>
              <a:rPr lang="fr-FR" sz="1600" dirty="0">
                <a:solidFill>
                  <a:schemeClr val="tx1"/>
                </a:solidFill>
              </a:rPr>
              <a:t> in applications?</a:t>
            </a:r>
          </a:p>
        </p:txBody>
      </p:sp>
      <p:sp>
        <p:nvSpPr>
          <p:cNvPr id="8" name="Flèche vers la droite 7">
            <a:extLst>
              <a:ext uri="{FF2B5EF4-FFF2-40B4-BE49-F238E27FC236}">
                <a16:creationId xmlns:a16="http://schemas.microsoft.com/office/drawing/2014/main" id="{45DCB34B-15AF-AB4E-A3CC-B920A01EF3C3}"/>
              </a:ext>
            </a:extLst>
          </p:cNvPr>
          <p:cNvSpPr/>
          <p:nvPr/>
        </p:nvSpPr>
        <p:spPr>
          <a:xfrm rot="21137090">
            <a:off x="3989174" y="2344798"/>
            <a:ext cx="1100033" cy="505663"/>
          </a:xfrm>
          <a:prstGeom prst="right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Flèche vers la droite 10">
            <a:extLst>
              <a:ext uri="{FF2B5EF4-FFF2-40B4-BE49-F238E27FC236}">
                <a16:creationId xmlns:a16="http://schemas.microsoft.com/office/drawing/2014/main" id="{A9AB2DF1-B1D8-BB48-9C24-714DFD4847CB}"/>
              </a:ext>
            </a:extLst>
          </p:cNvPr>
          <p:cNvSpPr/>
          <p:nvPr/>
        </p:nvSpPr>
        <p:spPr>
          <a:xfrm rot="4176489">
            <a:off x="9243961" y="4591191"/>
            <a:ext cx="512233" cy="367691"/>
          </a:xfrm>
          <a:prstGeom prst="rightArrow">
            <a:avLst>
              <a:gd name="adj1" fmla="val 50779"/>
              <a:gd name="adj2" fmla="val 50000"/>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ZoneTexte 11">
            <a:extLst>
              <a:ext uri="{FF2B5EF4-FFF2-40B4-BE49-F238E27FC236}">
                <a16:creationId xmlns:a16="http://schemas.microsoft.com/office/drawing/2014/main" id="{997E2384-6A30-AD48-8FC8-798D23990F55}"/>
              </a:ext>
            </a:extLst>
          </p:cNvPr>
          <p:cNvSpPr txBox="1"/>
          <p:nvPr/>
        </p:nvSpPr>
        <p:spPr>
          <a:xfrm>
            <a:off x="7658336" y="5047176"/>
            <a:ext cx="3732625" cy="369332"/>
          </a:xfrm>
          <a:prstGeom prst="rect">
            <a:avLst/>
          </a:prstGeom>
          <a:noFill/>
          <a:ln>
            <a:solidFill>
              <a:schemeClr val="tx1"/>
            </a:solidFill>
          </a:ln>
        </p:spPr>
        <p:txBody>
          <a:bodyPr wrap="none" rtlCol="0">
            <a:spAutoFit/>
          </a:bodyPr>
          <a:lstStyle/>
          <a:p>
            <a:r>
              <a:rPr lang="fr-FR" dirty="0"/>
              <a:t>Variable </a:t>
            </a:r>
            <a:r>
              <a:rPr lang="fr-FR" dirty="0" err="1"/>
              <a:t>Precision</a:t>
            </a:r>
            <a:r>
              <a:rPr lang="fr-FR" dirty="0"/>
              <a:t> (VP) </a:t>
            </a:r>
            <a:r>
              <a:rPr lang="fr-FR" dirty="0" err="1"/>
              <a:t>Computing</a:t>
            </a:r>
            <a:endParaRPr lang="fr-FR" dirty="0"/>
          </a:p>
        </p:txBody>
      </p:sp>
      <p:sp>
        <p:nvSpPr>
          <p:cNvPr id="13" name="ZoneTexte 4">
            <a:extLst>
              <a:ext uri="{FF2B5EF4-FFF2-40B4-BE49-F238E27FC236}">
                <a16:creationId xmlns:a16="http://schemas.microsoft.com/office/drawing/2014/main" id="{AC6B54F0-E45B-CC48-BFF1-9ADAB10749D3}"/>
              </a:ext>
            </a:extLst>
          </p:cNvPr>
          <p:cNvSpPr txBox="1"/>
          <p:nvPr/>
        </p:nvSpPr>
        <p:spPr>
          <a:xfrm>
            <a:off x="6312024" y="3289859"/>
            <a:ext cx="3983783" cy="1200329"/>
          </a:xfrm>
          <a:prstGeom prst="rect">
            <a:avLst/>
          </a:prstGeom>
          <a:noFill/>
          <a:ln>
            <a:solidFill>
              <a:schemeClr val="tx1"/>
            </a:solidFill>
          </a:ln>
        </p:spPr>
        <p:txBody>
          <a:bodyPr wrap="none" rtlCol="0">
            <a:spAutoFit/>
          </a:bodyPr>
          <a:lstStyle/>
          <a:p>
            <a:r>
              <a:rPr lang="fr-FR" dirty="0" err="1">
                <a:latin typeface="Consolas" panose="020B0609020204030204" pitchFamily="49" charset="0"/>
                <a:cs typeface="Consolas" panose="020B0609020204030204" pitchFamily="49" charset="0"/>
              </a:rPr>
              <a:t>loop</a:t>
            </a:r>
            <a:r>
              <a:rPr lang="fr-FR" dirty="0">
                <a:latin typeface="Consolas" panose="020B0609020204030204" pitchFamily="49" charset="0"/>
                <a:cs typeface="Consolas" panose="020B0609020204030204" pitchFamily="49" charset="0"/>
              </a:rPr>
              <a:t> </a:t>
            </a:r>
            <a:r>
              <a:rPr lang="fr-FR" dirty="0" err="1">
                <a:latin typeface="Consolas" panose="020B0609020204030204" pitchFamily="49" charset="0"/>
                <a:cs typeface="Consolas" panose="020B0609020204030204" pitchFamily="49" charset="0"/>
              </a:rPr>
              <a:t>until</a:t>
            </a:r>
            <a:r>
              <a:rPr lang="fr-FR" dirty="0">
                <a:latin typeface="Consolas" panose="020B0609020204030204" pitchFamily="49" charset="0"/>
                <a:cs typeface="Consolas" panose="020B0609020204030204" pitchFamily="49" charset="0"/>
              </a:rPr>
              <a:t> </a:t>
            </a:r>
            <a:r>
              <a:rPr lang="fr-FR" dirty="0" err="1">
                <a:solidFill>
                  <a:schemeClr val="tx2"/>
                </a:solidFill>
                <a:latin typeface="Consolas" panose="020B0609020204030204" pitchFamily="49" charset="0"/>
                <a:cs typeface="Consolas" panose="020B0609020204030204" pitchFamily="49" charset="0"/>
              </a:rPr>
              <a:t>accuracy</a:t>
            </a:r>
            <a:r>
              <a:rPr lang="fr-FR" dirty="0">
                <a:latin typeface="Consolas" panose="020B0609020204030204" pitchFamily="49" charset="0"/>
                <a:cs typeface="Consolas" panose="020B0609020204030204" pitchFamily="49" charset="0"/>
              </a:rPr>
              <a:t> </a:t>
            </a:r>
            <a:r>
              <a:rPr lang="fr-FR" dirty="0" err="1">
                <a:latin typeface="Consolas" panose="020B0609020204030204" pitchFamily="49" charset="0"/>
                <a:cs typeface="Consolas" panose="020B0609020204030204" pitchFamily="49" charset="0"/>
              </a:rPr>
              <a:t>is</a:t>
            </a:r>
            <a:r>
              <a:rPr lang="fr-FR" dirty="0">
                <a:latin typeface="Consolas" panose="020B0609020204030204" pitchFamily="49" charset="0"/>
                <a:cs typeface="Consolas" panose="020B0609020204030204" pitchFamily="49" charset="0"/>
              </a:rPr>
              <a:t> not met</a:t>
            </a:r>
          </a:p>
          <a:p>
            <a:r>
              <a:rPr lang="fr-FR" dirty="0">
                <a:solidFill>
                  <a:schemeClr val="tx2"/>
                </a:solidFill>
                <a:latin typeface="Consolas" panose="020B0609020204030204" pitchFamily="49" charset="0"/>
                <a:cs typeface="Consolas" panose="020B0609020204030204" pitchFamily="49" charset="0"/>
              </a:rPr>
              <a:t>   </a:t>
            </a:r>
            <a:r>
              <a:rPr lang="fr-FR" dirty="0" err="1">
                <a:solidFill>
                  <a:schemeClr val="tx2"/>
                </a:solidFill>
                <a:latin typeface="Consolas" panose="020B0609020204030204" pitchFamily="49" charset="0"/>
                <a:cs typeface="Consolas" panose="020B0609020204030204" pitchFamily="49" charset="0"/>
              </a:rPr>
              <a:t>precision</a:t>
            </a:r>
            <a:r>
              <a:rPr lang="fr-FR" dirty="0">
                <a:latin typeface="Consolas" panose="020B0609020204030204" pitchFamily="49" charset="0"/>
                <a:cs typeface="Consolas" panose="020B0609020204030204" pitchFamily="49" charset="0"/>
              </a:rPr>
              <a:t> = </a:t>
            </a:r>
            <a:r>
              <a:rPr lang="fr-FR" dirty="0" err="1">
                <a:solidFill>
                  <a:schemeClr val="tx2"/>
                </a:solidFill>
                <a:latin typeface="Consolas" panose="020B0609020204030204" pitchFamily="49" charset="0"/>
                <a:cs typeface="Consolas" panose="020B0609020204030204" pitchFamily="49" charset="0"/>
              </a:rPr>
              <a:t>precision</a:t>
            </a:r>
            <a:r>
              <a:rPr lang="fr-FR" dirty="0">
                <a:latin typeface="Consolas" panose="020B0609020204030204" pitchFamily="49" charset="0"/>
                <a:cs typeface="Consolas" panose="020B0609020204030204" pitchFamily="49" charset="0"/>
              </a:rPr>
              <a:t> + 1</a:t>
            </a:r>
          </a:p>
          <a:p>
            <a:r>
              <a:rPr lang="fr-FR" dirty="0">
                <a:latin typeface="Consolas" panose="020B0609020204030204" pitchFamily="49" charset="0"/>
                <a:cs typeface="Consolas" panose="020B0609020204030204" pitchFamily="49" charset="0"/>
              </a:rPr>
              <a:t>   call </a:t>
            </a:r>
            <a:r>
              <a:rPr lang="fr-FR" dirty="0">
                <a:solidFill>
                  <a:schemeClr val="tx2"/>
                </a:solidFill>
                <a:latin typeface="Consolas" panose="020B0609020204030204" pitchFamily="49" charset="0"/>
                <a:cs typeface="Consolas" panose="020B0609020204030204" pitchFamily="49" charset="0"/>
              </a:rPr>
              <a:t>CG</a:t>
            </a:r>
            <a:r>
              <a:rPr lang="fr-FR" dirty="0">
                <a:latin typeface="Consolas" panose="020B0609020204030204" pitchFamily="49" charset="0"/>
                <a:cs typeface="Consolas" panose="020B0609020204030204" pitchFamily="49" charset="0"/>
              </a:rPr>
              <a:t> </a:t>
            </a:r>
            <a:r>
              <a:rPr lang="fr-FR" dirty="0" err="1">
                <a:latin typeface="Consolas" panose="020B0609020204030204" pitchFamily="49" charset="0"/>
                <a:cs typeface="Consolas" panose="020B0609020204030204" pitchFamily="49" charset="0"/>
              </a:rPr>
              <a:t>with</a:t>
            </a:r>
            <a:r>
              <a:rPr lang="fr-FR" dirty="0">
                <a:latin typeface="Consolas" panose="020B0609020204030204" pitchFamily="49" charset="0"/>
                <a:cs typeface="Consolas" panose="020B0609020204030204" pitchFamily="49" charset="0"/>
              </a:rPr>
              <a:t> </a:t>
            </a:r>
            <a:r>
              <a:rPr lang="fr-FR" dirty="0" err="1">
                <a:solidFill>
                  <a:schemeClr val="tx2"/>
                </a:solidFill>
                <a:latin typeface="Consolas" panose="020B0609020204030204" pitchFamily="49" charset="0"/>
                <a:cs typeface="Consolas" panose="020B0609020204030204" pitchFamily="49" charset="0"/>
              </a:rPr>
              <a:t>precision</a:t>
            </a:r>
            <a:endParaRPr lang="fr-FR" dirty="0">
              <a:solidFill>
                <a:schemeClr val="tx2"/>
              </a:solidFill>
              <a:latin typeface="Consolas" panose="020B0609020204030204" pitchFamily="49" charset="0"/>
              <a:cs typeface="Consolas" panose="020B0609020204030204" pitchFamily="49" charset="0"/>
            </a:endParaRPr>
          </a:p>
          <a:p>
            <a:r>
              <a:rPr lang="fr-FR" dirty="0">
                <a:solidFill>
                  <a:schemeClr val="tx2"/>
                </a:solidFill>
                <a:latin typeface="Consolas" panose="020B0609020204030204" pitchFamily="49" charset="0"/>
                <a:cs typeface="Consolas" panose="020B0609020204030204" pitchFamily="49" charset="0"/>
              </a:rPr>
              <a:t>   </a:t>
            </a:r>
            <a:r>
              <a:rPr lang="fr-FR" dirty="0" err="1">
                <a:latin typeface="Consolas" panose="020B0609020204030204" pitchFamily="49" charset="0"/>
                <a:cs typeface="Consolas" panose="020B0609020204030204" pitchFamily="49" charset="0"/>
              </a:rPr>
              <a:t>calculate</a:t>
            </a:r>
            <a:r>
              <a:rPr lang="fr-FR" dirty="0">
                <a:solidFill>
                  <a:schemeClr val="tx2"/>
                </a:solidFill>
                <a:latin typeface="Consolas" panose="020B0609020204030204" pitchFamily="49" charset="0"/>
                <a:cs typeface="Consolas" panose="020B0609020204030204" pitchFamily="49" charset="0"/>
              </a:rPr>
              <a:t> </a:t>
            </a:r>
            <a:r>
              <a:rPr lang="fr-FR" dirty="0" err="1">
                <a:solidFill>
                  <a:schemeClr val="tx2"/>
                </a:solidFill>
                <a:latin typeface="Consolas" panose="020B0609020204030204" pitchFamily="49" charset="0"/>
                <a:cs typeface="Consolas" panose="020B0609020204030204" pitchFamily="49" charset="0"/>
              </a:rPr>
              <a:t>accuracy</a:t>
            </a:r>
            <a:endParaRPr lang="fr-FR" dirty="0">
              <a:solidFill>
                <a:schemeClr val="tx2"/>
              </a:solidFill>
              <a:latin typeface="Consolas" panose="020B0609020204030204" pitchFamily="49" charset="0"/>
              <a:cs typeface="Consolas" panose="020B0609020204030204" pitchFamily="49" charset="0"/>
            </a:endParaRPr>
          </a:p>
        </p:txBody>
      </p:sp>
      <p:sp>
        <p:nvSpPr>
          <p:cNvPr id="14" name="Flèche vers la droite 10">
            <a:extLst>
              <a:ext uri="{FF2B5EF4-FFF2-40B4-BE49-F238E27FC236}">
                <a16:creationId xmlns:a16="http://schemas.microsoft.com/office/drawing/2014/main" id="{F1B7B56A-A4E9-EF4B-860D-B321A35D2349}"/>
              </a:ext>
            </a:extLst>
          </p:cNvPr>
          <p:cNvSpPr/>
          <p:nvPr/>
        </p:nvSpPr>
        <p:spPr>
          <a:xfrm rot="5400000">
            <a:off x="7699786" y="2883617"/>
            <a:ext cx="424858" cy="367691"/>
          </a:xfrm>
          <a:prstGeom prst="rightArrow">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623594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1" end="1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2" end="12"/>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11" grpId="0" animBg="1"/>
      <p:bldP spid="12" grpId="0" animBg="1"/>
      <p:bldP spid="13" grpId="0" animBg="1"/>
      <p:bldP spid="1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D0FD68E1-5B6C-3840-8E51-BAFF1E4BC590}"/>
              </a:ext>
            </a:extLst>
          </p:cNvPr>
          <p:cNvSpPr>
            <a:spLocks noGrp="1"/>
          </p:cNvSpPr>
          <p:nvPr>
            <p:ph sz="quarter" idx="18"/>
          </p:nvPr>
        </p:nvSpPr>
        <p:spPr/>
        <p:txBody>
          <a:bodyPr>
            <a:normAutofit fontScale="92500" lnSpcReduction="10000"/>
          </a:bodyPr>
          <a:lstStyle/>
          <a:p>
            <a:r>
              <a:rPr lang="fr-FR" dirty="0"/>
              <a:t>Mixed-</a:t>
            </a:r>
            <a:r>
              <a:rPr lang="fr-FR" dirty="0" err="1"/>
              <a:t>precision</a:t>
            </a:r>
            <a:r>
              <a:rPr lang="fr-FR" dirty="0"/>
              <a:t> </a:t>
            </a:r>
            <a:r>
              <a:rPr lang="fr-FR" dirty="0" err="1"/>
              <a:t>approach</a:t>
            </a:r>
            <a:r>
              <a:rPr lang="fr-FR" dirty="0"/>
              <a:t> [</a:t>
            </a:r>
            <a:r>
              <a:rPr lang="fr-FR" dirty="0" err="1"/>
              <a:t>Baboulin</a:t>
            </a:r>
            <a:r>
              <a:rPr lang="fr-FR" dirty="0"/>
              <a:t> 2009]</a:t>
            </a:r>
          </a:p>
          <a:p>
            <a:pPr lvl="1"/>
            <a:r>
              <a:rPr lang="fr-FR" dirty="0"/>
              <a:t>Combine IEEE formats for speed and </a:t>
            </a:r>
            <a:r>
              <a:rPr lang="fr-FR" dirty="0" err="1"/>
              <a:t>energy</a:t>
            </a:r>
            <a:r>
              <a:rPr lang="fr-FR" dirty="0"/>
              <a:t> </a:t>
            </a:r>
            <a:r>
              <a:rPr lang="fr-FR" dirty="0" err="1"/>
              <a:t>efficiency</a:t>
            </a:r>
            <a:r>
              <a:rPr lang="fr-FR" dirty="0"/>
              <a:t> 	</a:t>
            </a:r>
            <a:r>
              <a:rPr lang="fr-FR" sz="2800" dirty="0">
                <a:solidFill>
                  <a:prstClr val="black"/>
                </a:solidFill>
              </a:rPr>
              <a:t> ✅</a:t>
            </a:r>
            <a:endParaRPr lang="fr-FR" dirty="0"/>
          </a:p>
          <a:p>
            <a:pPr lvl="1"/>
            <a:r>
              <a:rPr lang="fr-FR" dirty="0"/>
              <a:t>Hardware support   					</a:t>
            </a:r>
            <a:r>
              <a:rPr lang="fr-FR" sz="3200" dirty="0">
                <a:solidFill>
                  <a:prstClr val="black"/>
                </a:solidFill>
              </a:rPr>
              <a:t> </a:t>
            </a:r>
            <a:r>
              <a:rPr lang="fr-FR" sz="2800" dirty="0">
                <a:solidFill>
                  <a:prstClr val="black"/>
                </a:solidFill>
              </a:rPr>
              <a:t>✅</a:t>
            </a:r>
            <a:endParaRPr lang="fr-FR" sz="3200" dirty="0"/>
          </a:p>
          <a:p>
            <a:pPr lvl="1"/>
            <a:r>
              <a:rPr lang="fr-FR" dirty="0" err="1"/>
              <a:t>Limiting</a:t>
            </a:r>
            <a:r>
              <a:rPr lang="fr-FR" dirty="0"/>
              <a:t> </a:t>
            </a:r>
            <a:r>
              <a:rPr lang="fr-FR" dirty="0" err="1"/>
              <a:t>number</a:t>
            </a:r>
            <a:r>
              <a:rPr lang="fr-FR" dirty="0"/>
              <a:t> of types (16, 32, 64, 128 at </a:t>
            </a:r>
            <a:r>
              <a:rPr lang="fr-FR" dirty="0" err="1"/>
              <a:t>most</a:t>
            </a:r>
            <a:r>
              <a:rPr lang="fr-FR" dirty="0"/>
              <a:t>)  	 </a:t>
            </a:r>
            <a:r>
              <a:rPr lang="fr-FR" sz="3200" dirty="0"/>
              <a:t>❌</a:t>
            </a:r>
          </a:p>
          <a:p>
            <a:endParaRPr lang="fr-FR" dirty="0"/>
          </a:p>
          <a:p>
            <a:r>
              <a:rPr lang="fr-FR" dirty="0"/>
              <a:t>Multi-</a:t>
            </a:r>
            <a:r>
              <a:rPr lang="fr-FR" dirty="0" err="1"/>
              <a:t>precision</a:t>
            </a:r>
            <a:r>
              <a:rPr lang="fr-FR" dirty="0"/>
              <a:t> </a:t>
            </a:r>
            <a:r>
              <a:rPr lang="fr-FR" dirty="0" err="1"/>
              <a:t>Libraries</a:t>
            </a:r>
            <a:r>
              <a:rPr lang="fr-FR" dirty="0"/>
              <a:t> (MPFR[</a:t>
            </a:r>
            <a:r>
              <a:rPr lang="fr-FR" dirty="0" err="1"/>
              <a:t>Fousse</a:t>
            </a:r>
            <a:r>
              <a:rPr lang="fr-FR" dirty="0"/>
              <a:t> 2007], GMP[</a:t>
            </a:r>
            <a:r>
              <a:rPr lang="fr-FR" dirty="0" err="1"/>
              <a:t>Granlund</a:t>
            </a:r>
            <a:r>
              <a:rPr lang="fr-FR" dirty="0"/>
              <a:t> 2016], etc.)</a:t>
            </a:r>
          </a:p>
          <a:p>
            <a:pPr lvl="1">
              <a:buClr>
                <a:srgbClr val="5F5F5F"/>
              </a:buClr>
            </a:pPr>
            <a:r>
              <a:rPr lang="fr-FR" dirty="0" err="1"/>
              <a:t>Flexibility</a:t>
            </a:r>
            <a:r>
              <a:rPr lang="fr-FR" dirty="0"/>
              <a:t> (</a:t>
            </a:r>
            <a:r>
              <a:rPr lang="fr-FR" dirty="0" err="1"/>
              <a:t>any</a:t>
            </a:r>
            <a:r>
              <a:rPr lang="fr-FR" dirty="0"/>
              <a:t> </a:t>
            </a:r>
            <a:r>
              <a:rPr lang="fr-FR" dirty="0" err="1"/>
              <a:t>number</a:t>
            </a:r>
            <a:r>
              <a:rPr lang="fr-FR" dirty="0"/>
              <a:t> of </a:t>
            </a:r>
            <a:r>
              <a:rPr lang="fr-FR" dirty="0" err="1"/>
              <a:t>mantissa</a:t>
            </a:r>
            <a:r>
              <a:rPr lang="fr-FR" dirty="0"/>
              <a:t> bits) 			</a:t>
            </a:r>
            <a:r>
              <a:rPr lang="fr-FR" sz="3200" dirty="0">
                <a:solidFill>
                  <a:prstClr val="black"/>
                </a:solidFill>
              </a:rPr>
              <a:t> ✅</a:t>
            </a:r>
          </a:p>
          <a:p>
            <a:pPr lvl="1">
              <a:buClr>
                <a:srgbClr val="5F5F5F"/>
              </a:buClr>
            </a:pPr>
            <a:r>
              <a:rPr lang="fr-FR" dirty="0"/>
              <a:t>No hardware support   				 </a:t>
            </a:r>
            <a:r>
              <a:rPr lang="fr-FR" sz="3200" dirty="0"/>
              <a:t>❌</a:t>
            </a:r>
            <a:endParaRPr lang="fr-FR" sz="3200" dirty="0">
              <a:solidFill>
                <a:prstClr val="black"/>
              </a:solidFill>
            </a:endParaRPr>
          </a:p>
          <a:p>
            <a:pPr marL="263525" lvl="1" indent="0">
              <a:buClr>
                <a:srgbClr val="5F5F5F"/>
              </a:buClr>
              <a:buNone/>
            </a:pPr>
            <a:endParaRPr lang="fr-FR" dirty="0">
              <a:solidFill>
                <a:prstClr val="black"/>
              </a:solidFill>
            </a:endParaRPr>
          </a:p>
          <a:p>
            <a:pPr marL="331787" indent="-342900">
              <a:buClr>
                <a:srgbClr val="5F5F5F"/>
              </a:buClr>
            </a:pPr>
            <a:r>
              <a:rPr lang="fr-FR" dirty="0" err="1">
                <a:solidFill>
                  <a:prstClr val="black"/>
                </a:solidFill>
              </a:rPr>
              <a:t>Flytes</a:t>
            </a:r>
            <a:r>
              <a:rPr lang="fr-FR" dirty="0">
                <a:solidFill>
                  <a:prstClr val="black"/>
                </a:solidFill>
              </a:rPr>
              <a:t> [Anderson 2016]</a:t>
            </a:r>
          </a:p>
          <a:p>
            <a:pPr lvl="1">
              <a:buClr>
                <a:srgbClr val="5F5F5F"/>
              </a:buClr>
            </a:pPr>
            <a:r>
              <a:rPr lang="fr-FR" dirty="0">
                <a:solidFill>
                  <a:prstClr val="black"/>
                </a:solidFill>
              </a:rPr>
              <a:t>Works </a:t>
            </a:r>
            <a:r>
              <a:rPr lang="fr-FR" dirty="0" err="1">
                <a:solidFill>
                  <a:prstClr val="black"/>
                </a:solidFill>
              </a:rPr>
              <a:t>with</a:t>
            </a:r>
            <a:r>
              <a:rPr lang="fr-FR" dirty="0">
                <a:solidFill>
                  <a:prstClr val="black"/>
                </a:solidFill>
              </a:rPr>
              <a:t> non-</a:t>
            </a:r>
            <a:r>
              <a:rPr lang="fr-FR" dirty="0" err="1">
                <a:solidFill>
                  <a:prstClr val="black"/>
                </a:solidFill>
              </a:rPr>
              <a:t>traditional</a:t>
            </a:r>
            <a:r>
              <a:rPr lang="fr-FR" dirty="0">
                <a:solidFill>
                  <a:prstClr val="black"/>
                </a:solidFill>
              </a:rPr>
              <a:t> formats 			</a:t>
            </a:r>
            <a:r>
              <a:rPr lang="fr-FR" sz="3200" dirty="0">
                <a:solidFill>
                  <a:prstClr val="black"/>
                </a:solidFill>
              </a:rPr>
              <a:t> ✅</a:t>
            </a:r>
          </a:p>
          <a:p>
            <a:pPr lvl="1">
              <a:buClr>
                <a:srgbClr val="5F5F5F"/>
              </a:buClr>
            </a:pPr>
            <a:r>
              <a:rPr lang="fr-FR" dirty="0">
                <a:solidFill>
                  <a:prstClr val="black"/>
                </a:solidFill>
              </a:rPr>
              <a:t>Hardware Support 					  </a:t>
            </a:r>
            <a:r>
              <a:rPr lang="fr-FR" sz="3200" dirty="0">
                <a:solidFill>
                  <a:prstClr val="black"/>
                </a:solidFill>
              </a:rPr>
              <a:t>✅</a:t>
            </a:r>
          </a:p>
          <a:p>
            <a:pPr lvl="1">
              <a:buClr>
                <a:srgbClr val="5F5F5F"/>
              </a:buClr>
            </a:pPr>
            <a:r>
              <a:rPr lang="fr-FR" dirty="0" err="1">
                <a:solidFill>
                  <a:prstClr val="black"/>
                </a:solidFill>
              </a:rPr>
              <a:t>Requires</a:t>
            </a:r>
            <a:r>
              <a:rPr lang="fr-FR" dirty="0">
                <a:solidFill>
                  <a:prstClr val="black"/>
                </a:solidFill>
              </a:rPr>
              <a:t> IEEE conversions (no high-</a:t>
            </a:r>
            <a:r>
              <a:rPr lang="fr-FR" dirty="0" err="1">
                <a:solidFill>
                  <a:prstClr val="black"/>
                </a:solidFill>
              </a:rPr>
              <a:t>precision</a:t>
            </a:r>
            <a:r>
              <a:rPr lang="fr-FR" dirty="0">
                <a:solidFill>
                  <a:prstClr val="black"/>
                </a:solidFill>
              </a:rPr>
              <a:t> support)   	</a:t>
            </a:r>
            <a:r>
              <a:rPr lang="fr-FR" sz="3200" dirty="0"/>
              <a:t> ❌</a:t>
            </a:r>
            <a:endParaRPr lang="fr-FR" sz="3200" dirty="0">
              <a:solidFill>
                <a:prstClr val="black"/>
              </a:solidFill>
            </a:endParaRPr>
          </a:p>
        </p:txBody>
      </p:sp>
      <p:sp>
        <p:nvSpPr>
          <p:cNvPr id="4" name="Titre 3">
            <a:extLst>
              <a:ext uri="{FF2B5EF4-FFF2-40B4-BE49-F238E27FC236}">
                <a16:creationId xmlns:a16="http://schemas.microsoft.com/office/drawing/2014/main" id="{8ECAF5DD-D577-644C-8D97-3C95F1ABE45C}"/>
              </a:ext>
            </a:extLst>
          </p:cNvPr>
          <p:cNvSpPr>
            <a:spLocks noGrp="1"/>
          </p:cNvSpPr>
          <p:nvPr>
            <p:ph type="title"/>
          </p:nvPr>
        </p:nvSpPr>
        <p:spPr/>
        <p:txBody>
          <a:bodyPr/>
          <a:lstStyle/>
          <a:p>
            <a:r>
              <a:rPr lang="fr-FR" dirty="0"/>
              <a:t>STATE OF THE ART</a:t>
            </a:r>
          </a:p>
        </p:txBody>
      </p:sp>
    </p:spTree>
    <p:extLst>
      <p:ext uri="{BB962C8B-B14F-4D97-AF65-F5344CB8AC3E}">
        <p14:creationId xmlns:p14="http://schemas.microsoft.com/office/powerpoint/2010/main" val="3920264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622D7B-5429-9545-8F90-58227C709650}"/>
              </a:ext>
            </a:extLst>
          </p:cNvPr>
          <p:cNvSpPr>
            <a:spLocks noGrp="1"/>
          </p:cNvSpPr>
          <p:nvPr>
            <p:ph sz="quarter" idx="18"/>
          </p:nvPr>
        </p:nvSpPr>
        <p:spPr/>
        <p:txBody>
          <a:bodyPr/>
          <a:lstStyle/>
          <a:p>
            <a:r>
              <a:rPr lang="en-FR" dirty="0"/>
              <a:t> Motivation for variable precision</a:t>
            </a:r>
          </a:p>
          <a:p>
            <a:endParaRPr lang="en-FR" dirty="0"/>
          </a:p>
          <a:p>
            <a:r>
              <a:rPr lang="en-FR" dirty="0"/>
              <a:t> Contribution</a:t>
            </a:r>
          </a:p>
          <a:p>
            <a:endParaRPr lang="en-FR" dirty="0"/>
          </a:p>
          <a:p>
            <a:r>
              <a:rPr lang="en-FR" dirty="0"/>
              <a:t> Experimental Results</a:t>
            </a:r>
          </a:p>
          <a:p>
            <a:endParaRPr lang="en-FR" dirty="0"/>
          </a:p>
          <a:p>
            <a:r>
              <a:rPr lang="en-FR" dirty="0"/>
              <a:t> Conclusion</a:t>
            </a:r>
          </a:p>
        </p:txBody>
      </p:sp>
      <p:sp>
        <p:nvSpPr>
          <p:cNvPr id="3" name="Text Placeholder 2">
            <a:extLst>
              <a:ext uri="{FF2B5EF4-FFF2-40B4-BE49-F238E27FC236}">
                <a16:creationId xmlns:a16="http://schemas.microsoft.com/office/drawing/2014/main" id="{EBFB25CB-8141-DA4F-9543-7E92C3AF6385}"/>
              </a:ext>
            </a:extLst>
          </p:cNvPr>
          <p:cNvSpPr>
            <a:spLocks noGrp="1"/>
          </p:cNvSpPr>
          <p:nvPr>
            <p:ph type="body" sz="quarter" idx="20"/>
          </p:nvPr>
        </p:nvSpPr>
        <p:spPr/>
        <p:txBody>
          <a:bodyPr/>
          <a:lstStyle/>
          <a:p>
            <a:r>
              <a:rPr lang="en-FR" dirty="0"/>
              <a:t>outline</a:t>
            </a:r>
          </a:p>
        </p:txBody>
      </p:sp>
    </p:spTree>
    <p:extLst>
      <p:ext uri="{BB962C8B-B14F-4D97-AF65-F5344CB8AC3E}">
        <p14:creationId xmlns:p14="http://schemas.microsoft.com/office/powerpoint/2010/main" val="7367955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7622D7B-5429-9545-8F90-58227C709650}"/>
              </a:ext>
            </a:extLst>
          </p:cNvPr>
          <p:cNvSpPr>
            <a:spLocks noGrp="1"/>
          </p:cNvSpPr>
          <p:nvPr>
            <p:ph sz="quarter" idx="18"/>
          </p:nvPr>
        </p:nvSpPr>
        <p:spPr/>
        <p:txBody>
          <a:bodyPr/>
          <a:lstStyle/>
          <a:p>
            <a:r>
              <a:rPr lang="en-FR" dirty="0"/>
              <a:t> Motivation for variable precision</a:t>
            </a:r>
          </a:p>
          <a:p>
            <a:endParaRPr lang="en-FR" dirty="0"/>
          </a:p>
          <a:p>
            <a:r>
              <a:rPr lang="en-FR" dirty="0"/>
              <a:t> </a:t>
            </a:r>
            <a:r>
              <a:rPr lang="en-FR" dirty="0">
                <a:solidFill>
                  <a:schemeClr val="tx1"/>
                </a:solidFill>
              </a:rPr>
              <a:t>Contribution</a:t>
            </a:r>
          </a:p>
          <a:p>
            <a:endParaRPr lang="en-FR" dirty="0"/>
          </a:p>
          <a:p>
            <a:r>
              <a:rPr lang="en-FR" dirty="0"/>
              <a:t> Experimental Results</a:t>
            </a:r>
          </a:p>
          <a:p>
            <a:endParaRPr lang="en-FR" dirty="0"/>
          </a:p>
          <a:p>
            <a:r>
              <a:rPr lang="en-FR" dirty="0"/>
              <a:t> Conclusion</a:t>
            </a:r>
          </a:p>
        </p:txBody>
      </p:sp>
      <p:sp>
        <p:nvSpPr>
          <p:cNvPr id="3" name="Text Placeholder 2">
            <a:extLst>
              <a:ext uri="{FF2B5EF4-FFF2-40B4-BE49-F238E27FC236}">
                <a16:creationId xmlns:a16="http://schemas.microsoft.com/office/drawing/2014/main" id="{EBFB25CB-8141-DA4F-9543-7E92C3AF6385}"/>
              </a:ext>
            </a:extLst>
          </p:cNvPr>
          <p:cNvSpPr>
            <a:spLocks noGrp="1"/>
          </p:cNvSpPr>
          <p:nvPr>
            <p:ph type="body" sz="quarter" idx="20"/>
          </p:nvPr>
        </p:nvSpPr>
        <p:spPr/>
        <p:txBody>
          <a:bodyPr/>
          <a:lstStyle/>
          <a:p>
            <a:r>
              <a:rPr lang="en-FR" dirty="0"/>
              <a:t>outline</a:t>
            </a:r>
          </a:p>
        </p:txBody>
      </p:sp>
    </p:spTree>
    <p:extLst>
      <p:ext uri="{BB962C8B-B14F-4D97-AF65-F5344CB8AC3E}">
        <p14:creationId xmlns:p14="http://schemas.microsoft.com/office/powerpoint/2010/main" val="2613796656"/>
      </p:ext>
    </p:extLst>
  </p:cSld>
  <p:clrMapOvr>
    <a:masterClrMapping/>
  </p:clrMapOvr>
</p:sld>
</file>

<file path=ppt/theme/theme1.xml><?xml version="1.0" encoding="utf-8"?>
<a:theme xmlns:a="http://schemas.openxmlformats.org/drawingml/2006/main" name="Presentation Leti">
  <a:themeElements>
    <a:clrScheme name="CEA Tech">
      <a:dk1>
        <a:sysClr val="windowText" lastClr="000000"/>
      </a:dk1>
      <a:lt1>
        <a:sysClr val="window" lastClr="FFFFFF"/>
      </a:lt1>
      <a:dk2>
        <a:srgbClr val="E60019"/>
      </a:dk2>
      <a:lt2>
        <a:srgbClr val="FFFFFF"/>
      </a:lt2>
      <a:accent1>
        <a:srgbClr val="E60019"/>
      </a:accent1>
      <a:accent2>
        <a:srgbClr val="91C30A"/>
      </a:accent2>
      <a:accent3>
        <a:srgbClr val="87000A"/>
      </a:accent3>
      <a:accent4>
        <a:srgbClr val="0A6E28"/>
      </a:accent4>
      <a:accent5>
        <a:srgbClr val="5F5F5F"/>
      </a:accent5>
      <a:accent6>
        <a:srgbClr val="5F5F5F"/>
      </a:accent6>
      <a:hlink>
        <a:srgbClr val="91C30A"/>
      </a:hlink>
      <a:folHlink>
        <a:srgbClr val="0A6E28"/>
      </a:folHlink>
    </a:clrScheme>
    <a:fontScheme name="CEA">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solidFill>
            <a:schemeClr val="tx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ésentation.potx" id="{3AF8279D-CC3B-41A7-B166-FF21FBB98F14}" vid="{52115EA2-5CE3-4B48-975A-9F80200DB4C9}"/>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92C5494C40B4641A5F6B4A4D3419753" ma:contentTypeVersion="1" ma:contentTypeDescription="Crée un document." ma:contentTypeScope="" ma:versionID="9612d4443bc925a7546f49d1a2048676">
  <xsd:schema xmlns:xsd="http://www.w3.org/2001/XMLSchema" xmlns:xs="http://www.w3.org/2001/XMLSchema" xmlns:p="http://schemas.microsoft.com/office/2006/metadata/properties" xmlns:ns1="http://schemas.microsoft.com/sharepoint/v3" targetNamespace="http://schemas.microsoft.com/office/2006/metadata/properties" ma:root="true" ma:fieldsID="132a28c79c43b64d99b1aea8d4faede6"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Date de début de planification" ma:description="La colonne de site Date de début de planification est créée par la fonctionnalité de publication. Elle permet de spécifier les date et heure auxquelles cette page apparaîtra la première fois aux visiteurs du site." ma:hidden="true" ma:internalName="PublishingStartDate">
      <xsd:simpleType>
        <xsd:restriction base="dms:Unknown"/>
      </xsd:simpleType>
    </xsd:element>
    <xsd:element name="PublishingExpirationDate" ma:index="9" nillable="true" ma:displayName="Date de fin de planification" ma:description="La colonne de site Date de fin de planification est créée par la fonctionnalité de publication. Elle permet de spécifier les date et heure auxquelles cette page n'apparaîtra plus aux visiteurs du site."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5A07537-60B3-41A9-B171-08393AF962BB}">
  <ds:schemaRefs>
    <ds:schemaRef ds:uri="http://schemas.microsoft.com/sharepoint/v3/contenttype/forms"/>
  </ds:schemaRefs>
</ds:datastoreItem>
</file>

<file path=customXml/itemProps2.xml><?xml version="1.0" encoding="utf-8"?>
<ds:datastoreItem xmlns:ds="http://schemas.openxmlformats.org/officeDocument/2006/customXml" ds:itemID="{21B50EC5-4AC4-4A12-B8F1-DA9B43B99FE8}">
  <ds:schemaRefs>
    <ds:schemaRef ds:uri="http://schemas.microsoft.com/sharepoint/v3"/>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7DF574C1-5B27-4DDA-95B9-103B213057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Présentation</Template>
  <TotalTime>23753</TotalTime>
  <Words>2539</Words>
  <Application>Microsoft Macintosh PowerPoint</Application>
  <PresentationFormat>Widescreen</PresentationFormat>
  <Paragraphs>437</Paragraphs>
  <Slides>34</Slides>
  <Notes>3</Notes>
  <HiddenSlides>4</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34</vt:i4>
      </vt:variant>
    </vt:vector>
  </HeadingPairs>
  <TitlesOfParts>
    <vt:vector size="40" baseType="lpstr">
      <vt:lpstr>Arial</vt:lpstr>
      <vt:lpstr>Calibri</vt:lpstr>
      <vt:lpstr>Consolas</vt:lpstr>
      <vt:lpstr>Wingdings</vt:lpstr>
      <vt:lpstr>Presentation Leti</vt:lpstr>
      <vt:lpstr>Acrobat Document</vt:lpstr>
      <vt:lpstr>Fast Exploration of  Variable Precision Linear Kernels</vt:lpstr>
      <vt:lpstr>PowerPoint Presentation</vt:lpstr>
      <vt:lpstr>PowerPoint Presentation</vt:lpstr>
      <vt:lpstr>PowerPoint Presentation</vt:lpstr>
      <vt:lpstr>PowerPoint Presentation</vt:lpstr>
      <vt:lpstr>PowerPoint Presentation</vt:lpstr>
      <vt:lpstr>STATE OF THE ART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CEA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FABRE Christian</dc:creator>
  <cp:lastModifiedBy>Tiago Trevisan Jost</cp:lastModifiedBy>
  <cp:revision>391</cp:revision>
  <dcterms:created xsi:type="dcterms:W3CDTF">2018-04-27T14:26:19Z</dcterms:created>
  <dcterms:modified xsi:type="dcterms:W3CDTF">2021-05-19T15:32:23Z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0x010100892C5494C40B4641A5F6B4A4D3419753</vt:lpwstr>
  </property>
</Properties>
</file>

<file path=docProps/thumbnail.jpeg>
</file>